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1138" r:id="rId2"/>
    <p:sldId id="1156" r:id="rId3"/>
    <p:sldId id="916" r:id="rId4"/>
    <p:sldId id="1167" r:id="rId5"/>
    <p:sldId id="595" r:id="rId6"/>
    <p:sldId id="808" r:id="rId7"/>
    <p:sldId id="1108" r:id="rId8"/>
    <p:sldId id="1109" r:id="rId9"/>
    <p:sldId id="1110" r:id="rId10"/>
    <p:sldId id="1111" r:id="rId11"/>
    <p:sldId id="1112" r:id="rId12"/>
    <p:sldId id="1113" r:id="rId13"/>
    <p:sldId id="1114" r:id="rId14"/>
    <p:sldId id="1115" r:id="rId15"/>
    <p:sldId id="1171" r:id="rId16"/>
    <p:sldId id="1116" r:id="rId17"/>
    <p:sldId id="1117" r:id="rId18"/>
    <p:sldId id="1118" r:id="rId19"/>
    <p:sldId id="1119" r:id="rId20"/>
    <p:sldId id="1150" r:id="rId21"/>
    <p:sldId id="1155" r:id="rId22"/>
    <p:sldId id="1149" r:id="rId23"/>
    <p:sldId id="1154" r:id="rId24"/>
    <p:sldId id="1166" r:id="rId25"/>
    <p:sldId id="1173" r:id="rId26"/>
    <p:sldId id="1174" r:id="rId27"/>
    <p:sldId id="1165" r:id="rId28"/>
    <p:sldId id="1161" r:id="rId29"/>
    <p:sldId id="1159" r:id="rId30"/>
    <p:sldId id="1160" r:id="rId31"/>
    <p:sldId id="1162" r:id="rId32"/>
    <p:sldId id="1164" r:id="rId33"/>
    <p:sldId id="1158" r:id="rId34"/>
    <p:sldId id="1152" r:id="rId35"/>
  </p:sldIdLst>
  <p:sldSz cx="9144000" cy="6858000" type="screen4x3"/>
  <p:notesSz cx="6950075" cy="9236075"/>
  <p:embeddedFontLst>
    <p:embeddedFont>
      <p:font typeface="Eras Demi ITC" pitchFamily="34" charset="0"/>
      <p:regular r:id="rId38"/>
    </p:embeddedFont>
    <p:embeddedFont>
      <p:font typeface="Franklin Gothic Book" pitchFamily="34" charset="0"/>
      <p:regular r:id="rId39"/>
      <p: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新細明體" pitchFamily="18" charset="-120"/>
      <p:regular r:id="rId45"/>
    </p:embeddedFont>
  </p:embeddedFont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93C09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9F4FB"/>
    <a:srgbClr val="DFEEF9"/>
    <a:srgbClr val="FDE5D3"/>
    <a:srgbClr val="7F3A07"/>
    <a:srgbClr val="000066"/>
    <a:srgbClr val="000099"/>
    <a:srgbClr val="C0C0C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290" autoAdjust="0"/>
    <p:restoredTop sz="93084" autoAdjust="0"/>
  </p:normalViewPr>
  <p:slideViewPr>
    <p:cSldViewPr>
      <p:cViewPr>
        <p:scale>
          <a:sx n="60" d="100"/>
          <a:sy n="60" d="100"/>
        </p:scale>
        <p:origin x="-14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90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950075" cy="503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CA"/>
              <a:t>2013 Sani Marc Advanced Microbiology 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90AFB-4CB2-4D64-84DB-6144A6F1FC93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55B24-9B58-4659-B8BE-32CE571C3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75108" name="Header Placeholder 3"/>
          <p:cNvSpPr txBox="1">
            <a:spLocks noGrp="1"/>
          </p:cNvSpPr>
          <p:nvPr/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sz="1200">
                <a:solidFill>
                  <a:schemeClr val="tx1"/>
                </a:solidFill>
                <a:latin typeface="Calibri" pitchFamily="34" charset="0"/>
              </a:rPr>
              <a:t>HACCP IV</a:t>
            </a:r>
          </a:p>
        </p:txBody>
      </p:sp>
      <p:sp>
        <p:nvSpPr>
          <p:cNvPr id="175109" name="Footer Placeholder 4"/>
          <p:cNvSpPr txBox="1">
            <a:spLocks noGrp="1"/>
          </p:cNvSpPr>
          <p:nvPr/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© 2010 Guelph Food Technology Centre</a:t>
            </a:r>
            <a:endParaRPr lang="en-CA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5110" name="Slide Number Placeholder 5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8F262EF2-1127-46F9-B750-F74454C18420}" type="slidenum">
              <a:rPr lang="en-CA" sz="1200">
                <a:solidFill>
                  <a:schemeClr val="tx1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CA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mtClean="0"/>
              <a:t>HACCP IV</a:t>
            </a: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2010 Guelph Food Technology Centre</a:t>
            </a:r>
            <a:endParaRPr lang="en-CA" smtClean="0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11A8F-2C3E-4DE4-9E47-ED437F84C95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9876" name="Header Placeholder 3"/>
          <p:cNvSpPr txBox="1">
            <a:spLocks noGrp="1"/>
          </p:cNvSpPr>
          <p:nvPr/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sz="1200">
                <a:solidFill>
                  <a:schemeClr val="tx1"/>
                </a:solidFill>
                <a:latin typeface="Calibri" pitchFamily="34" charset="0"/>
              </a:rPr>
              <a:t>HACCP IV</a:t>
            </a:r>
          </a:p>
        </p:txBody>
      </p:sp>
      <p:sp>
        <p:nvSpPr>
          <p:cNvPr id="79877" name="Footer Placeholder 4"/>
          <p:cNvSpPr txBox="1">
            <a:spLocks noGrp="1"/>
          </p:cNvSpPr>
          <p:nvPr/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© 2010 Guelph Food Technology Centre</a:t>
            </a:r>
            <a:endParaRPr lang="en-CA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9878" name="Slide Number Placeholder 5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BF22F271-603D-4F34-89DC-A81A5C5637D7}" type="slidenum">
              <a:rPr lang="en-CA" sz="1200">
                <a:solidFill>
                  <a:schemeClr val="tx1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CA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50532" name="Header Placeholder 3"/>
          <p:cNvSpPr txBox="1">
            <a:spLocks noGrp="1"/>
          </p:cNvSpPr>
          <p:nvPr/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sz="1200">
                <a:solidFill>
                  <a:schemeClr val="tx1"/>
                </a:solidFill>
                <a:latin typeface="Calibri" pitchFamily="34" charset="0"/>
              </a:rPr>
              <a:t>HACCP IV</a:t>
            </a:r>
          </a:p>
        </p:txBody>
      </p:sp>
      <p:sp>
        <p:nvSpPr>
          <p:cNvPr id="150533" name="Footer Placeholder 4"/>
          <p:cNvSpPr txBox="1">
            <a:spLocks noGrp="1"/>
          </p:cNvSpPr>
          <p:nvPr/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© 2010 Guelph Food Technology Centre</a:t>
            </a:r>
            <a:endParaRPr lang="en-CA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0534" name="Slide Number Placeholder 5"/>
          <p:cNvSpPr txBox="1">
            <a:spLocks noGrp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31C05CB8-B026-43F7-90B0-3ABEEF5EAF4D}" type="slidenum">
              <a:rPr lang="en-CA" sz="1200">
                <a:solidFill>
                  <a:schemeClr val="tx1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CA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zh-TW" sz="1000" smtClean="0"/>
              <a:t>For most offences:</a:t>
            </a:r>
            <a:endParaRPr lang="en-CA" altLang="zh-TW" sz="1000" b="1" smtClean="0"/>
          </a:p>
          <a:p>
            <a:r>
              <a:rPr lang="en-CA" altLang="zh-TW" sz="1000" b="1" smtClean="0"/>
              <a:t>Summary Conviction (First offence)</a:t>
            </a:r>
            <a:r>
              <a:rPr lang="en-CA" altLang="zh-TW" sz="1000" smtClean="0"/>
              <a:t> - $250,000 fine and/or 6 months imprisonment</a:t>
            </a:r>
            <a:endParaRPr lang="en-CA" altLang="zh-TW" sz="1000" b="1" smtClean="0"/>
          </a:p>
          <a:p>
            <a:r>
              <a:rPr lang="en-CA" altLang="zh-TW" sz="1000" b="1" smtClean="0"/>
              <a:t>Summary Conviction (Subsequent offence)</a:t>
            </a:r>
            <a:r>
              <a:rPr lang="en-CA" altLang="zh-TW" sz="1000" smtClean="0"/>
              <a:t> - $500,000 fine and/or 18 months imprisonment</a:t>
            </a:r>
            <a:endParaRPr lang="en-CA" altLang="zh-TW" sz="1000" b="1" smtClean="0"/>
          </a:p>
          <a:p>
            <a:r>
              <a:rPr lang="en-CA" altLang="zh-TW" sz="1000" b="1" smtClean="0"/>
              <a:t>Indictable Offence</a:t>
            </a:r>
            <a:r>
              <a:rPr lang="en-CA" altLang="zh-TW" sz="1000" smtClean="0"/>
              <a:t> - $5,000,000 fine and/or 2 years imprisonment</a:t>
            </a:r>
          </a:p>
          <a:p>
            <a:r>
              <a:rPr lang="en-CA" altLang="zh-TW" sz="1000" smtClean="0"/>
              <a:t>For certain serious offences*:</a:t>
            </a:r>
            <a:endParaRPr lang="en-CA" altLang="zh-TW" sz="1000" b="1" smtClean="0"/>
          </a:p>
          <a:p>
            <a:r>
              <a:rPr lang="en-CA" altLang="zh-TW" sz="1000" b="1" smtClean="0"/>
              <a:t>Summary Conviction (First offence)</a:t>
            </a:r>
            <a:r>
              <a:rPr lang="en-CA" altLang="zh-TW" sz="1000" smtClean="0"/>
              <a:t> - $500,000 fine and/or 18 months imprisonment</a:t>
            </a:r>
            <a:endParaRPr lang="en-CA" altLang="zh-TW" sz="1000" b="1" smtClean="0"/>
          </a:p>
          <a:p>
            <a:r>
              <a:rPr lang="en-CA" altLang="zh-TW" sz="1000" b="1" smtClean="0"/>
              <a:t>Summary Conviction (Subsequent offence)</a:t>
            </a:r>
            <a:r>
              <a:rPr lang="en-CA" altLang="zh-TW" sz="1000" smtClean="0"/>
              <a:t> - $1,000,000 fine and/or 2 year imprisonment</a:t>
            </a:r>
            <a:endParaRPr lang="en-CA" altLang="zh-TW" sz="1000" b="1" smtClean="0"/>
          </a:p>
          <a:p>
            <a:r>
              <a:rPr lang="en-CA" altLang="zh-TW" sz="1000" b="1" smtClean="0"/>
              <a:t>Indictable Offence</a:t>
            </a:r>
            <a:r>
              <a:rPr lang="en-CA" altLang="zh-TW" sz="1000" smtClean="0"/>
              <a:t> - Unlimited fine and/or 5 year imprisonment</a:t>
            </a:r>
          </a:p>
          <a:p>
            <a:r>
              <a:rPr lang="en-CA" altLang="zh-TW" sz="1000" smtClean="0"/>
              <a:t>For most offences:</a:t>
            </a:r>
            <a:endParaRPr lang="en-CA" altLang="zh-TW" sz="1000" b="1" smtClean="0"/>
          </a:p>
          <a:p>
            <a:r>
              <a:rPr lang="en-CA" altLang="zh-TW" sz="1000" b="1" smtClean="0"/>
              <a:t>Summary Conviction (First offence)</a:t>
            </a:r>
            <a:r>
              <a:rPr lang="en-CA" altLang="zh-TW" sz="1000" smtClean="0"/>
              <a:t> - $250,000 fine and/or 6 months imprisonment</a:t>
            </a:r>
            <a:endParaRPr lang="en-CA" altLang="zh-TW" sz="1000" b="1" smtClean="0"/>
          </a:p>
          <a:p>
            <a:r>
              <a:rPr lang="en-CA" altLang="zh-TW" sz="1000" b="1" smtClean="0"/>
              <a:t>Summary Conviction (Subsequent offence)</a:t>
            </a:r>
            <a:r>
              <a:rPr lang="en-CA" altLang="zh-TW" sz="1000" smtClean="0"/>
              <a:t> - $500,000 fine and/or 18 months imprisonment</a:t>
            </a:r>
            <a:endParaRPr lang="en-CA" altLang="zh-TW" sz="1000" b="1" smtClean="0"/>
          </a:p>
          <a:p>
            <a:r>
              <a:rPr lang="en-CA" altLang="zh-TW" sz="1000" b="1" smtClean="0"/>
              <a:t>Indictable Offence</a:t>
            </a:r>
            <a:r>
              <a:rPr lang="en-CA" altLang="zh-TW" sz="1000" smtClean="0"/>
              <a:t> - $5,000,000 fine and/or 2 years imprisonment</a:t>
            </a:r>
          </a:p>
          <a:p>
            <a:r>
              <a:rPr lang="en-CA" altLang="zh-TW" sz="1000" smtClean="0"/>
              <a:t>For certain serious offences*:</a:t>
            </a:r>
            <a:endParaRPr lang="en-CA" altLang="zh-TW" sz="1000" b="1" smtClean="0"/>
          </a:p>
          <a:p>
            <a:r>
              <a:rPr lang="en-CA" altLang="zh-TW" sz="1000" b="1" smtClean="0"/>
              <a:t>Summary Conviction (First offence)</a:t>
            </a:r>
            <a:r>
              <a:rPr lang="en-CA" altLang="zh-TW" sz="1000" smtClean="0"/>
              <a:t> - $500,000 fine and/or 18 months imprisonment</a:t>
            </a:r>
            <a:endParaRPr lang="en-CA" altLang="zh-TW" sz="1000" b="1" smtClean="0"/>
          </a:p>
          <a:p>
            <a:r>
              <a:rPr lang="en-CA" altLang="zh-TW" sz="1000" b="1" smtClean="0"/>
              <a:t>Summary Conviction (Subsequent offence)</a:t>
            </a:r>
            <a:r>
              <a:rPr lang="en-CA" altLang="zh-TW" sz="1000" smtClean="0"/>
              <a:t> - $1,000,000 fine and/or 2 year imprisonment</a:t>
            </a:r>
            <a:endParaRPr lang="en-CA" altLang="zh-TW" sz="1000" b="1" smtClean="0"/>
          </a:p>
          <a:p>
            <a:r>
              <a:rPr lang="en-CA" altLang="zh-TW" sz="1000" b="1" smtClean="0"/>
              <a:t>Indictable Offence</a:t>
            </a:r>
            <a:r>
              <a:rPr lang="en-CA" altLang="zh-TW" sz="1000" smtClean="0"/>
              <a:t> - Unlimited fine and/or 5 year imprisonment</a:t>
            </a:r>
          </a:p>
          <a:p>
            <a:r>
              <a:rPr lang="en-CA" altLang="zh-TW" sz="1000" smtClean="0"/>
              <a:t>*: Tampering, providing false information, failing to comply with an order, or knowingly or recklessly causing a risk </a:t>
            </a:r>
            <a:endParaRPr lang="en-CA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namc.canadianmushroom.com/index.html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namc.canadianmushroom.com/index.html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ni Marc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525" y="6053138"/>
            <a:ext cx="9969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lIns="182880"/>
          <a:lstStyle>
            <a:lvl1pPr>
              <a:defRPr b="1">
                <a:solidFill>
                  <a:schemeClr val="bg1"/>
                </a:solidFill>
                <a:effectLst/>
                <a:latin typeface="Biondi" pitchFamily="2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4000">
                <a:solidFill>
                  <a:schemeClr val="accent3"/>
                </a:solidFill>
                <a:latin typeface="+mn-lt"/>
                <a:cs typeface="Times New Roman" pitchFamily="18" charset="0"/>
              </a:defRPr>
            </a:lvl1pPr>
            <a:lvl2pPr>
              <a:buFont typeface="Arial" pitchFamily="34" charset="0"/>
              <a:buChar char="•"/>
              <a:defRPr sz="4000">
                <a:solidFill>
                  <a:schemeClr val="accent3"/>
                </a:solidFill>
                <a:latin typeface="+mn-lt"/>
                <a:cs typeface="Times New Roman" pitchFamily="18" charset="0"/>
              </a:defRPr>
            </a:lvl2pPr>
            <a:lvl3pPr>
              <a:buFont typeface="Arial" pitchFamily="34" charset="0"/>
              <a:buChar char="•"/>
              <a:defRPr sz="4000">
                <a:solidFill>
                  <a:schemeClr val="accent3"/>
                </a:solidFill>
                <a:latin typeface="+mn-lt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 sz="4000">
                <a:solidFill>
                  <a:schemeClr val="accent3"/>
                </a:solidFill>
                <a:latin typeface="+mn-lt"/>
                <a:cs typeface="Times New Roman" pitchFamily="18" charset="0"/>
              </a:defRPr>
            </a:lvl4pPr>
            <a:lvl5pPr>
              <a:buFont typeface="Arial" pitchFamily="34" charset="0"/>
              <a:buChar char="•"/>
              <a:defRPr sz="4000">
                <a:solidFill>
                  <a:schemeClr val="accent3"/>
                </a:solidFill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MISC-Simmer\LOGOS\GFTC-Reversed-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26955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81000" y="1371600"/>
            <a:ext cx="83820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Eras Demi IT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3280-2086-4DA3-B327-A704200EADCB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0B45-6CB3-48C3-84F7-CFC4A5A37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36000">
              <a:schemeClr val="accent4"/>
            </a:gs>
            <a:gs pos="51000">
              <a:schemeClr val="accent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28600" y="2438400"/>
            <a:ext cx="4038600" cy="17526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714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sp>
        <p:nvSpPr>
          <p:cNvPr id="9" name="Rounded Rectangle 8"/>
          <p:cNvSpPr/>
          <p:nvPr userDrawn="1"/>
        </p:nvSpPr>
        <p:spPr>
          <a:xfrm>
            <a:off x="4800600" y="2438400"/>
            <a:ext cx="4038600" cy="17526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714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sp>
        <p:nvSpPr>
          <p:cNvPr id="10" name="Rounded Rectangle 9"/>
          <p:cNvSpPr/>
          <p:nvPr userDrawn="1"/>
        </p:nvSpPr>
        <p:spPr>
          <a:xfrm>
            <a:off x="228600" y="4495800"/>
            <a:ext cx="4038600" cy="17526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714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grpSp>
        <p:nvGrpSpPr>
          <p:cNvPr id="11" name="Rounded Rectangle 9"/>
          <p:cNvGrpSpPr>
            <a:grpSpLocks/>
          </p:cNvGrpSpPr>
          <p:nvPr userDrawn="1"/>
        </p:nvGrpSpPr>
        <p:grpSpPr bwMode="auto">
          <a:xfrm>
            <a:off x="4800600" y="4495800"/>
            <a:ext cx="4095750" cy="1809750"/>
            <a:chOff x="3003" y="2811"/>
            <a:chExt cx="2580" cy="1140"/>
          </a:xfrm>
        </p:grpSpPr>
        <p:pic>
          <p:nvPicPr>
            <p:cNvPr id="12" name="Rounded Rectangle 9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3" y="2811"/>
              <a:ext cx="2580" cy="1140"/>
            </a:xfrm>
            <a:prstGeom prst="rect">
              <a:avLst/>
            </a:prstGeom>
            <a:noFill/>
          </p:spPr>
        </p:pic>
        <p:sp>
          <p:nvSpPr>
            <p:cNvPr id="14" name="Text Box 12"/>
            <p:cNvSpPr txBox="1">
              <a:spLocks noChangeArrowheads="1"/>
            </p:cNvSpPr>
            <p:nvPr userDrawn="1"/>
          </p:nvSpPr>
          <p:spPr bwMode="auto">
            <a:xfrm>
              <a:off x="3078" y="2886"/>
              <a:ext cx="2436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6" name="Picture 6" descr="http://4.bp.blogspot.com/-C5mdNrBR9ms/Tg3TRM0QJpI/AAAAAAAAACI/3KXkJtwspMw/s1600/Millionaire_logo.png"/>
          <p:cNvPicPr>
            <a:picLocks noChangeAspect="1" noChangeArrowheads="1"/>
          </p:cNvPicPr>
          <p:nvPr userDrawn="1"/>
        </p:nvPicPr>
        <p:blipFill>
          <a:blip r:embed="rId3" cstate="print"/>
          <a:srcRect b="1100"/>
          <a:stretch>
            <a:fillRect/>
          </a:stretch>
        </p:blipFill>
        <p:spPr bwMode="auto">
          <a:xfrm>
            <a:off x="7696200" y="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NAMC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81000"/>
            <a:ext cx="581025" cy="442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286000" y="304800"/>
            <a:ext cx="5410200" cy="1905000"/>
          </a:xfrm>
          <a:noFill/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1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33400" y="2667000"/>
            <a:ext cx="3581400" cy="1371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029200" y="2667000"/>
            <a:ext cx="3581400" cy="1371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57200" y="4724400"/>
            <a:ext cx="3581400" cy="1371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5029200" y="4648200"/>
            <a:ext cx="3581400" cy="1371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28600" y="228600"/>
            <a:ext cx="1828800" cy="1905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36000">
              <a:schemeClr val="accent4"/>
            </a:gs>
            <a:gs pos="51000">
              <a:schemeClr val="accent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4.bp.blogspot.com/-C5mdNrBR9ms/Tg3TRM0QJpI/AAAAAAAAACI/3KXkJtwspMw/s1600/Millionaire_logo.png"/>
          <p:cNvPicPr>
            <a:picLocks noChangeAspect="1" noChangeArrowheads="1"/>
          </p:cNvPicPr>
          <p:nvPr userDrawn="1"/>
        </p:nvPicPr>
        <p:blipFill>
          <a:blip r:embed="rId2" cstate="print"/>
          <a:srcRect b="1100"/>
          <a:stretch>
            <a:fillRect/>
          </a:stretch>
        </p:blipFill>
        <p:spPr bwMode="auto">
          <a:xfrm>
            <a:off x="7696200" y="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AMC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381000"/>
            <a:ext cx="581025" cy="442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971800" y="2476500"/>
            <a:ext cx="5410200" cy="1905000"/>
          </a:xfr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28600" y="228600"/>
            <a:ext cx="2590800" cy="6324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36000">
              <a:schemeClr val="accent4"/>
            </a:gs>
            <a:gs pos="51000">
              <a:schemeClr val="accent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228600" y="2209800"/>
            <a:ext cx="4038600" cy="1219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10000"/>
                <a:lumOff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28600" y="3733800"/>
            <a:ext cx="4038600" cy="1219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10000"/>
                <a:lumOff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sp>
        <p:nvSpPr>
          <p:cNvPr id="12" name="Rounded Rectangle 11"/>
          <p:cNvSpPr/>
          <p:nvPr userDrawn="1"/>
        </p:nvSpPr>
        <p:spPr>
          <a:xfrm>
            <a:off x="228600" y="5257800"/>
            <a:ext cx="4038600" cy="1219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10000"/>
                <a:lumOff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724400" y="2209800"/>
            <a:ext cx="4038600" cy="1219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10000"/>
                <a:lumOff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sp>
        <p:nvSpPr>
          <p:cNvPr id="16" name="Rounded Rectangle 15"/>
          <p:cNvSpPr/>
          <p:nvPr userDrawn="1"/>
        </p:nvSpPr>
        <p:spPr>
          <a:xfrm>
            <a:off x="4724400" y="3733800"/>
            <a:ext cx="4038600" cy="1219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10000"/>
                <a:lumOff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sp>
        <p:nvSpPr>
          <p:cNvPr id="17" name="Rounded Rectangle 16"/>
          <p:cNvSpPr/>
          <p:nvPr userDrawn="1"/>
        </p:nvSpPr>
        <p:spPr>
          <a:xfrm>
            <a:off x="4724400" y="5334000"/>
            <a:ext cx="4038600" cy="12192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10000"/>
                <a:lumOff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/>
          </a:p>
        </p:txBody>
      </p:sp>
      <p:pic>
        <p:nvPicPr>
          <p:cNvPr id="18" name="Picture 6" descr="http://4.bp.blogspot.com/-C5mdNrBR9ms/Tg3TRM0QJpI/AAAAAAAAACI/3KXkJtwspMw/s1600/Millionaire_logo.png"/>
          <p:cNvPicPr>
            <a:picLocks noChangeAspect="1" noChangeArrowheads="1"/>
          </p:cNvPicPr>
          <p:nvPr userDrawn="1"/>
        </p:nvPicPr>
        <p:blipFill>
          <a:blip r:embed="rId2" cstate="print"/>
          <a:srcRect b="1100"/>
          <a:stretch>
            <a:fillRect/>
          </a:stretch>
        </p:blipFill>
        <p:spPr bwMode="auto">
          <a:xfrm>
            <a:off x="7696200" y="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28800" y="304800"/>
            <a:ext cx="6096000" cy="1905000"/>
          </a:xfrm>
          <a:noFill/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33400" y="2362200"/>
            <a:ext cx="3581400" cy="990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76200" y="228600"/>
            <a:ext cx="1828800" cy="190500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533400" y="3886200"/>
            <a:ext cx="3581400" cy="990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533400" y="5410200"/>
            <a:ext cx="3581400" cy="990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5029200" y="2362200"/>
            <a:ext cx="3581400" cy="990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029200" y="3886200"/>
            <a:ext cx="3581400" cy="990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4953000" y="5486400"/>
            <a:ext cx="3581400" cy="9906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3D0F0E-901A-4794-900B-328BEA106D8C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A09BE-E1C2-4C2D-8943-5DA92E4A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8480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Demi IT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84807"/>
          </a:solidFill>
          <a:latin typeface="Eras Demi IT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84807"/>
          </a:solidFill>
          <a:latin typeface="Eras Demi IT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84807"/>
          </a:solidFill>
          <a:latin typeface="Eras Demi IT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84807"/>
          </a:solidFill>
          <a:latin typeface="Eras Demi IT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84807"/>
          </a:solidFill>
          <a:latin typeface="Eras Demi IT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84807"/>
          </a:solidFill>
          <a:latin typeface="Eras Demi IT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84807"/>
          </a:solidFill>
          <a:latin typeface="Eras Demi IT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84807"/>
          </a:solidFill>
          <a:latin typeface="Eras Demi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93C09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93C09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93C09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93C09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93C09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amc.canadianmushroom.co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amc.canadianmushroom.com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eriosis-listeriose.investigation-enquete.gc.ca/index_e.php?s1=rpt&amp;page=tab" TargetMode="External"/><Relationship Id="rId2" Type="http://schemas.openxmlformats.org/officeDocument/2006/relationships/hyperlink" Target="http://www.tbs-sct.gc.ca/hidb-bdih/initiative-eng.aspx?Hi=85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RUBY%20LEE\S3A6028D501\Users\R%20Lee\Documents\A%20GFTC%202\TRP\2013\TRP%20968%20Sani%20Marc\Who%20Wants%20To%20Be%20A%20Millionaire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hyperlink" Target="http://namc.canadianmushroom.com/index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RUBY%20LEE\S3A6028D501\Users\R%20Lee\Documents\A%20GFTC%202\TRP\2013\TRP%20968%20Sani%20Marc\Who%20Wants%20To%20Be%20A%20Millionaire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hyperlink" Target="http://namc.canadianmushroom.com/index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amc.canadianmushroom.com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NAM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04800"/>
            <a:ext cx="3476625" cy="2646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>
                <a:solidFill>
                  <a:srgbClr val="CC0000"/>
                </a:solidFill>
                <a:latin typeface="Times New Roman" pitchFamily="18" charset="0"/>
              </a:rPr>
              <a:t>Food Safety Regulations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>
                <a:solidFill>
                  <a:srgbClr val="CC0000"/>
                </a:solidFill>
                <a:latin typeface="Times New Roman" pitchFamily="18" charset="0"/>
              </a:rPr>
              <a:t>Canada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</a:rPr>
              <a:t>Dr Ruby Lee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000" b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019800"/>
            <a:ext cx="1371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What is the maximum </a:t>
            </a:r>
          </a:p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NaCl % at which </a:t>
            </a:r>
          </a:p>
          <a:p>
            <a:pPr eaLnBrk="1" hangingPunct="1"/>
            <a:r>
              <a:rPr lang="en-CA" i="1" smtClean="0">
                <a:solidFill>
                  <a:srgbClr val="00245A"/>
                </a:solidFill>
                <a:latin typeface="Times New Roman" pitchFamily="18" charset="0"/>
              </a:rPr>
              <a:t>Listeria</a:t>
            </a: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 can grow?</a:t>
            </a:r>
          </a:p>
        </p:txBody>
      </p:sp>
      <p:sp>
        <p:nvSpPr>
          <p:cNvPr id="2150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4 %</a:t>
            </a:r>
          </a:p>
        </p:txBody>
      </p:sp>
      <p:sp>
        <p:nvSpPr>
          <p:cNvPr id="2150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8 %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10 %</a:t>
            </a:r>
          </a:p>
        </p:txBody>
      </p:sp>
      <p:sp>
        <p:nvSpPr>
          <p:cNvPr id="215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20 %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81200" y="381000"/>
            <a:ext cx="5943600" cy="1905000"/>
          </a:xfrm>
        </p:spPr>
        <p:txBody>
          <a:bodyPr lIns="45720" rIns="45720"/>
          <a:lstStyle/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What percentage of humans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may carry </a:t>
            </a:r>
            <a:r>
              <a:rPr lang="en-CA" i="1" smtClean="0">
                <a:solidFill>
                  <a:srgbClr val="00245A"/>
                </a:solidFill>
                <a:latin typeface="Times New Roman" pitchFamily="18" charset="0"/>
              </a:rPr>
              <a:t>L. monocytogenes</a:t>
            </a:r>
            <a:endParaRPr lang="en-CA" smtClean="0">
              <a:solidFill>
                <a:srgbClr val="00245A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in their intestines with 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no ill effect?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0.1 %</a:t>
            </a:r>
          </a:p>
        </p:txBody>
      </p:sp>
      <p:sp>
        <p:nvSpPr>
          <p:cNvPr id="2253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1 %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5 %</a:t>
            </a:r>
          </a:p>
        </p:txBody>
      </p:sp>
      <p:sp>
        <p:nvSpPr>
          <p:cNvPr id="2253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D. 10 %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33600" y="304800"/>
            <a:ext cx="5410200" cy="19050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What is the infective dose of listeriosis?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&gt;10 CFU/g</a:t>
            </a:r>
          </a:p>
        </p:txBody>
      </p:sp>
      <p:sp>
        <p:nvSpPr>
          <p:cNvPr id="2355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&gt;100 CFU/g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&gt;1,000 CFU/g</a:t>
            </a:r>
          </a:p>
        </p:txBody>
      </p:sp>
      <p:sp>
        <p:nvSpPr>
          <p:cNvPr id="2355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D. &gt;10,000 CFU/g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What is the longest incubation time for listeriosis?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30 days</a:t>
            </a:r>
          </a:p>
        </p:txBody>
      </p:sp>
      <p:sp>
        <p:nvSpPr>
          <p:cNvPr id="2458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50 days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70 days</a:t>
            </a:r>
          </a:p>
        </p:txBody>
      </p:sp>
      <p:sp>
        <p:nvSpPr>
          <p:cNvPr id="2458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D. 90 days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33600" y="304800"/>
            <a:ext cx="5562600" cy="19050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What is the mortality rate of foodborne listeriosis in  high risk populations?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5 – 10 % </a:t>
            </a:r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10 – 20 %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20 – 30 %</a:t>
            </a:r>
          </a:p>
        </p:txBody>
      </p:sp>
      <p:sp>
        <p:nvSpPr>
          <p:cNvPr id="2560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D. 60 – 65 %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32687" y="228600"/>
            <a:ext cx="2105750" cy="1905000"/>
          </a:xfrm>
        </p:spPr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CA" smtClean="0"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8278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 tIns="91440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4400" b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Health Canada Policy on </a:t>
            </a:r>
            <a:r>
              <a:rPr lang="en-US" sz="4400" b="1" i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Listeria monocytogenes</a:t>
            </a:r>
            <a:r>
              <a:rPr lang="en-US" sz="4400" b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in RTE Foods</a:t>
            </a:r>
          </a:p>
          <a:p>
            <a:pPr algn="ctr">
              <a:buFont typeface="Arial" charset="0"/>
              <a:buNone/>
            </a:pPr>
            <a:endParaRPr lang="en-US" sz="3200" b="1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  <a:p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Apply to RTE foods sold in Canada produced domestically and imported</a:t>
            </a:r>
            <a:endParaRPr lang="en-US" sz="4000">
              <a:solidFill>
                <a:srgbClr val="093C09"/>
              </a:solidFill>
              <a:latin typeface="Times New Roman" pitchFamily="18" charset="0"/>
              <a:cs typeface="Arial" charset="0"/>
            </a:endParaRPr>
          </a:p>
          <a:p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Develop using a HRA</a:t>
            </a:r>
          </a:p>
          <a:p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Base on GMP and HACCP</a:t>
            </a:r>
          </a:p>
          <a:p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Verify control of </a:t>
            </a:r>
            <a:r>
              <a:rPr lang="en-US" sz="4000" b="1" i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Lm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in RTE foods by environmental sampling &amp; end-product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62200" y="228600"/>
            <a:ext cx="5410200" cy="2209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CA" sz="3200" smtClean="0">
                <a:solidFill>
                  <a:srgbClr val="00245A"/>
                </a:solidFill>
                <a:latin typeface="Times New Roman" pitchFamily="18" charset="0"/>
              </a:rPr>
              <a:t>What was the effective date of the current Health Canada Policy on </a:t>
            </a:r>
            <a:r>
              <a:rPr lang="en-CA" sz="3200" i="1" smtClean="0">
                <a:solidFill>
                  <a:srgbClr val="00245A"/>
                </a:solidFill>
                <a:latin typeface="Times New Roman" pitchFamily="18" charset="0"/>
              </a:rPr>
              <a:t>L. monocytogenes</a:t>
            </a:r>
            <a:r>
              <a:rPr lang="en-CA" sz="3200" smtClean="0">
                <a:solidFill>
                  <a:srgbClr val="00245A"/>
                </a:solidFill>
                <a:latin typeface="Times New Roman" pitchFamily="18" charset="0"/>
              </a:rPr>
              <a:t> in RTE Foods?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April 1, 2010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April 1, 2011</a:t>
            </a:r>
          </a:p>
        </p:txBody>
      </p:sp>
      <p:sp>
        <p:nvSpPr>
          <p:cNvPr id="2662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April 1, 2012</a:t>
            </a:r>
          </a:p>
        </p:txBody>
      </p:sp>
      <p:sp>
        <p:nvSpPr>
          <p:cNvPr id="2663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D. April 1, 2013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31591" y="228600"/>
            <a:ext cx="2031484" cy="1905000"/>
          </a:xfrm>
        </p:spPr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0" y="304800"/>
            <a:ext cx="52578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Which is not a RTE food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category in the </a:t>
            </a:r>
          </a:p>
          <a:p>
            <a:pPr eaLnBrk="1" hangingPunct="1">
              <a:lnSpc>
                <a:spcPct val="90000"/>
              </a:lnSpc>
            </a:pPr>
            <a:r>
              <a:rPr lang="en-CA" i="1" smtClean="0">
                <a:solidFill>
                  <a:srgbClr val="00245A"/>
                </a:solidFill>
                <a:latin typeface="Times New Roman" pitchFamily="18" charset="0"/>
              </a:rPr>
              <a:t>Listeria </a:t>
            </a: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Policy?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1</a:t>
            </a:r>
          </a:p>
        </p:txBody>
      </p:sp>
      <p:sp>
        <p:nvSpPr>
          <p:cNvPr id="2765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2A</a:t>
            </a:r>
          </a:p>
        </p:txBody>
      </p:sp>
      <p:sp>
        <p:nvSpPr>
          <p:cNvPr id="2765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2B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2C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8875" y="255587"/>
            <a:ext cx="2051598" cy="1905001"/>
          </a:xfrm>
        </p:spPr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$4,000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57400" y="304800"/>
            <a:ext cx="56388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3200" smtClean="0">
                <a:solidFill>
                  <a:srgbClr val="00245A"/>
                </a:solidFill>
                <a:latin typeface="Times New Roman" pitchFamily="18" charset="0"/>
              </a:rPr>
              <a:t>What is the action level for </a:t>
            </a:r>
            <a:r>
              <a:rPr lang="en-CA" sz="3200" i="1" smtClean="0">
                <a:solidFill>
                  <a:srgbClr val="00245A"/>
                </a:solidFill>
                <a:latin typeface="Times New Roman" pitchFamily="18" charset="0"/>
              </a:rPr>
              <a:t>Listeria monocytogenes</a:t>
            </a:r>
            <a:r>
              <a:rPr lang="en-CA" sz="3200" smtClean="0">
                <a:solidFill>
                  <a:srgbClr val="00245A"/>
                </a:solidFill>
                <a:latin typeface="Times New Roman" pitchFamily="18" charset="0"/>
              </a:rPr>
              <a:t> in category 1 products in the </a:t>
            </a:r>
            <a:r>
              <a:rPr lang="en-CA" sz="3200" i="1" smtClean="0">
                <a:solidFill>
                  <a:srgbClr val="00245A"/>
                </a:solidFill>
                <a:latin typeface="Times New Roman" pitchFamily="18" charset="0"/>
              </a:rPr>
              <a:t>Listeria</a:t>
            </a:r>
            <a:r>
              <a:rPr lang="en-CA" sz="3200" smtClean="0">
                <a:solidFill>
                  <a:srgbClr val="00245A"/>
                </a:solidFill>
                <a:latin typeface="Times New Roman" pitchFamily="18" charset="0"/>
              </a:rPr>
              <a:t> Policy?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Detected in 25 g</a:t>
            </a:r>
          </a:p>
        </p:txBody>
      </p:sp>
      <p:sp>
        <p:nvSpPr>
          <p:cNvPr id="2867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Detected in 50 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7338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Detected in 125 g</a:t>
            </a:r>
          </a:p>
        </p:txBody>
      </p:sp>
      <p:sp>
        <p:nvSpPr>
          <p:cNvPr id="2867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29200" y="4648200"/>
            <a:ext cx="3886200" cy="1371600"/>
          </a:xfrm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</a:endParaRPr>
          </a:p>
          <a:p>
            <a:pPr eaLnBrk="1" hangingPunct="1"/>
            <a:r>
              <a:rPr lang="en-CA" smtClean="0">
                <a:latin typeface="Times New Roman" pitchFamily="18" charset="0"/>
              </a:rPr>
              <a:t>D. Detected in 150 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32687" y="228600"/>
            <a:ext cx="2105750" cy="1905000"/>
          </a:xfrm>
        </p:spPr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$6,000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90800" y="304800"/>
            <a:ext cx="5105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3200" smtClean="0">
                <a:solidFill>
                  <a:srgbClr val="00245A"/>
                </a:solidFill>
                <a:latin typeface="Times New Roman" pitchFamily="18" charset="0"/>
              </a:rPr>
              <a:t>What is the action level for </a:t>
            </a:r>
            <a:r>
              <a:rPr lang="en-CA" sz="3200" i="1" smtClean="0">
                <a:solidFill>
                  <a:srgbClr val="00245A"/>
                </a:solidFill>
                <a:latin typeface="Times New Roman" pitchFamily="18" charset="0"/>
              </a:rPr>
              <a:t>Listeria monocytogenes</a:t>
            </a:r>
            <a:r>
              <a:rPr lang="en-CA" sz="3200" smtClean="0">
                <a:solidFill>
                  <a:srgbClr val="00245A"/>
                </a:solidFill>
                <a:latin typeface="Times New Roman" pitchFamily="18" charset="0"/>
              </a:rPr>
              <a:t> in category 2 products in the </a:t>
            </a:r>
            <a:r>
              <a:rPr lang="en-CA" sz="3200" i="1" smtClean="0">
                <a:solidFill>
                  <a:srgbClr val="00245A"/>
                </a:solidFill>
                <a:latin typeface="Times New Roman" pitchFamily="18" charset="0"/>
              </a:rPr>
              <a:t>Listeria</a:t>
            </a:r>
            <a:r>
              <a:rPr lang="en-CA" sz="3200" smtClean="0">
                <a:solidFill>
                  <a:srgbClr val="00245A"/>
                </a:solidFill>
                <a:latin typeface="Times New Roman" pitchFamily="18" charset="0"/>
              </a:rPr>
              <a:t> Policy?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&gt;1 CFU/g</a:t>
            </a:r>
          </a:p>
        </p:txBody>
      </p:sp>
      <p:sp>
        <p:nvSpPr>
          <p:cNvPr id="2970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&gt;10 CFU/g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&gt;100 CFU/g</a:t>
            </a:r>
          </a:p>
        </p:txBody>
      </p:sp>
      <p:sp>
        <p:nvSpPr>
          <p:cNvPr id="2970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D. &gt;1,000 CFU/g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34879" y="228600"/>
            <a:ext cx="2254281" cy="1905000"/>
          </a:xfrm>
        </p:spPr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$8,000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NAM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04800"/>
            <a:ext cx="3476625" cy="2646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CC0000"/>
                </a:solidFill>
                <a:latin typeface="Times New Roman" pitchFamily="18" charset="0"/>
              </a:rPr>
              <a:t>Food Safety Regulations - Canada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chemeClr val="tx1"/>
                </a:solidFill>
                <a:latin typeface="Times New Roman" pitchFamily="18" charset="0"/>
              </a:rPr>
              <a:t>1. Health Canada Policy on </a:t>
            </a:r>
            <a:r>
              <a:rPr lang="en-US" sz="4400" b="1" i="1">
                <a:solidFill>
                  <a:schemeClr val="tx1"/>
                </a:solidFill>
                <a:latin typeface="Times New Roman" pitchFamily="18" charset="0"/>
              </a:rPr>
              <a:t>Listeria monocytogenes</a:t>
            </a:r>
            <a:r>
              <a:rPr lang="en-US" sz="4400" b="1">
                <a:solidFill>
                  <a:schemeClr val="tx1"/>
                </a:solidFill>
                <a:latin typeface="Times New Roman" pitchFamily="18" charset="0"/>
              </a:rPr>
              <a:t> in RTE Mushroom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sz="4400" b="1">
                <a:solidFill>
                  <a:schemeClr val="tx1"/>
                </a:solidFill>
                <a:latin typeface="Times New Roman" pitchFamily="18" charset="0"/>
              </a:rPr>
              <a:t>2. Safe Food for Canadians Act</a:t>
            </a:r>
            <a:r>
              <a:rPr lang="en-CA" sz="440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CA" sz="4400" b="1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en-US" sz="44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Subtitle 2"/>
          <p:cNvSpPr>
            <a:spLocks noGrp="1"/>
          </p:cNvSpPr>
          <p:nvPr>
            <p:ph idx="4294967295"/>
          </p:nvPr>
        </p:nvSpPr>
        <p:spPr>
          <a:xfrm>
            <a:off x="2743200" y="304800"/>
            <a:ext cx="5105400" cy="1905000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</a:rPr>
              <a:t>Which </a:t>
            </a: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parameters of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RTE food meet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category 2B without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Validation?</a:t>
            </a:r>
            <a:endParaRPr lang="en-CA" sz="3600" b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0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2971800"/>
            <a:ext cx="3581400" cy="1371600"/>
          </a:xfrm>
        </p:spPr>
        <p:txBody>
          <a:bodyPr anchor="ctr"/>
          <a:lstStyle/>
          <a:p>
            <a:pPr marL="457200" indent="-457200" eaLnBrk="1" hangingPunct="1">
              <a:buFont typeface="Arial" charset="0"/>
              <a:buNone/>
            </a:pPr>
            <a:endParaRPr lang="en-CA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457200" indent="-45720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pH &lt; 4.4</a:t>
            </a:r>
          </a:p>
          <a:p>
            <a:pPr marL="457200" indent="-457200" eaLnBrk="1" hangingPunct="1">
              <a:buFont typeface="Arial" charset="0"/>
              <a:buNone/>
            </a:pPr>
            <a:endParaRPr lang="en-CA" i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950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953000" y="29718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CA" sz="3600" baseline="-25000" smtClean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 &lt; 0.92</a:t>
            </a:r>
          </a:p>
        </p:txBody>
      </p:sp>
      <p:sp>
        <p:nvSpPr>
          <p:cNvPr id="14950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81000" y="48006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pH &lt; 5.0 &amp;</a:t>
            </a:r>
          </a:p>
          <a:p>
            <a:pPr marL="0" indent="0" eaLnBrk="1" hangingPunct="1">
              <a:buFont typeface="Arial" charset="0"/>
              <a:buNone/>
            </a:pP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 a</a:t>
            </a:r>
            <a:r>
              <a:rPr lang="en-CA" sz="3600" baseline="-25000" smtClean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 &lt; 0.94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029200" y="4648200"/>
            <a:ext cx="38100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endParaRPr lang="en-CA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All of the above</a:t>
            </a:r>
          </a:p>
        </p:txBody>
      </p:sp>
      <p:grpSp>
        <p:nvGrpSpPr>
          <p:cNvPr id="29" name="Text Placeholder 28"/>
          <p:cNvGrpSpPr>
            <a:grpSpLocks noGrp="1"/>
          </p:cNvGrpSpPr>
          <p:nvPr/>
        </p:nvGrpSpPr>
        <p:grpSpPr bwMode="auto">
          <a:xfrm>
            <a:off x="228600" y="228600"/>
            <a:ext cx="2438400" cy="1951038"/>
            <a:chOff x="177" y="127"/>
            <a:chExt cx="1179" cy="1229"/>
          </a:xfrm>
        </p:grpSpPr>
        <p:pic>
          <p:nvPicPr>
            <p:cNvPr id="149512" name="Text Placeholder 2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" y="127"/>
              <a:ext cx="1179" cy="1229"/>
            </a:xfrm>
            <a:prstGeom prst="rect">
              <a:avLst/>
            </a:prstGeom>
            <a:noFill/>
          </p:spPr>
        </p:pic>
        <p:sp>
          <p:nvSpPr>
            <p:cNvPr id="149513" name="Text Box 9"/>
            <p:cNvSpPr txBox="1">
              <a:spLocks noChangeArrowheads="1"/>
            </p:cNvSpPr>
            <p:nvPr/>
          </p:nvSpPr>
          <p:spPr bwMode="auto">
            <a:xfrm>
              <a:off x="248" y="200"/>
              <a:ext cx="1040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eaLnBrk="1" hangingPunct="1">
                <a:buFont typeface="Arial" charset="0"/>
                <a:buNone/>
              </a:pPr>
              <a:r>
                <a:rPr lang="en-CA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$10,000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362200" y="0"/>
            <a:ext cx="5334000" cy="23622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Which refrigerated shelf-life of RTE food meet category 2A without validation?</a:t>
            </a:r>
            <a:endParaRPr lang="en-CA" sz="3600" b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29718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CA" sz="3600" u="sng" smtClean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 3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53000" y="29718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CA" sz="3600" u="sng" smtClean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 5 days</a:t>
            </a:r>
          </a:p>
        </p:txBody>
      </p:sp>
      <p:sp>
        <p:nvSpPr>
          <p:cNvPr id="15667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50292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CA" sz="3600" u="sng" smtClean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 7 days</a:t>
            </a:r>
          </a:p>
        </p:txBody>
      </p:sp>
      <p:sp>
        <p:nvSpPr>
          <p:cNvPr id="15667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953000" y="49530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CA" sz="3600" u="sng" smtClean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 10 days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34879" y="228600"/>
            <a:ext cx="2254281" cy="1905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$20,000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2667000"/>
            <a:ext cx="3962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&lt; 0.1 log CFU / g increase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800600" y="2667000"/>
            <a:ext cx="3962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&lt; 0.5 log CFU / g increase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37071" y="228600"/>
            <a:ext cx="2402813" cy="1905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$40,000</a:t>
            </a:r>
          </a:p>
        </p:txBody>
      </p:sp>
      <p:sp>
        <p:nvSpPr>
          <p:cNvPr id="2" name="Text Placeholder 1"/>
          <p:cNvSpPr>
            <a:spLocks/>
          </p:cNvSpPr>
          <p:nvPr/>
        </p:nvSpPr>
        <p:spPr bwMode="auto">
          <a:xfrm>
            <a:off x="2362200" y="304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Which definition meets category 2B that </a:t>
            </a: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cannot growth throughout its stated shelf-life after validation</a:t>
            </a:r>
            <a:endParaRPr lang="en-CA" sz="36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91" name="Text Placeholder 2"/>
          <p:cNvSpPr>
            <a:spLocks/>
          </p:cNvSpPr>
          <p:nvPr/>
        </p:nvSpPr>
        <p:spPr bwMode="auto">
          <a:xfrm>
            <a:off x="228600" y="47244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en-CA" sz="320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CA" sz="3600">
                <a:solidFill>
                  <a:schemeClr val="bg1"/>
                </a:solidFill>
                <a:latin typeface="Times New Roman" pitchFamily="18" charset="0"/>
              </a:rPr>
              <a:t>&lt; 1.0 log CFU / g increase</a:t>
            </a:r>
          </a:p>
        </p:txBody>
      </p:sp>
      <p:sp>
        <p:nvSpPr>
          <p:cNvPr id="148493" name="Text Placeholder 2"/>
          <p:cNvSpPr>
            <a:spLocks/>
          </p:cNvSpPr>
          <p:nvPr/>
        </p:nvSpPr>
        <p:spPr bwMode="auto">
          <a:xfrm>
            <a:off x="4876800" y="47244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en-CA" sz="320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CA" sz="3600">
                <a:solidFill>
                  <a:schemeClr val="bg1"/>
                </a:solidFill>
                <a:latin typeface="Times New Roman" pitchFamily="18" charset="0"/>
              </a:rPr>
              <a:t>&lt; 2.0 log CFU / g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38400" y="381000"/>
            <a:ext cx="6096000" cy="19050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b="1" smtClean="0">
                <a:solidFill>
                  <a:srgbClr val="000066"/>
                </a:solidFill>
                <a:latin typeface="Times New Roman" pitchFamily="18" charset="0"/>
              </a:rPr>
              <a:t>Which </a:t>
            </a:r>
            <a:r>
              <a:rPr lang="en-US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definition meets category 2A that supports limited </a:t>
            </a:r>
            <a:r>
              <a:rPr lang="en-US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growth throughout its stated shelf-life after validation</a:t>
            </a:r>
            <a:endParaRPr lang="en-CA" b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27432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800" smtClean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&gt; 0.5 log CFU/g  + </a:t>
            </a:r>
            <a:r>
              <a:rPr lang="en-CA" u="sng" smtClean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 1,000 CFU/g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53000" y="27432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800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&gt; 0.5 log CFU/g  + </a:t>
            </a:r>
            <a:r>
              <a:rPr lang="en-CA" u="sng" smtClean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 100 CFU/g</a:t>
            </a:r>
          </a:p>
        </p:txBody>
      </p:sp>
      <p:sp>
        <p:nvSpPr>
          <p:cNvPr id="15565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8006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C. &gt; 1 log CFU/g  + </a:t>
            </a:r>
            <a:r>
              <a:rPr lang="en-CA" u="sng" smtClean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 1,000 CFU/g</a:t>
            </a:r>
          </a:p>
        </p:txBody>
      </p:sp>
      <p:sp>
        <p:nvSpPr>
          <p:cNvPr id="15565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953000" y="4953000"/>
            <a:ext cx="3581400" cy="1371600"/>
          </a:xfrm>
        </p:spPr>
        <p:txBody>
          <a:bodyPr anchor="ctr"/>
          <a:lstStyle/>
          <a:p>
            <a:pPr marL="457200" indent="-45720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D. &gt; 1 log CFU/g  + </a:t>
            </a:r>
            <a:r>
              <a:rPr lang="en-CA" u="sng" smtClean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 100 CFU/g</a:t>
            </a:r>
          </a:p>
          <a:p>
            <a:pPr marL="457200" indent="-457200" eaLnBrk="1" hangingPunct="1">
              <a:buFont typeface="Arial" charset="0"/>
              <a:buNone/>
            </a:pPr>
            <a:endParaRPr lang="en-CA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62962" y="255587"/>
            <a:ext cx="2328548" cy="19050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$60,000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286000" y="304800"/>
            <a:ext cx="5410200" cy="1905000"/>
          </a:xfrm>
        </p:spPr>
        <p:txBody>
          <a:bodyPr anchor="ctr"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CA" sz="3600" b="1" smtClean="0">
                <a:solidFill>
                  <a:srgbClr val="00245A"/>
                </a:solidFill>
                <a:latin typeface="Times New Roman" pitchFamily="18" charset="0"/>
              </a:rPr>
              <a:t>What is the category of RTE mushrooms in the </a:t>
            </a:r>
            <a:r>
              <a:rPr lang="en-CA" sz="3600" b="1" i="1" smtClean="0">
                <a:solidFill>
                  <a:srgbClr val="00245A"/>
                </a:solidFill>
                <a:latin typeface="Times New Roman" pitchFamily="18" charset="0"/>
              </a:rPr>
              <a:t>Listeria </a:t>
            </a:r>
            <a:r>
              <a:rPr lang="en-CA" sz="3600" b="1" smtClean="0">
                <a:solidFill>
                  <a:srgbClr val="00245A"/>
                </a:solidFill>
                <a:latin typeface="Times New Roman" pitchFamily="18" charset="0"/>
              </a:rPr>
              <a:t>Policy without validation?</a:t>
            </a:r>
          </a:p>
        </p:txBody>
      </p:sp>
      <p:sp>
        <p:nvSpPr>
          <p:cNvPr id="16896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29718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A. 2C</a:t>
            </a:r>
          </a:p>
        </p:txBody>
      </p:sp>
      <p:sp>
        <p:nvSpPr>
          <p:cNvPr id="16896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53000" y="29718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B. 2B</a:t>
            </a:r>
          </a:p>
        </p:txBody>
      </p:sp>
      <p:sp>
        <p:nvSpPr>
          <p:cNvPr id="16896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50292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C. 2A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953000" y="49530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D.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34879" y="228600"/>
            <a:ext cx="2254281" cy="1905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$80,000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CA" smtClean="0"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B3AFD6"/>
              </a:gs>
              <a:gs pos="35001">
                <a:srgbClr val="CBC7E1"/>
              </a:gs>
              <a:gs pos="100000">
                <a:srgbClr val="EBEAF4"/>
              </a:gs>
            </a:gsLst>
            <a:lin ang="16200000" scaled="1"/>
          </a:gradFill>
          <a:ln algn="ctr">
            <a:solidFill>
              <a:srgbClr val="26037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CA" sz="4000" b="1" smtClean="0">
                <a:solidFill>
                  <a:srgbClr val="CC0000"/>
                </a:solidFill>
                <a:latin typeface="Times New Roman" pitchFamily="18" charset="0"/>
              </a:rPr>
              <a:t>Safe Food for Canadians Act</a:t>
            </a:r>
            <a:endParaRPr lang="en-US" sz="4000" b="1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</a:rPr>
              <a:t>In 2007, Prime Minister announced the </a:t>
            </a: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  <a:hlinkClick r:id="rId2"/>
              </a:rPr>
              <a:t>Food and Consumer Safety Action Plan</a:t>
            </a: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</a:rPr>
              <a:t> including commitment of legislative modernization.</a:t>
            </a:r>
          </a:p>
          <a:p>
            <a:pPr>
              <a:lnSpc>
                <a:spcPct val="90000"/>
              </a:lnSpc>
            </a:pP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</a:rPr>
              <a:t>In 2009, </a:t>
            </a: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  <a:hlinkClick r:id="rId3"/>
              </a:rPr>
              <a:t>Report of the Independent Investigator into the 2008 Listeriosis Outbreak</a:t>
            </a: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</a:rPr>
              <a:t> recommended modernized and simplified federal legislation.</a:t>
            </a:r>
          </a:p>
          <a:p>
            <a:pPr>
              <a:lnSpc>
                <a:spcPct val="90000"/>
              </a:lnSpc>
            </a:pP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</a:rPr>
              <a:t>In 2010, the Throne reconfirmed the commitment.</a:t>
            </a:r>
          </a:p>
          <a:p>
            <a:pPr>
              <a:lnSpc>
                <a:spcPct val="90000"/>
              </a:lnSpc>
            </a:pP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</a:rPr>
              <a:t>The </a:t>
            </a:r>
            <a:r>
              <a:rPr lang="en-CA" altLang="zh-TW" b="1" u="sng" smtClean="0">
                <a:solidFill>
                  <a:schemeClr val="hlink"/>
                </a:solidFill>
                <a:latin typeface="Times New Roman" pitchFamily="18" charset="0"/>
              </a:rPr>
              <a:t>Safe Food for Canadians Act</a:t>
            </a:r>
            <a:r>
              <a:rPr lang="en-CA" altLang="zh-TW" b="1" smtClean="0">
                <a:solidFill>
                  <a:schemeClr val="tx1"/>
                </a:solidFill>
                <a:latin typeface="Times New Roman" pitchFamily="18" charset="0"/>
              </a:rPr>
              <a:t> addresses these commitments by consolidating multiple Acts, modernize and strengthen food commodity legislation to better protect consumers.</a:t>
            </a:r>
            <a:endParaRPr lang="en-CA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CA" smtClean="0"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B3AFD6"/>
              </a:gs>
              <a:gs pos="35001">
                <a:srgbClr val="CBC7E1"/>
              </a:gs>
              <a:gs pos="100000">
                <a:srgbClr val="EBEAF4"/>
              </a:gs>
            </a:gsLst>
            <a:lin ang="16200000" scaled="1"/>
          </a:gradFill>
          <a:ln algn="ctr">
            <a:solidFill>
              <a:srgbClr val="26037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CA" sz="4000" b="1" smtClean="0">
                <a:solidFill>
                  <a:srgbClr val="CC0000"/>
                </a:solidFill>
                <a:latin typeface="Times New Roman" pitchFamily="18" charset="0"/>
              </a:rPr>
              <a:t>Safe Food for Canadians Act</a:t>
            </a:r>
            <a:endParaRPr lang="en-US" sz="4000" b="1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CA" altLang="zh-TW" sz="3600" b="1" smtClean="0">
                <a:solidFill>
                  <a:schemeClr val="tx1"/>
                </a:solidFill>
                <a:latin typeface="Times New Roman" pitchFamily="18" charset="0"/>
              </a:rPr>
              <a:t>Align the Canadian food safety system with international trading partners.</a:t>
            </a:r>
          </a:p>
          <a:p>
            <a:pPr>
              <a:lnSpc>
                <a:spcPct val="90000"/>
              </a:lnSpc>
            </a:pPr>
            <a:r>
              <a:rPr lang="en-CA" altLang="zh-TW" sz="3600" b="1" smtClean="0">
                <a:solidFill>
                  <a:schemeClr val="tx1"/>
                </a:solidFill>
                <a:latin typeface="Times New Roman" pitchFamily="18" charset="0"/>
              </a:rPr>
              <a:t>Respond to any new trade requirements.</a:t>
            </a:r>
          </a:p>
          <a:p>
            <a:pPr>
              <a:lnSpc>
                <a:spcPct val="90000"/>
              </a:lnSpc>
            </a:pPr>
            <a:r>
              <a:rPr lang="en-CA" altLang="zh-TW" sz="3600" b="1" smtClean="0">
                <a:solidFill>
                  <a:schemeClr val="tx1"/>
                </a:solidFill>
                <a:latin typeface="Times New Roman" pitchFamily="18" charset="0"/>
              </a:rPr>
              <a:t>Include new authorities for the certification of food commodities for export, a key component in the </a:t>
            </a:r>
            <a:r>
              <a:rPr lang="en-CA" altLang="zh-TW" sz="3600" b="1" u="sng" smtClean="0">
                <a:solidFill>
                  <a:schemeClr val="hlink"/>
                </a:solidFill>
                <a:latin typeface="Times New Roman" pitchFamily="18" charset="0"/>
              </a:rPr>
              <a:t>U.S. Food Safety Modernization Act</a:t>
            </a:r>
            <a:r>
              <a:rPr lang="en-CA" altLang="zh-TW" sz="3600" b="1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CA" altLang="zh-TW" sz="3600" b="1" smtClean="0">
                <a:solidFill>
                  <a:schemeClr val="tx1"/>
                </a:solidFill>
                <a:latin typeface="Times New Roman" pitchFamily="18" charset="0"/>
              </a:rPr>
              <a:t>Increase the regulatory cooperation with the U.S. and contributes to bilateral trade in agriculture and food between Canada and the U.S.</a:t>
            </a:r>
            <a:endParaRPr lang="en-US" sz="36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19400" y="304800"/>
            <a:ext cx="5181600" cy="1905000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CA" sz="3600" b="1" smtClean="0">
                <a:solidFill>
                  <a:srgbClr val="000066"/>
                </a:solidFill>
                <a:latin typeface="Times New Roman" pitchFamily="18" charset="0"/>
              </a:rPr>
              <a:t>Which products are regulated by the Safe Food for Canadians Act?</a:t>
            </a:r>
          </a:p>
        </p:txBody>
      </p:sp>
      <p:sp>
        <p:nvSpPr>
          <p:cNvPr id="16691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27432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Drugs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53000" y="27432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Foods</a:t>
            </a:r>
          </a:p>
        </p:txBody>
      </p:sp>
      <p:sp>
        <p:nvSpPr>
          <p:cNvPr id="16691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8006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C. Natural health products</a:t>
            </a:r>
          </a:p>
        </p:txBody>
      </p:sp>
      <p:sp>
        <p:nvSpPr>
          <p:cNvPr id="16691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953000" y="4953000"/>
            <a:ext cx="3581400" cy="1371600"/>
          </a:xfrm>
        </p:spPr>
        <p:txBody>
          <a:bodyPr anchor="ctr"/>
          <a:lstStyle/>
          <a:p>
            <a:pPr marL="457200" indent="-45720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D. All of the above</a:t>
            </a:r>
          </a:p>
          <a:p>
            <a:pPr marL="457200" indent="-457200" eaLnBrk="1" hangingPunct="1">
              <a:buFont typeface="Arial" charset="0"/>
              <a:buNone/>
            </a:pPr>
            <a:endParaRPr lang="en-CA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39262" y="228600"/>
            <a:ext cx="2551346" cy="1905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$100,000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90800" y="304800"/>
            <a:ext cx="5105400" cy="19050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3600" b="1" smtClean="0">
                <a:solidFill>
                  <a:srgbClr val="000066"/>
                </a:solidFill>
                <a:latin typeface="Times New Roman" pitchFamily="18" charset="0"/>
              </a:rPr>
              <a:t>Which Act is not consolidated in the Safe Food for Canadians Act?</a:t>
            </a:r>
            <a:r>
              <a:rPr lang="en-CA" sz="2400" smtClean="0">
                <a:latin typeface="Times New Roman" pitchFamily="18" charset="0"/>
              </a:rPr>
              <a:t> </a:t>
            </a:r>
          </a:p>
        </p:txBody>
      </p:sp>
      <p:sp>
        <p:nvSpPr>
          <p:cNvPr id="16281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2514600"/>
            <a:ext cx="3733800" cy="1524000"/>
          </a:xfrm>
        </p:spPr>
        <p:txBody>
          <a:bodyPr anchor="ctr"/>
          <a:lstStyle/>
          <a:p>
            <a:pPr marL="457200" indent="-457200" eaLnBrk="1" hangingPunct="1">
              <a:buFont typeface="Arial" charset="0"/>
              <a:buAutoNum type="alphaUcPeriod"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Meat Inspection Act &amp;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Fish Inspection Act</a:t>
            </a:r>
          </a:p>
        </p:txBody>
      </p:sp>
      <p:sp>
        <p:nvSpPr>
          <p:cNvPr id="16282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53000" y="2438400"/>
            <a:ext cx="3581400" cy="16764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B. Canada Agricultural Products Act </a:t>
            </a:r>
          </a:p>
        </p:txBody>
      </p:sp>
      <p:sp>
        <p:nvSpPr>
          <p:cNvPr id="16282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419600"/>
            <a:ext cx="3581400" cy="1752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C. Food-related provisions of the Consumer Packaging and Labelling Act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953000" y="4724400"/>
            <a:ext cx="38862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D. Food and Drugs 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62573" y="255587"/>
            <a:ext cx="2302246" cy="19050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$200,000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90800" y="304800"/>
            <a:ext cx="5105400" cy="1905000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CA" sz="3600" b="1" smtClean="0">
                <a:solidFill>
                  <a:srgbClr val="000066"/>
                </a:solidFill>
                <a:latin typeface="Times New Roman" pitchFamily="18" charset="0"/>
              </a:rPr>
              <a:t>What are the objectives of the Safe Food for Canadians Act?</a:t>
            </a:r>
            <a:r>
              <a:rPr lang="en-CA" sz="3600" b="1" smtClean="0">
                <a:solidFill>
                  <a:srgbClr val="00245A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077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2514600"/>
            <a:ext cx="3810000" cy="15240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A. Improves food safety oversight to better protect consumers</a:t>
            </a:r>
          </a:p>
        </p:txBody>
      </p:sp>
      <p:sp>
        <p:nvSpPr>
          <p:cNvPr id="160772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800600" y="2514600"/>
            <a:ext cx="4114800" cy="1676400"/>
          </a:xfrm>
        </p:spPr>
        <p:txBody>
          <a:bodyPr anchor="ctr"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B. Enhances international market opportunities for the Canadian food industry by providing authority to certify any food commodity for export</a:t>
            </a:r>
          </a:p>
        </p:txBody>
      </p:sp>
      <p:sp>
        <p:nvSpPr>
          <p:cNvPr id="16077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419600"/>
            <a:ext cx="3886200" cy="1905000"/>
          </a:xfrm>
        </p:spPr>
        <p:txBody>
          <a:bodyPr anchor="ctr"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C. Provides for licensing and registration of imports in all regulated food commodities to ensure a consistent approach for all food commodities</a:t>
            </a:r>
            <a:r>
              <a:rPr lang="en-CA" sz="20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76800" y="4724400"/>
            <a:ext cx="38862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D. All of the above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62573" y="255587"/>
            <a:ext cx="2302246" cy="19050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$400,000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4.bp.blogspot.com/-C5mdNrBR9ms/Tg3TRM0QJpI/AAAAAAAAACI/3KXkJtwspMw/s1600/Millionaire_logo.png"/>
          <p:cNvPicPr>
            <a:picLocks noChangeAspect="1" noChangeArrowheads="1"/>
          </p:cNvPicPr>
          <p:nvPr/>
        </p:nvPicPr>
        <p:blipFill>
          <a:blip r:embed="rId3" cstate="print"/>
          <a:srcRect b="1100"/>
          <a:stretch>
            <a:fillRect/>
          </a:stretch>
        </p:blipFill>
        <p:spPr bwMode="auto">
          <a:xfrm>
            <a:off x="0" y="68263"/>
            <a:ext cx="9144000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NAM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86000"/>
            <a:ext cx="3019425" cy="2298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339" name="Who Wants To Be A Millionair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2" fill="hold"/>
                                        <p:tgtEl>
                                          <p:spTgt spid="13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90800" y="304800"/>
            <a:ext cx="5105400" cy="1905000"/>
          </a:xfrm>
        </p:spPr>
        <p:txBody>
          <a:bodyPr anchor="ctr"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CA" b="1" smtClean="0">
                <a:solidFill>
                  <a:srgbClr val="000066"/>
                </a:solidFill>
                <a:latin typeface="Times New Roman" pitchFamily="18" charset="0"/>
              </a:rPr>
              <a:t>How does the Safe Food for Canadians Act</a:t>
            </a:r>
            <a:r>
              <a:rPr lang="en-CA" b="1" smtClean="0">
                <a:solidFill>
                  <a:srgbClr val="00245A"/>
                </a:solidFill>
                <a:latin typeface="Times New Roman" pitchFamily="18" charset="0"/>
              </a:rPr>
              <a:t> </a:t>
            </a:r>
            <a:r>
              <a:rPr lang="en-CA" b="1" smtClean="0">
                <a:solidFill>
                  <a:srgbClr val="000066"/>
                </a:solidFill>
                <a:latin typeface="Times New Roman" pitchFamily="18" charset="0"/>
              </a:rPr>
              <a:t>improve food safety oversight to better protect consumers?</a:t>
            </a:r>
          </a:p>
        </p:txBody>
      </p:sp>
      <p:sp>
        <p:nvSpPr>
          <p:cNvPr id="16179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2286000"/>
            <a:ext cx="3733800" cy="1905000"/>
          </a:xfrm>
        </p:spPr>
        <p:txBody>
          <a:bodyPr anchor="ctr"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A. A more consistent inspection approach across all food commodities and strengthened food traceability </a:t>
            </a:r>
          </a:p>
        </p:txBody>
      </p:sp>
      <p:sp>
        <p:nvSpPr>
          <p:cNvPr id="16179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53000" y="2438400"/>
            <a:ext cx="3581400" cy="16764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B. Better control over imports </a:t>
            </a:r>
          </a:p>
        </p:txBody>
      </p:sp>
      <p:sp>
        <p:nvSpPr>
          <p:cNvPr id="16179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419600"/>
            <a:ext cx="3581400" cy="1752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C. Tougher prohibitions, penalties and fines for activities that put health and safety at risk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953000" y="4724400"/>
            <a:ext cx="38862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D. All of the above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62573" y="255587"/>
            <a:ext cx="2302246" cy="19050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$600,000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38400" y="304800"/>
            <a:ext cx="5562600" cy="19050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3600" b="1" smtClean="0">
                <a:solidFill>
                  <a:srgbClr val="000066"/>
                </a:solidFill>
                <a:latin typeface="Times New Roman" pitchFamily="18" charset="0"/>
              </a:rPr>
              <a:t>What are the new penalties for serious indictable offences under the Safe Food for Canadians Act?</a:t>
            </a:r>
          </a:p>
        </p:txBody>
      </p:sp>
      <p:sp>
        <p:nvSpPr>
          <p:cNvPr id="16384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2514600"/>
            <a:ext cx="3733800" cy="1524000"/>
          </a:xfrm>
        </p:spPr>
        <p:txBody>
          <a:bodyPr anchor="ctr"/>
          <a:lstStyle/>
          <a:p>
            <a:pPr marL="457200" indent="-457200" eaLnBrk="1" hangingPunct="1">
              <a:buFont typeface="Arial" charset="0"/>
              <a:buAutoNum type="alphaUcPeriod"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$250,000 fine and/or 2 years imprisonment </a:t>
            </a:r>
          </a:p>
        </p:txBody>
      </p:sp>
      <p:sp>
        <p:nvSpPr>
          <p:cNvPr id="16384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53000" y="2438400"/>
            <a:ext cx="3581400" cy="16764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B. $250,000 fine and/or 3 years imprisonment</a:t>
            </a:r>
            <a:r>
              <a:rPr lang="en-CA" sz="2400" smtClean="0">
                <a:latin typeface="Times New Roman" pitchFamily="18" charset="0"/>
              </a:rPr>
              <a:t> </a:t>
            </a:r>
          </a:p>
        </p:txBody>
      </p:sp>
      <p:sp>
        <p:nvSpPr>
          <p:cNvPr id="16384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419600"/>
            <a:ext cx="3810000" cy="1752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C. $5,000,000 fine and/or 2 year imprisonment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76800" y="4648200"/>
            <a:ext cx="38862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D. Unlimited fine and/or 5 year imprisonment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62573" y="255587"/>
            <a:ext cx="2302246" cy="19050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$800,000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581400" y="304800"/>
            <a:ext cx="4419600" cy="19050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endParaRPr lang="en-CA" sz="36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CA" sz="3600" b="1" smtClean="0">
                <a:solidFill>
                  <a:srgbClr val="000066"/>
                </a:solidFill>
                <a:latin typeface="Times New Roman" pitchFamily="18" charset="0"/>
              </a:rPr>
              <a:t>Do you learn something new today?</a:t>
            </a:r>
          </a:p>
          <a:p>
            <a:pPr marL="0" indent="0" algn="ctr" eaLnBrk="1" hangingPunct="1">
              <a:buFont typeface="Arial" charset="0"/>
              <a:buNone/>
            </a:pPr>
            <a:endParaRPr lang="en-CA" sz="3600" b="1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6589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2514600"/>
            <a:ext cx="3733800" cy="1524000"/>
          </a:xfrm>
        </p:spPr>
        <p:txBody>
          <a:bodyPr anchor="ctr"/>
          <a:lstStyle/>
          <a:p>
            <a:pPr marL="457200" indent="-457200" eaLnBrk="1" hangingPunct="1">
              <a:buFont typeface="Arial" charset="0"/>
              <a:buAutoNum type="alphaUcPeriod"/>
            </a:pP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No</a:t>
            </a:r>
            <a:r>
              <a:rPr lang="en-CA" sz="24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5892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53000" y="2438400"/>
            <a:ext cx="3581400" cy="16764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B. I don’t know</a:t>
            </a:r>
            <a:r>
              <a:rPr lang="en-CA" sz="3600" smtClean="0">
                <a:latin typeface="Times New Roman" pitchFamily="18" charset="0"/>
              </a:rPr>
              <a:t> </a:t>
            </a:r>
          </a:p>
        </p:txBody>
      </p:sp>
      <p:sp>
        <p:nvSpPr>
          <p:cNvPr id="16589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419600"/>
            <a:ext cx="3810000" cy="1752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C. Yes.  1 new thing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76800" y="4648200"/>
            <a:ext cx="38862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D. Yes. &gt; 1 new things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73533" y="255587"/>
            <a:ext cx="3044905" cy="19050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95250" h="203200" prst="slope"/>
          </a:sp3d>
        </p:spPr>
        <p:txBody>
          <a:bodyPr lIns="0" rIns="0"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en-CA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$1,000,000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6" descr="http://4.bp.blogspot.com/-C5mdNrBR9ms/Tg3TRM0QJpI/AAAAAAAAACI/3KXkJtwspMw/s1600/Millionaire_logo.png"/>
          <p:cNvPicPr>
            <a:picLocks noChangeAspect="1" noChangeArrowheads="1"/>
          </p:cNvPicPr>
          <p:nvPr/>
        </p:nvPicPr>
        <p:blipFill>
          <a:blip r:embed="rId3" cstate="print"/>
          <a:srcRect b="1100"/>
          <a:stretch>
            <a:fillRect/>
          </a:stretch>
        </p:blipFill>
        <p:spPr bwMode="auto">
          <a:xfrm>
            <a:off x="0" y="0"/>
            <a:ext cx="91440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 descr="NAM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86000"/>
            <a:ext cx="3019425" cy="2298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9748" name="Who Wants To Be A Millionair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9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2" fill="hold"/>
                                        <p:tgtEl>
                                          <p:spTgt spid="159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4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74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NAM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04800"/>
            <a:ext cx="3476625" cy="2646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>
                <a:solidFill>
                  <a:srgbClr val="CC0000"/>
                </a:solidFill>
                <a:latin typeface="Times New Roman" pitchFamily="18" charset="0"/>
              </a:rPr>
              <a:t>Food Safety Regulations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>
                <a:solidFill>
                  <a:srgbClr val="CC0000"/>
                </a:solidFill>
                <a:latin typeface="Times New Roman" pitchFamily="18" charset="0"/>
              </a:rPr>
              <a:t>Canada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Times New Roman" pitchFamily="18" charset="0"/>
              </a:rPr>
              <a:t>Dr Ruby Lee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Times New Roman" pitchFamily="18" charset="0"/>
              </a:rPr>
              <a:t>DrRubyLee@gmail.com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Subtitle 2"/>
          <p:cNvSpPr>
            <a:spLocks noGrp="1"/>
          </p:cNvSpPr>
          <p:nvPr>
            <p:ph idx="4294967295"/>
          </p:nvPr>
        </p:nvSpPr>
        <p:spPr>
          <a:xfrm>
            <a:off x="1905000" y="304800"/>
            <a:ext cx="6324600" cy="1905000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245A"/>
                </a:solidFill>
                <a:latin typeface="Times New Roman" pitchFamily="18" charset="0"/>
              </a:rPr>
              <a:t>Which </a:t>
            </a:r>
            <a:r>
              <a:rPr lang="en-US" sz="3600" b="1" i="1" smtClean="0">
                <a:solidFill>
                  <a:srgbClr val="00245A"/>
                </a:solidFill>
                <a:latin typeface="Times New Roman" pitchFamily="18" charset="0"/>
              </a:rPr>
              <a:t>Listeria</a:t>
            </a:r>
            <a:r>
              <a:rPr lang="en-US" sz="3600" b="1" smtClean="0">
                <a:solidFill>
                  <a:srgbClr val="00245A"/>
                </a:solidFill>
                <a:latin typeface="Times New Roman" pitchFamily="18" charset="0"/>
              </a:rPr>
              <a:t> species is a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245A"/>
                </a:solidFill>
                <a:latin typeface="Times New Roman" pitchFamily="18" charset="0"/>
              </a:rPr>
              <a:t>foodborne pathogen?</a:t>
            </a:r>
            <a:endParaRPr lang="en-CA" sz="3600" b="1" smtClean="0">
              <a:solidFill>
                <a:srgbClr val="00245A"/>
              </a:solidFill>
              <a:latin typeface="Times New Roman" pitchFamily="18" charset="0"/>
            </a:endParaRPr>
          </a:p>
        </p:txBody>
      </p:sp>
      <p:sp>
        <p:nvSpPr>
          <p:cNvPr id="17408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29718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CA" i="1" smtClean="0">
                <a:solidFill>
                  <a:schemeClr val="bg1"/>
                </a:solidFill>
                <a:latin typeface="Times New Roman" pitchFamily="18" charset="0"/>
              </a:rPr>
              <a:t>L. grayi</a:t>
            </a:r>
          </a:p>
        </p:txBody>
      </p:sp>
      <p:sp>
        <p:nvSpPr>
          <p:cNvPr id="17408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76800" y="29718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CA" i="1" smtClean="0">
                <a:solidFill>
                  <a:schemeClr val="bg1"/>
                </a:solidFill>
                <a:latin typeface="Times New Roman" pitchFamily="18" charset="0"/>
              </a:rPr>
              <a:t>L. innocua</a:t>
            </a:r>
          </a:p>
        </p:txBody>
      </p:sp>
      <p:sp>
        <p:nvSpPr>
          <p:cNvPr id="17408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81000" y="5029200"/>
            <a:ext cx="35814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CA" smtClean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CA" i="1" smtClean="0">
                <a:solidFill>
                  <a:schemeClr val="bg1"/>
                </a:solidFill>
                <a:latin typeface="Times New Roman" pitchFamily="18" charset="0"/>
              </a:rPr>
              <a:t>L. ivanovii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800600" y="4724400"/>
            <a:ext cx="4114800" cy="1371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endParaRPr lang="en-CA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CA" sz="3600" smtClean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CA" sz="3600" i="1" smtClean="0">
                <a:solidFill>
                  <a:schemeClr val="bg1"/>
                </a:solidFill>
                <a:latin typeface="Times New Roman" pitchFamily="18" charset="0"/>
              </a:rPr>
              <a:t>L. monocytogenes</a:t>
            </a:r>
          </a:p>
        </p:txBody>
      </p:sp>
      <p:grpSp>
        <p:nvGrpSpPr>
          <p:cNvPr id="29" name="Text Placeholder 28"/>
          <p:cNvGrpSpPr>
            <a:grpSpLocks noGrp="1"/>
          </p:cNvGrpSpPr>
          <p:nvPr/>
        </p:nvGrpSpPr>
        <p:grpSpPr bwMode="auto">
          <a:xfrm>
            <a:off x="304800" y="228600"/>
            <a:ext cx="1871663" cy="1951038"/>
            <a:chOff x="177" y="127"/>
            <a:chExt cx="1179" cy="1229"/>
          </a:xfrm>
        </p:grpSpPr>
        <p:pic>
          <p:nvPicPr>
            <p:cNvPr id="174088" name="Text Placeholder 2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" y="127"/>
              <a:ext cx="1179" cy="1229"/>
            </a:xfrm>
            <a:prstGeom prst="rect">
              <a:avLst/>
            </a:prstGeom>
            <a:noFill/>
          </p:spPr>
        </p:pic>
        <p:sp>
          <p:nvSpPr>
            <p:cNvPr id="174089" name="Text Box 9"/>
            <p:cNvSpPr txBox="1">
              <a:spLocks noChangeArrowheads="1"/>
            </p:cNvSpPr>
            <p:nvPr/>
          </p:nvSpPr>
          <p:spPr bwMode="auto">
            <a:xfrm>
              <a:off x="248" y="200"/>
              <a:ext cx="1040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eaLnBrk="1" hangingPunct="1">
                <a:buFont typeface="Arial" charset="0"/>
                <a:buNone/>
              </a:pPr>
              <a:r>
                <a:rPr lang="en-CA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itle 2"/>
          <p:cNvSpPr>
            <a:spLocks noGrp="1"/>
          </p:cNvSpPr>
          <p:nvPr>
            <p:ph type="body" sz="quarter" idx="13"/>
          </p:nvPr>
        </p:nvSpPr>
        <p:spPr>
          <a:xfrm>
            <a:off x="2057400" y="304800"/>
            <a:ext cx="5943600" cy="1905000"/>
          </a:xfrm>
        </p:spPr>
        <p:txBody>
          <a:bodyPr/>
          <a:lstStyle/>
          <a:p>
            <a:pPr eaLnBrk="1" hangingPunct="1"/>
            <a:endParaRPr lang="en-CA" smtClean="0">
              <a:solidFill>
                <a:srgbClr val="00245A"/>
              </a:solidFill>
              <a:latin typeface="Times New Roman" pitchFamily="18" charset="0"/>
            </a:endParaRPr>
          </a:p>
          <a:p>
            <a:pPr eaLnBrk="1" hangingPunct="1"/>
            <a:r>
              <a:rPr lang="en-US" smtClean="0">
                <a:solidFill>
                  <a:srgbClr val="00245A"/>
                </a:solidFill>
                <a:latin typeface="Times New Roman" pitchFamily="18" charset="0"/>
              </a:rPr>
              <a:t>Which pathogen led to Maple Leaf recall &amp; outbreak in 2008?</a:t>
            </a:r>
            <a:endParaRPr lang="en-CA" smtClean="0">
              <a:solidFill>
                <a:srgbClr val="00245A"/>
              </a:solidFill>
              <a:latin typeface="Times New Roman" pitchFamily="18" charset="0"/>
            </a:endParaRPr>
          </a:p>
          <a:p>
            <a:pPr eaLnBrk="1" hangingPunct="1"/>
            <a:endParaRPr lang="en-CA" smtClean="0">
              <a:solidFill>
                <a:srgbClr val="00245A"/>
              </a:solidFill>
              <a:latin typeface="Times New Roman" pitchFamily="18" charset="0"/>
            </a:endParaRPr>
          </a:p>
        </p:txBody>
      </p:sp>
      <p:sp>
        <p:nvSpPr>
          <p:cNvPr id="1536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4800" y="2971800"/>
            <a:ext cx="37338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 A. </a:t>
            </a:r>
            <a:r>
              <a:rPr lang="en-US" i="1" smtClean="0">
                <a:latin typeface="Times New Roman" pitchFamily="18" charset="0"/>
              </a:rPr>
              <a:t>E. coli</a:t>
            </a:r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B. </a:t>
            </a:r>
            <a:r>
              <a:rPr lang="en-US" i="1" smtClean="0">
                <a:latin typeface="Times New Roman" pitchFamily="18" charset="0"/>
              </a:rPr>
              <a:t>Salmonella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1000" y="4953000"/>
            <a:ext cx="3810000" cy="1371600"/>
          </a:xfrm>
        </p:spPr>
        <p:txBody>
          <a:bodyPr lIns="0" rIns="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C. </a:t>
            </a:r>
            <a:r>
              <a:rPr lang="en-US" i="1" smtClean="0">
                <a:latin typeface="Times New Roman" pitchFamily="18" charset="0"/>
              </a:rPr>
              <a:t>Listeria monocytogenes</a:t>
            </a:r>
          </a:p>
        </p:txBody>
      </p:sp>
      <p:sp>
        <p:nvSpPr>
          <p:cNvPr id="1536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D. </a:t>
            </a:r>
            <a:r>
              <a:rPr lang="en-US" i="1" smtClean="0">
                <a:latin typeface="Times New Roman" pitchFamily="18" charset="0"/>
              </a:rPr>
              <a:t>Clostridium botulinum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00245A"/>
                </a:solidFill>
                <a:latin typeface="Times New Roman" pitchFamily="18" charset="0"/>
              </a:rPr>
              <a:t>Listeria</a:t>
            </a:r>
            <a:r>
              <a:rPr lang="en-US" smtClean="0">
                <a:solidFill>
                  <a:srgbClr val="00245A"/>
                </a:solidFill>
                <a:latin typeface="Times New Roman" pitchFamily="18" charset="0"/>
              </a:rPr>
              <a:t> was named after an English surgeon?</a:t>
            </a:r>
            <a:endParaRPr lang="en-CA" smtClean="0">
              <a:solidFill>
                <a:srgbClr val="00245A"/>
              </a:solidFill>
              <a:latin typeface="Times New Roman" pitchFamily="18" charset="0"/>
            </a:endParaRP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A. Dr. Joseph List</a:t>
            </a:r>
            <a:endParaRPr lang="en-CA" smtClean="0">
              <a:latin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B. Dr. Joseph Lister</a:t>
            </a:r>
            <a:endParaRPr lang="en-CA" smtClean="0">
              <a:latin typeface="Times New Roman" pitchFamily="18" charset="0"/>
            </a:endParaRPr>
          </a:p>
        </p:txBody>
      </p:sp>
      <p:sp>
        <p:nvSpPr>
          <p:cNvPr id="1638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C. Dr. Joseph Listeri</a:t>
            </a:r>
            <a:endParaRPr lang="en-CA" smtClean="0">
              <a:latin typeface="Times New Roman" pitchFamily="18" charset="0"/>
            </a:endParaRPr>
          </a:p>
        </p:txBody>
      </p:sp>
      <p:sp>
        <p:nvSpPr>
          <p:cNvPr id="1639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029200" y="4648200"/>
            <a:ext cx="4114800" cy="1371600"/>
          </a:xfrm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D. Dr. Joseph Listeria</a:t>
            </a:r>
            <a:endParaRPr lang="en-CA" smtClean="0">
              <a:latin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304800"/>
            <a:ext cx="5181600" cy="1905000"/>
          </a:xfrm>
        </p:spPr>
        <p:txBody>
          <a:bodyPr/>
          <a:lstStyle/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What is the minimum </a:t>
            </a:r>
          </a:p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pH for </a:t>
            </a:r>
            <a:r>
              <a:rPr lang="en-CA" i="1" smtClean="0">
                <a:solidFill>
                  <a:srgbClr val="00245A"/>
                </a:solidFill>
                <a:latin typeface="Times New Roman" pitchFamily="18" charset="0"/>
              </a:rPr>
              <a:t>Listeria</a:t>
            </a: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 growth?</a:t>
            </a:r>
          </a:p>
        </p:txBody>
      </p:sp>
      <p:sp>
        <p:nvSpPr>
          <p:cNvPr id="1843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4.0</a:t>
            </a:r>
          </a:p>
        </p:txBody>
      </p:sp>
      <p:sp>
        <p:nvSpPr>
          <p:cNvPr id="1843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4.2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4.4</a:t>
            </a:r>
          </a:p>
        </p:txBody>
      </p:sp>
      <p:sp>
        <p:nvSpPr>
          <p:cNvPr id="1843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D. 4.6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What is the minimum</a:t>
            </a:r>
          </a:p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temperature for </a:t>
            </a:r>
          </a:p>
          <a:p>
            <a:pPr eaLnBrk="1" hangingPunct="1"/>
            <a:r>
              <a:rPr lang="en-CA" i="1" smtClean="0">
                <a:solidFill>
                  <a:srgbClr val="00245A"/>
                </a:solidFill>
                <a:latin typeface="Times New Roman" pitchFamily="18" charset="0"/>
              </a:rPr>
              <a:t>Listeria</a:t>
            </a: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 growth?</a:t>
            </a:r>
          </a:p>
        </p:txBody>
      </p:sp>
      <p:sp>
        <p:nvSpPr>
          <p:cNvPr id="1945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- 4.0°C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– 0.4 °C</a:t>
            </a:r>
          </a:p>
        </p:txBody>
      </p:sp>
      <p:sp>
        <p:nvSpPr>
          <p:cNvPr id="1946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4.0°C</a:t>
            </a:r>
          </a:p>
        </p:txBody>
      </p:sp>
      <p:sp>
        <p:nvSpPr>
          <p:cNvPr id="1946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D. 7°C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What is the minimum</a:t>
            </a:r>
          </a:p>
          <a:p>
            <a:pPr eaLnBrk="1" hangingPunct="1"/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water activity for </a:t>
            </a:r>
          </a:p>
          <a:p>
            <a:pPr eaLnBrk="1" hangingPunct="1"/>
            <a:r>
              <a:rPr lang="en-CA" i="1" smtClean="0">
                <a:solidFill>
                  <a:srgbClr val="00245A"/>
                </a:solidFill>
                <a:latin typeface="Times New Roman" pitchFamily="18" charset="0"/>
              </a:rPr>
              <a:t>Listeria</a:t>
            </a:r>
            <a:r>
              <a:rPr lang="en-CA" smtClean="0">
                <a:solidFill>
                  <a:srgbClr val="00245A"/>
                </a:solidFill>
                <a:latin typeface="Times New Roman" pitchFamily="18" charset="0"/>
              </a:rPr>
              <a:t> growth?</a:t>
            </a:r>
          </a:p>
        </p:txBody>
      </p:sp>
      <p:sp>
        <p:nvSpPr>
          <p:cNvPr id="2048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A. 0.90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29718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B. 0.92</a:t>
            </a:r>
          </a:p>
        </p:txBody>
      </p:sp>
      <p:sp>
        <p:nvSpPr>
          <p:cNvPr id="2048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50292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0.94		</a:t>
            </a:r>
          </a:p>
        </p:txBody>
      </p:sp>
      <p:sp>
        <p:nvSpPr>
          <p:cNvPr id="2048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953000" y="4953000"/>
            <a:ext cx="3581400" cy="1371600"/>
          </a:xfrm>
        </p:spPr>
        <p:txBody>
          <a:bodyPr/>
          <a:lstStyle/>
          <a:p>
            <a:pPr eaLnBrk="1" hangingPunct="1"/>
            <a:r>
              <a:rPr lang="en-CA" smtClean="0">
                <a:latin typeface="Times New Roman" pitchFamily="18" charset="0"/>
              </a:rPr>
              <a:t>C. 0.96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$100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aniMarc">
      <a:dk1>
        <a:srgbClr val="000000"/>
      </a:dk1>
      <a:lt1>
        <a:srgbClr val="FFFFFF"/>
      </a:lt1>
      <a:dk2>
        <a:srgbClr val="333300"/>
      </a:dk2>
      <a:lt2>
        <a:srgbClr val="FFFFCC"/>
      </a:lt2>
      <a:accent1>
        <a:srgbClr val="F37413"/>
      </a:accent1>
      <a:accent2>
        <a:srgbClr val="2181E5"/>
      </a:accent2>
      <a:accent3>
        <a:srgbClr val="00245A"/>
      </a:accent3>
      <a:accent4>
        <a:srgbClr val="93C8EC"/>
      </a:accent4>
      <a:accent5>
        <a:srgbClr val="2EF52C"/>
      </a:accent5>
      <a:accent6>
        <a:srgbClr val="734B2C"/>
      </a:accent6>
      <a:hlink>
        <a:srgbClr val="FA2907"/>
      </a:hlink>
      <a:folHlink>
        <a:srgbClr val="339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6783</TotalTime>
  <Words>1443</Words>
  <Application>Microsoft Office PowerPoint</Application>
  <PresentationFormat>On-screen Show (4:3)</PresentationFormat>
  <Paragraphs>238</Paragraphs>
  <Slides>34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Eras Demi ITC</vt:lpstr>
      <vt:lpstr>Franklin Gothic Book</vt:lpstr>
      <vt:lpstr>Calibri</vt:lpstr>
      <vt:lpstr>Times New Roman</vt:lpstr>
      <vt:lpstr>新細明體</vt:lpstr>
      <vt:lpstr>Biondi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Guelph Food Technology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Shannon</cp:lastModifiedBy>
  <cp:revision>1368</cp:revision>
  <dcterms:created xsi:type="dcterms:W3CDTF">2010-03-15T15:05:05Z</dcterms:created>
  <dcterms:modified xsi:type="dcterms:W3CDTF">2013-09-10T18:46:47Z</dcterms:modified>
</cp:coreProperties>
</file>