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9" r:id="rId2"/>
  </p:sldMasterIdLst>
  <p:notesMasterIdLst>
    <p:notesMasterId r:id="rId70"/>
  </p:notesMasterIdLst>
  <p:sldIdLst>
    <p:sldId id="257" r:id="rId3"/>
    <p:sldId id="571" r:id="rId4"/>
    <p:sldId id="625" r:id="rId5"/>
    <p:sldId id="572" r:id="rId6"/>
    <p:sldId id="573" r:id="rId7"/>
    <p:sldId id="602" r:id="rId8"/>
    <p:sldId id="558" r:id="rId9"/>
    <p:sldId id="603" r:id="rId10"/>
    <p:sldId id="574" r:id="rId11"/>
    <p:sldId id="575" r:id="rId12"/>
    <p:sldId id="560" r:id="rId13"/>
    <p:sldId id="561" r:id="rId14"/>
    <p:sldId id="608" r:id="rId15"/>
    <p:sldId id="607" r:id="rId16"/>
    <p:sldId id="609" r:id="rId17"/>
    <p:sldId id="610" r:id="rId18"/>
    <p:sldId id="612" r:id="rId19"/>
    <p:sldId id="614" r:id="rId20"/>
    <p:sldId id="613" r:id="rId21"/>
    <p:sldId id="616" r:id="rId22"/>
    <p:sldId id="617" r:id="rId23"/>
    <p:sldId id="622" r:id="rId24"/>
    <p:sldId id="538" r:id="rId25"/>
    <p:sldId id="553" r:id="rId26"/>
    <p:sldId id="264" r:id="rId27"/>
    <p:sldId id="361" r:id="rId28"/>
    <p:sldId id="273" r:id="rId29"/>
    <p:sldId id="556" r:id="rId30"/>
    <p:sldId id="591" r:id="rId31"/>
    <p:sldId id="592" r:id="rId32"/>
    <p:sldId id="593" r:id="rId33"/>
    <p:sldId id="594" r:id="rId34"/>
    <p:sldId id="630" r:id="rId35"/>
    <p:sldId id="626" r:id="rId36"/>
    <p:sldId id="631" r:id="rId37"/>
    <p:sldId id="632" r:id="rId38"/>
    <p:sldId id="633" r:id="rId39"/>
    <p:sldId id="634" r:id="rId40"/>
    <p:sldId id="635" r:id="rId41"/>
    <p:sldId id="636" r:id="rId42"/>
    <p:sldId id="637" r:id="rId43"/>
    <p:sldId id="638" r:id="rId44"/>
    <p:sldId id="653" r:id="rId45"/>
    <p:sldId id="639" r:id="rId46"/>
    <p:sldId id="642" r:id="rId47"/>
    <p:sldId id="644" r:id="rId48"/>
    <p:sldId id="643" r:id="rId49"/>
    <p:sldId id="645" r:id="rId50"/>
    <p:sldId id="646" r:id="rId51"/>
    <p:sldId id="647" r:id="rId52"/>
    <p:sldId id="648" r:id="rId53"/>
    <p:sldId id="649" r:id="rId54"/>
    <p:sldId id="650" r:id="rId55"/>
    <p:sldId id="651" r:id="rId56"/>
    <p:sldId id="660" r:id="rId57"/>
    <p:sldId id="661" r:id="rId58"/>
    <p:sldId id="662" r:id="rId59"/>
    <p:sldId id="663" r:id="rId60"/>
    <p:sldId id="628" r:id="rId61"/>
    <p:sldId id="657" r:id="rId62"/>
    <p:sldId id="655" r:id="rId63"/>
    <p:sldId id="664" r:id="rId64"/>
    <p:sldId id="658" r:id="rId65"/>
    <p:sldId id="659" r:id="rId66"/>
    <p:sldId id="667" r:id="rId67"/>
    <p:sldId id="654" r:id="rId68"/>
    <p:sldId id="652" r:id="rId6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17" autoAdjust="0"/>
    <p:restoredTop sz="98433" autoAdjust="0"/>
  </p:normalViewPr>
  <p:slideViewPr>
    <p:cSldViewPr>
      <p:cViewPr varScale="1">
        <p:scale>
          <a:sx n="110" d="100"/>
          <a:sy n="110" d="100"/>
        </p:scale>
        <p:origin x="-9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05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90BD2665-0A32-4C47-AD95-41FB5B3416A5}" type="datetimeFigureOut">
              <a:rPr lang="en-US"/>
              <a:pPr>
                <a:defRPr/>
              </a:pPr>
              <a:t>7/4/2013</a:t>
            </a:fld>
            <a:endParaRPr lang="en-US"/>
          </a:p>
        </p:txBody>
      </p:sp>
      <p:sp>
        <p:nvSpPr>
          <p:cNvPr id="86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05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A07CDEC-36BC-4F4F-BDAC-B93768F270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r>
              <a:rPr lang="en-US" smtClean="0"/>
              <a:t>Note that the reduction in mortality from less common causes of death is proportionately larger than for more common conditions.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886200" y="7938"/>
            <a:ext cx="2971800" cy="428625"/>
          </a:xfrm>
          <a:prstGeom prst="rect">
            <a:avLst/>
          </a:prstGeom>
          <a:noFill/>
          <a:ln w="12700">
            <a:noFill/>
            <a:miter lim="800000"/>
            <a:headEnd/>
            <a:tailEnd/>
          </a:ln>
        </p:spPr>
        <p:txBody>
          <a:bodyPr wrap="none" anchor="ctr"/>
          <a:lstStyle/>
          <a:p>
            <a:endParaRPr lang="en-US" sz="1800">
              <a:solidFill>
                <a:srgbClr val="000000"/>
              </a:solidFill>
              <a:latin typeface="Calibri" pitchFamily="34" charset="0"/>
            </a:endParaRPr>
          </a:p>
        </p:txBody>
      </p:sp>
      <p:sp>
        <p:nvSpPr>
          <p:cNvPr id="98307" name="Rectangle 3"/>
          <p:cNvSpPr>
            <a:spLocks noChangeArrowheads="1"/>
          </p:cNvSpPr>
          <p:nvPr/>
        </p:nvSpPr>
        <p:spPr bwMode="auto">
          <a:xfrm>
            <a:off x="3886200" y="8705850"/>
            <a:ext cx="2971800" cy="427038"/>
          </a:xfrm>
          <a:prstGeom prst="rect">
            <a:avLst/>
          </a:prstGeom>
          <a:noFill/>
          <a:ln w="12700">
            <a:noFill/>
            <a:miter lim="800000"/>
            <a:headEnd/>
            <a:tailEnd/>
          </a:ln>
        </p:spPr>
        <p:txBody>
          <a:bodyPr lIns="19049" tIns="0" rIns="19049" bIns="0" anchor="b"/>
          <a:lstStyle/>
          <a:p>
            <a:pPr algn="r" defTabSz="762000"/>
            <a:r>
              <a:rPr lang="en-US" sz="1000" i="1">
                <a:solidFill>
                  <a:srgbClr val="000000"/>
                </a:solidFill>
                <a:latin typeface="Calibri" pitchFamily="34" charset="0"/>
              </a:rPr>
              <a:t>13</a:t>
            </a:r>
          </a:p>
        </p:txBody>
      </p:sp>
      <p:sp>
        <p:nvSpPr>
          <p:cNvPr id="98308" name="Rectangle 4"/>
          <p:cNvSpPr>
            <a:spLocks noChangeArrowheads="1"/>
          </p:cNvSpPr>
          <p:nvPr/>
        </p:nvSpPr>
        <p:spPr bwMode="auto">
          <a:xfrm>
            <a:off x="0" y="8705850"/>
            <a:ext cx="2971800" cy="427038"/>
          </a:xfrm>
          <a:prstGeom prst="rect">
            <a:avLst/>
          </a:prstGeom>
          <a:noFill/>
          <a:ln w="12700">
            <a:noFill/>
            <a:miter lim="800000"/>
            <a:headEnd/>
            <a:tailEnd/>
          </a:ln>
        </p:spPr>
        <p:txBody>
          <a:bodyPr wrap="none" anchor="ctr"/>
          <a:lstStyle/>
          <a:p>
            <a:endParaRPr lang="en-US" sz="1800">
              <a:solidFill>
                <a:srgbClr val="000000"/>
              </a:solidFill>
              <a:latin typeface="Calibri" pitchFamily="34" charset="0"/>
            </a:endParaRPr>
          </a:p>
        </p:txBody>
      </p:sp>
      <p:sp>
        <p:nvSpPr>
          <p:cNvPr id="98309" name="Rectangle 5"/>
          <p:cNvSpPr>
            <a:spLocks noChangeArrowheads="1"/>
          </p:cNvSpPr>
          <p:nvPr/>
        </p:nvSpPr>
        <p:spPr bwMode="auto">
          <a:xfrm>
            <a:off x="0" y="7938"/>
            <a:ext cx="2971800" cy="428625"/>
          </a:xfrm>
          <a:prstGeom prst="rect">
            <a:avLst/>
          </a:prstGeom>
          <a:noFill/>
          <a:ln w="12700">
            <a:noFill/>
            <a:miter lim="800000"/>
            <a:headEnd/>
            <a:tailEnd/>
          </a:ln>
        </p:spPr>
        <p:txBody>
          <a:bodyPr wrap="none" anchor="ctr"/>
          <a:lstStyle/>
          <a:p>
            <a:endParaRPr lang="en-US" sz="1800">
              <a:solidFill>
                <a:srgbClr val="000000"/>
              </a:solidFill>
              <a:latin typeface="Calibri" pitchFamily="34" charset="0"/>
            </a:endParaRPr>
          </a:p>
        </p:txBody>
      </p:sp>
      <p:sp>
        <p:nvSpPr>
          <p:cNvPr id="98310" name="Rectangle 6"/>
          <p:cNvSpPr>
            <a:spLocks noChangeArrowheads="1"/>
          </p:cNvSpPr>
          <p:nvPr/>
        </p:nvSpPr>
        <p:spPr bwMode="auto">
          <a:xfrm>
            <a:off x="3884613" y="0"/>
            <a:ext cx="2973387" cy="455613"/>
          </a:xfrm>
          <a:prstGeom prst="rect">
            <a:avLst/>
          </a:prstGeom>
          <a:noFill/>
          <a:ln w="12700">
            <a:noFill/>
            <a:miter lim="800000"/>
            <a:headEnd/>
            <a:tailEnd/>
          </a:ln>
        </p:spPr>
        <p:txBody>
          <a:bodyPr wrap="none" anchor="ctr"/>
          <a:lstStyle/>
          <a:p>
            <a:endParaRPr lang="en-US" sz="1800">
              <a:solidFill>
                <a:srgbClr val="000000"/>
              </a:solidFill>
              <a:latin typeface="Calibri" pitchFamily="34" charset="0"/>
            </a:endParaRPr>
          </a:p>
        </p:txBody>
      </p:sp>
      <p:sp>
        <p:nvSpPr>
          <p:cNvPr id="98311" name="Rectangle 7"/>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sz="1800">
              <a:solidFill>
                <a:srgbClr val="000000"/>
              </a:solidFill>
              <a:latin typeface="Calibri" pitchFamily="34" charset="0"/>
            </a:endParaRPr>
          </a:p>
        </p:txBody>
      </p:sp>
      <p:sp>
        <p:nvSpPr>
          <p:cNvPr id="98312" name="Rectangle 8"/>
          <p:cNvSpPr>
            <a:spLocks noChangeArrowheads="1"/>
          </p:cNvSpPr>
          <p:nvPr/>
        </p:nvSpPr>
        <p:spPr bwMode="auto">
          <a:xfrm>
            <a:off x="3883025" y="0"/>
            <a:ext cx="2974975" cy="455613"/>
          </a:xfrm>
          <a:prstGeom prst="rect">
            <a:avLst/>
          </a:prstGeom>
          <a:noFill/>
          <a:ln w="12700">
            <a:noFill/>
            <a:miter lim="800000"/>
            <a:headEnd/>
            <a:tailEnd/>
          </a:ln>
        </p:spPr>
        <p:txBody>
          <a:bodyPr wrap="none" anchor="ctr"/>
          <a:lstStyle/>
          <a:p>
            <a:endParaRPr lang="en-US" sz="1800">
              <a:solidFill>
                <a:srgbClr val="000000"/>
              </a:solidFill>
              <a:latin typeface="Calibri" pitchFamily="34" charset="0"/>
            </a:endParaRPr>
          </a:p>
        </p:txBody>
      </p:sp>
      <p:sp>
        <p:nvSpPr>
          <p:cNvPr id="98313" name="Rectangle 9"/>
          <p:cNvSpPr>
            <a:spLocks noChangeArrowheads="1"/>
          </p:cNvSpPr>
          <p:nvPr/>
        </p:nvSpPr>
        <p:spPr bwMode="auto">
          <a:xfrm>
            <a:off x="3883025" y="8682038"/>
            <a:ext cx="2974975" cy="460375"/>
          </a:xfrm>
          <a:prstGeom prst="rect">
            <a:avLst/>
          </a:prstGeom>
          <a:noFill/>
          <a:ln w="12700">
            <a:noFill/>
            <a:miter lim="800000"/>
            <a:headEnd/>
            <a:tailEnd/>
          </a:ln>
        </p:spPr>
        <p:txBody>
          <a:bodyPr lIns="19049" tIns="0" rIns="19049" bIns="0" anchor="b"/>
          <a:lstStyle/>
          <a:p>
            <a:pPr algn="r" defTabSz="762000"/>
            <a:r>
              <a:rPr lang="en-US" sz="1200">
                <a:solidFill>
                  <a:srgbClr val="000000"/>
                </a:solidFill>
                <a:latin typeface="Calibri" pitchFamily="34" charset="0"/>
              </a:rPr>
              <a:t>13</a:t>
            </a:r>
          </a:p>
        </p:txBody>
      </p:sp>
      <p:sp>
        <p:nvSpPr>
          <p:cNvPr id="98314" name="Rectangle 10"/>
          <p:cNvSpPr>
            <a:spLocks noChangeArrowheads="1"/>
          </p:cNvSpPr>
          <p:nvPr/>
        </p:nvSpPr>
        <p:spPr bwMode="auto">
          <a:xfrm>
            <a:off x="0" y="8682038"/>
            <a:ext cx="2971800" cy="460375"/>
          </a:xfrm>
          <a:prstGeom prst="rect">
            <a:avLst/>
          </a:prstGeom>
          <a:noFill/>
          <a:ln w="12700">
            <a:noFill/>
            <a:miter lim="800000"/>
            <a:headEnd/>
            <a:tailEnd/>
          </a:ln>
        </p:spPr>
        <p:txBody>
          <a:bodyPr wrap="none" anchor="ctr"/>
          <a:lstStyle/>
          <a:p>
            <a:endParaRPr lang="en-US" sz="1800">
              <a:solidFill>
                <a:srgbClr val="000000"/>
              </a:solidFill>
              <a:latin typeface="Calibri" pitchFamily="34" charset="0"/>
            </a:endParaRPr>
          </a:p>
        </p:txBody>
      </p:sp>
      <p:sp>
        <p:nvSpPr>
          <p:cNvPr id="98315" name="Rectangle 11"/>
          <p:cNvSpPr>
            <a:spLocks noChangeArrowheads="1"/>
          </p:cNvSpPr>
          <p:nvPr/>
        </p:nvSpPr>
        <p:spPr bwMode="auto">
          <a:xfrm>
            <a:off x="0" y="0"/>
            <a:ext cx="2971800" cy="455613"/>
          </a:xfrm>
          <a:prstGeom prst="rect">
            <a:avLst/>
          </a:prstGeom>
          <a:noFill/>
          <a:ln w="12700">
            <a:noFill/>
            <a:miter lim="800000"/>
            <a:headEnd/>
            <a:tailEnd/>
          </a:ln>
        </p:spPr>
        <p:txBody>
          <a:bodyPr wrap="none" anchor="ctr"/>
          <a:lstStyle/>
          <a:p>
            <a:endParaRPr lang="en-US" sz="1800">
              <a:solidFill>
                <a:srgbClr val="000000"/>
              </a:solidFill>
              <a:latin typeface="Calibri" pitchFamily="34" charset="0"/>
            </a:endParaRPr>
          </a:p>
        </p:txBody>
      </p:sp>
      <p:sp>
        <p:nvSpPr>
          <p:cNvPr id="98316" name="Rectangle 12"/>
          <p:cNvSpPr>
            <a:spLocks noChangeArrowheads="1"/>
          </p:cNvSpPr>
          <p:nvPr/>
        </p:nvSpPr>
        <p:spPr bwMode="auto">
          <a:xfrm>
            <a:off x="3881438" y="0"/>
            <a:ext cx="2976562" cy="433388"/>
          </a:xfrm>
          <a:prstGeom prst="rect">
            <a:avLst/>
          </a:prstGeom>
          <a:noFill/>
          <a:ln w="12700">
            <a:noFill/>
            <a:miter lim="800000"/>
            <a:headEnd/>
            <a:tailEnd/>
          </a:ln>
        </p:spPr>
        <p:txBody>
          <a:bodyPr wrap="none" anchor="ctr"/>
          <a:lstStyle/>
          <a:p>
            <a:endParaRPr lang="en-US" sz="1800">
              <a:solidFill>
                <a:srgbClr val="000000"/>
              </a:solidFill>
              <a:latin typeface="Calibri" pitchFamily="34" charset="0"/>
            </a:endParaRPr>
          </a:p>
        </p:txBody>
      </p:sp>
      <p:sp>
        <p:nvSpPr>
          <p:cNvPr id="98317" name="Rectangle 13"/>
          <p:cNvSpPr>
            <a:spLocks noChangeArrowheads="1"/>
          </p:cNvSpPr>
          <p:nvPr/>
        </p:nvSpPr>
        <p:spPr bwMode="auto">
          <a:xfrm>
            <a:off x="3881438" y="8701088"/>
            <a:ext cx="2976562" cy="419100"/>
          </a:xfrm>
          <a:prstGeom prst="rect">
            <a:avLst/>
          </a:prstGeom>
          <a:noFill/>
          <a:ln w="12700">
            <a:noFill/>
            <a:miter lim="800000"/>
            <a:headEnd/>
            <a:tailEnd/>
          </a:ln>
        </p:spPr>
        <p:txBody>
          <a:bodyPr wrap="none" anchor="ctr"/>
          <a:lstStyle/>
          <a:p>
            <a:endParaRPr lang="en-US" sz="1800">
              <a:solidFill>
                <a:srgbClr val="000000"/>
              </a:solidFill>
              <a:latin typeface="Calibri" pitchFamily="34" charset="0"/>
            </a:endParaRPr>
          </a:p>
        </p:txBody>
      </p:sp>
      <p:sp>
        <p:nvSpPr>
          <p:cNvPr id="98318" name="Rectangle 14"/>
          <p:cNvSpPr>
            <a:spLocks noChangeArrowheads="1"/>
          </p:cNvSpPr>
          <p:nvPr/>
        </p:nvSpPr>
        <p:spPr bwMode="auto">
          <a:xfrm>
            <a:off x="-1588" y="8701088"/>
            <a:ext cx="2970213" cy="419100"/>
          </a:xfrm>
          <a:prstGeom prst="rect">
            <a:avLst/>
          </a:prstGeom>
          <a:noFill/>
          <a:ln w="12700">
            <a:noFill/>
            <a:miter lim="800000"/>
            <a:headEnd/>
            <a:tailEnd/>
          </a:ln>
        </p:spPr>
        <p:txBody>
          <a:bodyPr wrap="none" anchor="ctr"/>
          <a:lstStyle/>
          <a:p>
            <a:endParaRPr lang="en-US" sz="1800">
              <a:solidFill>
                <a:srgbClr val="000000"/>
              </a:solidFill>
              <a:latin typeface="Calibri" pitchFamily="34" charset="0"/>
            </a:endParaRPr>
          </a:p>
        </p:txBody>
      </p:sp>
      <p:sp>
        <p:nvSpPr>
          <p:cNvPr id="98319" name="Rectangle 15"/>
          <p:cNvSpPr>
            <a:spLocks noChangeArrowheads="1"/>
          </p:cNvSpPr>
          <p:nvPr/>
        </p:nvSpPr>
        <p:spPr bwMode="auto">
          <a:xfrm>
            <a:off x="-1588" y="0"/>
            <a:ext cx="2970213" cy="433388"/>
          </a:xfrm>
          <a:prstGeom prst="rect">
            <a:avLst/>
          </a:prstGeom>
          <a:noFill/>
          <a:ln w="12700">
            <a:noFill/>
            <a:miter lim="800000"/>
            <a:headEnd/>
            <a:tailEnd/>
          </a:ln>
        </p:spPr>
        <p:txBody>
          <a:bodyPr wrap="none" anchor="ctr"/>
          <a:lstStyle/>
          <a:p>
            <a:endParaRPr lang="en-US" sz="1800">
              <a:solidFill>
                <a:srgbClr val="000000"/>
              </a:solidFill>
              <a:latin typeface="Calibri" pitchFamily="34" charset="0"/>
            </a:endParaRPr>
          </a:p>
        </p:txBody>
      </p:sp>
      <p:sp>
        <p:nvSpPr>
          <p:cNvPr id="98320" name="Rectangle 16"/>
          <p:cNvSpPr>
            <a:spLocks noGrp="1" noRot="1" noChangeAspect="1" noChangeArrowheads="1" noTextEdit="1"/>
          </p:cNvSpPr>
          <p:nvPr>
            <p:ph type="sldImg"/>
          </p:nvPr>
        </p:nvSpPr>
        <p:spPr>
          <a:xfrm>
            <a:off x="1222375" y="801688"/>
            <a:ext cx="4418013" cy="3313112"/>
          </a:xfrm>
          <a:ln cap="flat"/>
        </p:spPr>
      </p:sp>
      <p:sp>
        <p:nvSpPr>
          <p:cNvPr id="98321" name="Rectangle 17"/>
          <p:cNvSpPr>
            <a:spLocks noChangeArrowheads="1"/>
          </p:cNvSpPr>
          <p:nvPr/>
        </p:nvSpPr>
        <p:spPr bwMode="auto">
          <a:xfrm>
            <a:off x="1066800" y="4191000"/>
            <a:ext cx="5029200" cy="4114800"/>
          </a:xfrm>
          <a:prstGeom prst="rect">
            <a:avLst/>
          </a:prstGeom>
          <a:noFill/>
          <a:ln w="9525">
            <a:noFill/>
            <a:miter lim="800000"/>
            <a:headEnd/>
            <a:tailEnd/>
          </a:ln>
        </p:spPr>
        <p:txBody>
          <a:bodyPr lIns="91432" tIns="45717" rIns="91432" bIns="45717"/>
          <a:lstStyle/>
          <a:p>
            <a:pPr>
              <a:spcBef>
                <a:spcPct val="30000"/>
              </a:spcBef>
            </a:pPr>
            <a:r>
              <a:rPr lang="en-US" sz="1100">
                <a:solidFill>
                  <a:srgbClr val="000000"/>
                </a:solidFill>
                <a:latin typeface="Calibri" pitchFamily="34" charset="0"/>
              </a:rPr>
              <a:t>Obesity is associated with complications involving many organ systems. The most common medical complications include coronary heart disease, hypertension, diabetes, dyslipidemia, liver disease, gall bladder disease, pulmonary abnormalities, and osteoarthritis. The complications associated with obesity lead to impaired quality of life, considerable morbidity, and premature death.  The mechanisms responsible for many of these complications are not completely understood but probably involve the mechanical burden from excess bulk; signaling proteins produced and secreted by adipocytes; and abnormalities in lipid metabolism within adipose tissue, cardiac and skeletal muscle, and the liver and pancreas.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6DB9123-5C2A-4A2F-8103-86765BDC3530}" type="slidenum">
              <a:rPr lang="en-US" smtClean="0">
                <a:solidFill>
                  <a:srgbClr val="000000"/>
                </a:solidFill>
                <a:latin typeface="Arial" pitchFamily="34" charset="0"/>
                <a:ea typeface="Geneva"/>
                <a:cs typeface="Geneva"/>
              </a:rPr>
              <a:pPr/>
              <a:t>2</a:t>
            </a:fld>
            <a:endParaRPr lang="en-US" smtClean="0">
              <a:solidFill>
                <a:srgbClr val="000000"/>
              </a:solidFill>
              <a:latin typeface="Arial" pitchFamily="34" charset="0"/>
              <a:ea typeface="Geneva"/>
              <a:cs typeface="Geneva"/>
            </a:endParaRPr>
          </a:p>
        </p:txBody>
      </p:sp>
      <p:sp>
        <p:nvSpPr>
          <p:cNvPr id="90115" name="Rectangle 2"/>
          <p:cNvSpPr>
            <a:spLocks noGrp="1" noRot="1" noChangeAspect="1" noChangeArrowheads="1" noTextEdit="1"/>
          </p:cNvSpPr>
          <p:nvPr>
            <p:ph type="sldImg"/>
          </p:nvPr>
        </p:nvSpPr>
        <p:spPr>
          <a:xfrm>
            <a:off x="1146175" y="685800"/>
            <a:ext cx="4572000" cy="3429000"/>
          </a:xfrm>
          <a:ln/>
        </p:spPr>
      </p:sp>
      <p:sp>
        <p:nvSpPr>
          <p:cNvPr id="90116"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ea typeface="Geneva"/>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974555-FB10-4F50-9D65-1C3AE2B66BA6}"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40FBD4-7796-4BC3-B858-405429254347}"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smtClean="0">
              <a:ea typeface="Geneva"/>
              <a:cs typeface="Genev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7C6DAE-8C85-4972-8687-2A4C5759B5CF}"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3642E5-CADB-4188-B0A0-0D03400CF0E8}"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4F9CD2-27AD-408B-8D20-1118CF500834}" type="slidenum">
              <a:rPr lang="en-US"/>
              <a:pPr/>
              <a:t>33</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E996E-6334-4B13-9D7F-FCACB326A9FC}" type="slidenum">
              <a:rPr lang="en-US"/>
              <a:pPr/>
              <a:t>35</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4166C-85A0-4E49-B2D7-9C68E7CCF976}" type="slidenum">
              <a:rPr lang="en-US"/>
              <a:pPr/>
              <a:t>36</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6D903-2EA5-4644-B52B-447D365E3595}" type="slidenum">
              <a:rPr lang="en-US"/>
              <a:pPr/>
              <a:t>37</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A519F-0F61-4F86-8389-A8AFA3FF7734}" type="slidenum">
              <a:rPr lang="en-US"/>
              <a:pPr/>
              <a:t>38</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46BF1-F55D-41ED-99FC-8821C672D58C}" type="slidenum">
              <a:rPr lang="en-US"/>
              <a:pPr/>
              <a:t>39</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AE80B-C098-46F6-8EB2-851AD3A096C7}" type="slidenum">
              <a:rPr lang="en-US"/>
              <a:pPr/>
              <a:t>40</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6C8E9-5BE5-4DA4-BD8A-22E3A4EA50BA}" type="slidenum">
              <a:rPr lang="en-US"/>
              <a:pPr/>
              <a:t>41</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a typeface="Geneva"/>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2E2C2-86EE-46B1-950E-906577D2A24D}" type="slidenum">
              <a:rPr lang="en-US"/>
              <a:pPr/>
              <a:t>42</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2B5D0-4B1A-4915-AA4E-FE4183E4316C}" type="slidenum">
              <a:rPr lang="en-US"/>
              <a:pPr/>
              <a:t>43</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3D870-A5AC-47EE-A156-FB8B305F27A9}" type="slidenum">
              <a:rPr lang="en-US"/>
              <a:pPr/>
              <a:t>44</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7A4E9-2644-409E-BB04-57D64073B6AD}" type="slidenum">
              <a:rPr lang="en-US"/>
              <a:pPr/>
              <a:t>45</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23635-0290-40C4-9C18-702DD360E510}" type="slidenum">
              <a:rPr lang="en-US"/>
              <a:pPr/>
              <a:t>46</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3EA2A-9CAD-45FB-8C01-F0758D14F23E}" type="slidenum">
              <a:rPr lang="en-US"/>
              <a:pPr/>
              <a:t>47</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E9F99-5A4D-41A7-9D07-AEB9F0B50517}" type="slidenum">
              <a:rPr lang="en-US"/>
              <a:pPr/>
              <a:t>48</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3212B-C409-4DEC-B356-EF4A2EDA8189}" type="slidenum">
              <a:rPr lang="en-US"/>
              <a:pPr/>
              <a:t>49</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BE227-D02F-4472-BDB4-230E131B190F}" type="slidenum">
              <a:rPr lang="en-US"/>
              <a:pPr/>
              <a:t>50</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E0736-DF3A-4912-B2AD-EBF523561B67}" type="slidenum">
              <a:rPr lang="en-US"/>
              <a:pPr/>
              <a:t>51</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826EA-0C73-4E7E-8049-A9EE1210C4C1}" type="slidenum">
              <a:rPr lang="en-US"/>
              <a:pPr/>
              <a:t>52</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DA726-9CEE-460E-99F9-FFCFA144F97D}" type="slidenum">
              <a:rPr lang="en-US"/>
              <a:pPr/>
              <a:t>53</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E8556-B1BF-4F2F-AC6E-FCC01553FA4A}" type="slidenum">
              <a:rPr lang="en-US"/>
              <a:pPr/>
              <a:t>54</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9CC81-44DF-463B-B47C-C528E1B9AE3D}" type="slidenum">
              <a:rPr lang="en-US"/>
              <a:pPr/>
              <a:t>67</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en-US" smtClean="0">
              <a:ea typeface="Geneva"/>
              <a:cs typeface="Gene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latin typeface="Arial" pitchFamily="34" charset="0"/>
              <a:ea typeface="Geneva"/>
              <a:cs typeface="Gene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smtClean="0">
              <a:ea typeface="Geneva"/>
              <a:cs typeface="Gene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cs typeface="+mn-cs"/>
            </a:endParaRPr>
          </a:p>
        </p:txBody>
      </p:sp>
      <p:sp>
        <p:nvSpPr>
          <p:cNvPr id="3348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3348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40FFBB91-98EF-4F2F-88BF-8B3665CDBAAC}"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fld id="{DD80CF73-ABA1-4388-8122-D42B499AACDA}" type="datetimeFigureOut">
              <a:rPr lang="en-US"/>
              <a:pPr>
                <a:defRPr/>
              </a:pPr>
              <a:t>7/4/2013</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
            <a:ext cx="8229600" cy="1114425"/>
          </a:xfrm>
          <a:noFill/>
          <a:ln w="9525">
            <a:noFill/>
            <a:miter lim="800000"/>
            <a:headEnd/>
            <a:tailEnd/>
          </a:ln>
        </p:spPr>
        <p:txBody>
          <a:bodyPr/>
          <a:lstStyle>
            <a:lvl1pPr algn="ctr" rtl="0" eaLnBrk="0" fontAlgn="base" hangingPunct="0">
              <a:spcBef>
                <a:spcPct val="0"/>
              </a:spcBef>
              <a:spcAft>
                <a:spcPct val="0"/>
              </a:spcAft>
              <a:defRPr lang="en-US" sz="4000" dirty="0">
                <a:solidFill>
                  <a:srgbClr val="0D0D71"/>
                </a:solidFill>
                <a:latin typeface="+mj-lt"/>
                <a:ea typeface="+mj-ea"/>
                <a:cs typeface="+mj-cs"/>
              </a:defRPr>
            </a:lvl1pPr>
          </a:lstStyle>
          <a:p>
            <a:r>
              <a:rPr lang="en-US" dirty="0" smtClean="0"/>
              <a:t>Click to edit Master title style</a:t>
            </a:r>
            <a:endParaRPr lang="en-US" dirty="0"/>
          </a:p>
        </p:txBody>
      </p:sp>
      <p:sp>
        <p:nvSpPr>
          <p:cNvPr id="3" name="Rectangle 4"/>
          <p:cNvSpPr>
            <a:spLocks noGrp="1" noChangeArrowheads="1"/>
          </p:cNvSpPr>
          <p:nvPr>
            <p:ph type="ftr" sz="quarter" idx="10"/>
          </p:nvPr>
        </p:nvSpPr>
        <p:spPr>
          <a:xfrm>
            <a:off x="228600" y="6381750"/>
            <a:ext cx="5638800" cy="247650"/>
          </a:xfrm>
          <a:prstGeom prst="rect">
            <a:avLst/>
          </a:prstGeom>
        </p:spPr>
        <p:txBody>
          <a:bodyPr/>
          <a:lstStyle>
            <a:lvl1pPr>
              <a:defRPr sz="1800">
                <a:solidFill>
                  <a:srgbClr val="000066"/>
                </a:solidFill>
                <a:latin typeface="Arial" charset="0"/>
                <a:ea typeface="+mn-ea"/>
                <a:cs typeface="+mn-cs"/>
              </a:defRPr>
            </a:lvl1pPr>
          </a:lstStyle>
          <a:p>
            <a:pPr>
              <a:defRPr/>
            </a:pP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6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7E16D759-318A-46A0-BC40-40B1A95BA1D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13121F1B-3246-41E2-9560-DA7E5CF8FBF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2F79360-C24A-44C0-AE85-ECA065F9572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98500" y="16652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0900" y="16652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6" name="Rectangle 103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7" name="Rectangle 103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43B0F74E-EE20-46EF-89A6-5B611A97AD8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
            <a:ext cx="8229600" cy="1114425"/>
          </a:xfrm>
        </p:spPr>
        <p:txBody>
          <a:bodyPr/>
          <a:lstStyle/>
          <a:p>
            <a:r>
              <a:rPr lang="en-US"/>
              <a:t>Click to edit Master title style</a:t>
            </a:r>
          </a:p>
        </p:txBody>
      </p:sp>
      <p:sp>
        <p:nvSpPr>
          <p:cNvPr id="3" name="Table Placeholder 2"/>
          <p:cNvSpPr>
            <a:spLocks noGrp="1"/>
          </p:cNvSpPr>
          <p:nvPr>
            <p:ph type="tbl" idx="1"/>
          </p:nvPr>
        </p:nvSpPr>
        <p:spPr>
          <a:xfrm>
            <a:off x="457200" y="1447800"/>
            <a:ext cx="8229600" cy="4648200"/>
          </a:xfrm>
        </p:spPr>
        <p:txBody>
          <a:bodyPr/>
          <a:lstStyle/>
          <a:p>
            <a:pPr lvl="0"/>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382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mn-cs"/>
              </a:defRPr>
            </a:lvl1pPr>
          </a:lstStyle>
          <a:p>
            <a:pPr>
              <a:defRPr/>
            </a:pPr>
            <a:fld id="{092587C8-4E44-4401-BD7D-BCBAA74073F0}" type="slidenum">
              <a:rPr lang="en-US"/>
              <a:pPr>
                <a:defRPr/>
              </a:pPr>
              <a:t>‹#›</a:t>
            </a:fld>
            <a:endParaRPr lang="en-US"/>
          </a:p>
        </p:txBody>
      </p:sp>
      <p:sp>
        <p:nvSpPr>
          <p:cNvPr id="10" name="Rectangle 7"/>
          <p:cNvSpPr>
            <a:spLocks noGrp="1" noChangeArrowheads="1"/>
          </p:cNvSpPr>
          <p:nvPr>
            <p:ph type="dt" sz="quarter" idx="2"/>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mn-cs"/>
              </a:defRPr>
            </a:lvl1pPr>
          </a:lstStyle>
          <a:p>
            <a:pPr>
              <a:defRPr/>
            </a:pPr>
            <a:fld id="{2A7E6C7A-C665-44E5-A958-3D6E93D05F17}" type="datetimeFigureOut">
              <a:rPr lang="en-US"/>
              <a:pPr>
                <a:defRPr/>
              </a:pPr>
              <a:t>7/4/2013</a:t>
            </a:fld>
            <a:endParaRPr lang="en-US"/>
          </a:p>
        </p:txBody>
      </p:sp>
    </p:spTree>
  </p:cSld>
  <p:clrMap bg1="dk2" tx1="lt1" bg2="dk1" tx2="lt2" accent1="accent1" accent2="accent2" accent3="accent3" accent4="accent4" accent5="accent5" accent6="accent6" hlink="hlink" folHlink="folHlink"/>
  <p:sldLayoutIdLst>
    <p:sldLayoutId id="2147483729" r:id="rId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457200" y="1447800"/>
            <a:ext cx="8229600" cy="4648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7" name="Rectangle 6"/>
          <p:cNvSpPr>
            <a:spLocks noGrp="1" noChangeArrowheads="1"/>
          </p:cNvSpPr>
          <p:nvPr>
            <p:ph type="title"/>
          </p:nvPr>
        </p:nvSpPr>
        <p:spPr bwMode="auto">
          <a:xfrm>
            <a:off x="457200" y="104775"/>
            <a:ext cx="8229600" cy="1114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0" r:id="rId1"/>
    <p:sldLayoutId id="2147483728" r:id="rId2"/>
    <p:sldLayoutId id="2147483752" r:id="rId3"/>
    <p:sldLayoutId id="2147483753" r:id="rId4"/>
    <p:sldLayoutId id="2147483754" r:id="rId5"/>
    <p:sldLayoutId id="2147483755" r:id="rId6"/>
    <p:sldLayoutId id="2147483756" r:id="rId7"/>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000">
          <a:solidFill>
            <a:srgbClr val="000066"/>
          </a:solidFill>
          <a:latin typeface="+mj-lt"/>
          <a:ea typeface="+mj-ea"/>
          <a:cs typeface="+mj-cs"/>
        </a:defRPr>
      </a:lvl1pPr>
      <a:lvl2pPr algn="ctr" rtl="0" eaLnBrk="0" fontAlgn="base" hangingPunct="0">
        <a:spcBef>
          <a:spcPct val="0"/>
        </a:spcBef>
        <a:spcAft>
          <a:spcPct val="0"/>
        </a:spcAft>
        <a:defRPr sz="4000">
          <a:solidFill>
            <a:srgbClr val="000066"/>
          </a:solidFill>
          <a:latin typeface="Impact" pitchFamily="34" charset="0"/>
        </a:defRPr>
      </a:lvl2pPr>
      <a:lvl3pPr algn="ctr" rtl="0" eaLnBrk="0" fontAlgn="base" hangingPunct="0">
        <a:spcBef>
          <a:spcPct val="0"/>
        </a:spcBef>
        <a:spcAft>
          <a:spcPct val="0"/>
        </a:spcAft>
        <a:defRPr sz="4000">
          <a:solidFill>
            <a:srgbClr val="000066"/>
          </a:solidFill>
          <a:latin typeface="Impact" pitchFamily="34" charset="0"/>
        </a:defRPr>
      </a:lvl3pPr>
      <a:lvl4pPr algn="ctr" rtl="0" eaLnBrk="0" fontAlgn="base" hangingPunct="0">
        <a:spcBef>
          <a:spcPct val="0"/>
        </a:spcBef>
        <a:spcAft>
          <a:spcPct val="0"/>
        </a:spcAft>
        <a:defRPr sz="4000">
          <a:solidFill>
            <a:srgbClr val="000066"/>
          </a:solidFill>
          <a:latin typeface="Impact" pitchFamily="34" charset="0"/>
        </a:defRPr>
      </a:lvl4pPr>
      <a:lvl5pPr algn="ctr" rtl="0" eaLnBrk="0" fontAlgn="base" hangingPunct="0">
        <a:spcBef>
          <a:spcPct val="0"/>
        </a:spcBef>
        <a:spcAft>
          <a:spcPct val="0"/>
        </a:spcAft>
        <a:defRPr sz="4000">
          <a:solidFill>
            <a:srgbClr val="000066"/>
          </a:solidFill>
          <a:latin typeface="Impact" pitchFamily="34" charset="0"/>
        </a:defRPr>
      </a:lvl5pPr>
      <a:lvl6pPr marL="457200" algn="ctr" rtl="0" fontAlgn="base">
        <a:spcBef>
          <a:spcPct val="0"/>
        </a:spcBef>
        <a:spcAft>
          <a:spcPct val="0"/>
        </a:spcAft>
        <a:defRPr sz="4000">
          <a:solidFill>
            <a:srgbClr val="000066"/>
          </a:solidFill>
          <a:latin typeface="Impact" pitchFamily="34" charset="0"/>
        </a:defRPr>
      </a:lvl6pPr>
      <a:lvl7pPr marL="914400" algn="ctr" rtl="0" fontAlgn="base">
        <a:spcBef>
          <a:spcPct val="0"/>
        </a:spcBef>
        <a:spcAft>
          <a:spcPct val="0"/>
        </a:spcAft>
        <a:defRPr sz="4000">
          <a:solidFill>
            <a:srgbClr val="000066"/>
          </a:solidFill>
          <a:latin typeface="Impact" pitchFamily="34" charset="0"/>
        </a:defRPr>
      </a:lvl7pPr>
      <a:lvl8pPr marL="1371600" algn="ctr" rtl="0" fontAlgn="base">
        <a:spcBef>
          <a:spcPct val="0"/>
        </a:spcBef>
        <a:spcAft>
          <a:spcPct val="0"/>
        </a:spcAft>
        <a:defRPr sz="4000">
          <a:solidFill>
            <a:srgbClr val="000066"/>
          </a:solidFill>
          <a:latin typeface="Impact" pitchFamily="34" charset="0"/>
        </a:defRPr>
      </a:lvl8pPr>
      <a:lvl9pPr marL="1828800" algn="ctr" rtl="0" fontAlgn="base">
        <a:spcBef>
          <a:spcPct val="0"/>
        </a:spcBef>
        <a:spcAft>
          <a:spcPct val="0"/>
        </a:spcAft>
        <a:defRPr sz="4000">
          <a:solidFill>
            <a:srgbClr val="000066"/>
          </a:solidFill>
          <a:latin typeface="Impact" pitchFamily="34" charset="0"/>
        </a:defRPr>
      </a:lvl9pPr>
    </p:titleStyle>
    <p:bodyStyle>
      <a:lvl1pPr marL="342900" indent="-342900" algn="l" rtl="0" eaLnBrk="0" fontAlgn="base" hangingPunct="0">
        <a:spcBef>
          <a:spcPct val="20000"/>
        </a:spcBef>
        <a:spcAft>
          <a:spcPct val="20000"/>
        </a:spcAft>
        <a:buClr>
          <a:srgbClr val="00007E"/>
        </a:buClr>
        <a:buFont typeface="Arial" pitchFamily="34" charset="0"/>
        <a:buChar char="▪"/>
        <a:defRPr sz="3000">
          <a:solidFill>
            <a:srgbClr val="000066"/>
          </a:solidFill>
          <a:latin typeface="+mn-lt"/>
          <a:ea typeface="+mn-ea"/>
          <a:cs typeface="+mn-cs"/>
        </a:defRPr>
      </a:lvl1pPr>
      <a:lvl2pPr marL="742950" indent="-285750" algn="l" rtl="0" eaLnBrk="0" fontAlgn="base" hangingPunct="0">
        <a:spcBef>
          <a:spcPct val="20000"/>
        </a:spcBef>
        <a:spcAft>
          <a:spcPct val="20000"/>
        </a:spcAft>
        <a:buClr>
          <a:srgbClr val="00007E"/>
        </a:buClr>
        <a:buFont typeface="Arial" pitchFamily="34" charset="0"/>
        <a:buChar char="•"/>
        <a:defRPr sz="2800">
          <a:solidFill>
            <a:srgbClr val="000066"/>
          </a:solidFill>
          <a:latin typeface="+mn-lt"/>
        </a:defRPr>
      </a:lvl2pPr>
      <a:lvl3pPr marL="1143000" indent="-228600" algn="l" rtl="0" eaLnBrk="0" fontAlgn="base" hangingPunct="0">
        <a:spcBef>
          <a:spcPct val="20000"/>
        </a:spcBef>
        <a:spcAft>
          <a:spcPct val="20000"/>
        </a:spcAft>
        <a:buClr>
          <a:srgbClr val="00007E"/>
        </a:buClr>
        <a:buFont typeface="Arial" pitchFamily="34" charset="0"/>
        <a:buChar char="▪"/>
        <a:defRPr sz="2600">
          <a:solidFill>
            <a:srgbClr val="000066"/>
          </a:solidFill>
          <a:latin typeface="+mn-lt"/>
        </a:defRPr>
      </a:lvl3pPr>
      <a:lvl4pPr marL="1600200" indent="-228600" algn="l" rtl="0" eaLnBrk="0" fontAlgn="base" hangingPunct="0">
        <a:spcBef>
          <a:spcPct val="20000"/>
        </a:spcBef>
        <a:spcAft>
          <a:spcPct val="20000"/>
        </a:spcAft>
        <a:buClr>
          <a:srgbClr val="00007E"/>
        </a:buClr>
        <a:buChar char="–"/>
        <a:defRPr sz="2600">
          <a:solidFill>
            <a:srgbClr val="000066"/>
          </a:solidFill>
          <a:latin typeface="+mn-lt"/>
        </a:defRPr>
      </a:lvl4pPr>
      <a:lvl5pPr marL="2057400" indent="-228600" algn="l" rtl="0" eaLnBrk="0" fontAlgn="base" hangingPunct="0">
        <a:spcBef>
          <a:spcPct val="20000"/>
        </a:spcBef>
        <a:spcAft>
          <a:spcPct val="20000"/>
        </a:spcAft>
        <a:buClr>
          <a:srgbClr val="00007E"/>
        </a:buClr>
        <a:buChar char="»"/>
        <a:defRPr sz="2600">
          <a:solidFill>
            <a:srgbClr val="000066"/>
          </a:solidFill>
          <a:latin typeface="+mn-lt"/>
        </a:defRPr>
      </a:lvl5pPr>
      <a:lvl6pPr marL="2514600" indent="-228600" algn="l" rtl="0" fontAlgn="base">
        <a:spcBef>
          <a:spcPct val="20000"/>
        </a:spcBef>
        <a:spcAft>
          <a:spcPct val="20000"/>
        </a:spcAft>
        <a:buClr>
          <a:srgbClr val="00007E"/>
        </a:buClr>
        <a:buChar char="»"/>
        <a:defRPr sz="2600">
          <a:solidFill>
            <a:srgbClr val="000066"/>
          </a:solidFill>
          <a:latin typeface="+mn-lt"/>
        </a:defRPr>
      </a:lvl6pPr>
      <a:lvl7pPr marL="2971800" indent="-228600" algn="l" rtl="0" fontAlgn="base">
        <a:spcBef>
          <a:spcPct val="20000"/>
        </a:spcBef>
        <a:spcAft>
          <a:spcPct val="20000"/>
        </a:spcAft>
        <a:buClr>
          <a:srgbClr val="00007E"/>
        </a:buClr>
        <a:buChar char="»"/>
        <a:defRPr sz="2600">
          <a:solidFill>
            <a:srgbClr val="000066"/>
          </a:solidFill>
          <a:latin typeface="+mn-lt"/>
        </a:defRPr>
      </a:lvl7pPr>
      <a:lvl8pPr marL="3429000" indent="-228600" algn="l" rtl="0" fontAlgn="base">
        <a:spcBef>
          <a:spcPct val="20000"/>
        </a:spcBef>
        <a:spcAft>
          <a:spcPct val="20000"/>
        </a:spcAft>
        <a:buClr>
          <a:srgbClr val="00007E"/>
        </a:buClr>
        <a:buChar char="»"/>
        <a:defRPr sz="2600">
          <a:solidFill>
            <a:srgbClr val="000066"/>
          </a:solidFill>
          <a:latin typeface="+mn-lt"/>
        </a:defRPr>
      </a:lvl8pPr>
      <a:lvl9pPr marL="3886200" indent="-228600" algn="l" rtl="0" fontAlgn="base">
        <a:spcBef>
          <a:spcPct val="20000"/>
        </a:spcBef>
        <a:spcAft>
          <a:spcPct val="20000"/>
        </a:spcAft>
        <a:buClr>
          <a:srgbClr val="00007E"/>
        </a:buClr>
        <a:buChar char="»"/>
        <a:defRPr sz="2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vmlDrawing" Target="../drawings/vmlDrawing5.vml"/><Relationship Id="rId5" Type="http://schemas.openxmlformats.org/officeDocument/2006/relationships/oleObject" Target="../embeddings/Microsoft_Office_Excel_97-2003_Worksheet6.xls"/><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1.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oleObject" Target="../embeddings/Microsoft_Office_Excel_97-2003_Worksheet7.xls"/></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oleObject" Target="../embeddings/Microsoft_Office_Excel_97-2003_Worksheet8.xls"/></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7.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oleObject" Target="../embeddings/Microsoft_Office_Excel_97-2003_Worksheet9.xls"/></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ncbi.nlm.nih.gov/pubmed/19308071" TargetMode="External"/><Relationship Id="rId7"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jpe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Document4.doc"/></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vmlDrawing" Target="../drawings/vmlDrawing4.vml"/><Relationship Id="rId5" Type="http://schemas.openxmlformats.org/officeDocument/2006/relationships/oleObject" Target="../embeddings/Microsoft_Office_Excel_97-2003_Worksheet5.xls"/><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0" y="228600"/>
            <a:ext cx="8305800" cy="2209800"/>
          </a:xfrm>
        </p:spPr>
        <p:txBody>
          <a:bodyPr/>
          <a:lstStyle/>
          <a:p>
            <a:pPr eaLnBrk="1" hangingPunct="1"/>
            <a:r>
              <a:rPr lang="en-US" b="1" dirty="0" smtClean="0">
                <a:latin typeface="Baskerville Old Face" pitchFamily="18" charset="0"/>
              </a:rPr>
              <a:t>The Andrew O’Neil Memorial Lecture</a:t>
            </a:r>
            <a:r>
              <a:rPr lang="en-US" dirty="0" smtClean="0"/>
              <a:t/>
            </a:r>
            <a:br>
              <a:rPr lang="en-US" dirty="0" smtClean="0"/>
            </a:br>
            <a:r>
              <a:rPr lang="en-US" dirty="0" smtClean="0"/>
              <a:t/>
            </a:r>
            <a:br>
              <a:rPr lang="en-US" dirty="0" smtClean="0"/>
            </a:br>
            <a:r>
              <a:rPr lang="en-US" dirty="0" smtClean="0"/>
              <a:t> </a:t>
            </a:r>
            <a:r>
              <a:rPr lang="en-US" sz="3600" i="1" dirty="0" smtClean="0">
                <a:solidFill>
                  <a:schemeClr val="accent4">
                    <a:lumMod val="50000"/>
                  </a:schemeClr>
                </a:solidFill>
              </a:rPr>
              <a:t>Mushrooms: For Weight Control and Health</a:t>
            </a:r>
            <a:endParaRPr lang="en-US" i="1" dirty="0" smtClean="0">
              <a:solidFill>
                <a:schemeClr val="accent4">
                  <a:lumMod val="50000"/>
                </a:schemeClr>
              </a:solidFill>
              <a:latin typeface="Arial" pitchFamily="34" charset="0"/>
            </a:endParaRPr>
          </a:p>
        </p:txBody>
      </p:sp>
      <p:sp>
        <p:nvSpPr>
          <p:cNvPr id="15363" name="Rectangle 3"/>
          <p:cNvSpPr>
            <a:spLocks noGrp="1" noChangeArrowheads="1"/>
          </p:cNvSpPr>
          <p:nvPr>
            <p:ph type="subTitle" idx="4294967295"/>
          </p:nvPr>
        </p:nvSpPr>
        <p:spPr>
          <a:xfrm>
            <a:off x="0" y="2438400"/>
            <a:ext cx="8763000" cy="4419600"/>
          </a:xfrm>
        </p:spPr>
        <p:txBody>
          <a:bodyPr/>
          <a:lstStyle/>
          <a:p>
            <a:pPr marL="0" indent="0" algn="ctr" eaLnBrk="1" hangingPunct="1">
              <a:lnSpc>
                <a:spcPct val="80000"/>
              </a:lnSpc>
              <a:buFontTx/>
              <a:buNone/>
            </a:pPr>
            <a:endParaRPr lang="en-US" sz="2800" b="1" dirty="0" smtClean="0"/>
          </a:p>
          <a:p>
            <a:pPr marL="0" indent="0" algn="ctr" eaLnBrk="1" hangingPunct="1">
              <a:lnSpc>
                <a:spcPct val="80000"/>
              </a:lnSpc>
              <a:buFontTx/>
              <a:buNone/>
            </a:pPr>
            <a:r>
              <a:rPr lang="en-US" sz="2400" b="1" dirty="0" smtClean="0"/>
              <a:t>22</a:t>
            </a:r>
            <a:r>
              <a:rPr lang="en-US" sz="2400" b="1" baseline="30000" dirty="0" smtClean="0"/>
              <a:t>nd</a:t>
            </a:r>
            <a:r>
              <a:rPr lang="en-US" sz="2400" b="1" dirty="0" smtClean="0"/>
              <a:t> North American Mushroom Conference</a:t>
            </a:r>
          </a:p>
          <a:p>
            <a:pPr marL="0" indent="0" algn="ctr" eaLnBrk="1" hangingPunct="1">
              <a:lnSpc>
                <a:spcPct val="80000"/>
              </a:lnSpc>
              <a:buFontTx/>
              <a:buNone/>
            </a:pPr>
            <a:r>
              <a:rPr lang="en-US" sz="2000" b="1" dirty="0" smtClean="0"/>
              <a:t>June 24, 2013</a:t>
            </a:r>
          </a:p>
          <a:p>
            <a:pPr marL="0" indent="0" algn="ctr" eaLnBrk="1" hangingPunct="1">
              <a:lnSpc>
                <a:spcPct val="80000"/>
              </a:lnSpc>
              <a:buFontTx/>
              <a:buNone/>
            </a:pPr>
            <a:r>
              <a:rPr lang="en-US" sz="2000" b="1" dirty="0" smtClean="0"/>
              <a:t>Vancouver, British Columbia</a:t>
            </a:r>
          </a:p>
          <a:p>
            <a:pPr marL="0" indent="0" algn="ctr" eaLnBrk="1" hangingPunct="1">
              <a:lnSpc>
                <a:spcPct val="80000"/>
              </a:lnSpc>
              <a:buNone/>
            </a:pPr>
            <a:endParaRPr lang="en-US" sz="2000" b="1" dirty="0" smtClean="0"/>
          </a:p>
          <a:p>
            <a:pPr marL="0" indent="0" eaLnBrk="1" hangingPunct="1">
              <a:lnSpc>
                <a:spcPct val="80000"/>
              </a:lnSpc>
              <a:buNone/>
            </a:pPr>
            <a:r>
              <a:rPr lang="en-US" sz="2000" b="1" i="1" dirty="0" smtClean="0">
                <a:solidFill>
                  <a:schemeClr val="tx2"/>
                </a:solidFill>
              </a:rPr>
              <a:t>		Lawrence J. Cheskin, M.D.</a:t>
            </a:r>
          </a:p>
          <a:p>
            <a:pPr marL="0" indent="0" eaLnBrk="1" hangingPunct="1">
              <a:lnSpc>
                <a:spcPct val="80000"/>
              </a:lnSpc>
              <a:buFontTx/>
              <a:buNone/>
            </a:pPr>
            <a:r>
              <a:rPr lang="en-US" sz="1600" b="1" dirty="0" smtClean="0"/>
              <a:t>		</a:t>
            </a:r>
            <a:r>
              <a:rPr lang="en-US" sz="1600" b="1" dirty="0" smtClean="0">
                <a:solidFill>
                  <a:schemeClr val="tx2"/>
                </a:solidFill>
              </a:rPr>
              <a:t>Director, Johns Hopkins Weight Management Center </a:t>
            </a:r>
          </a:p>
          <a:p>
            <a:pPr marL="0" indent="0" eaLnBrk="1" hangingPunct="1">
              <a:lnSpc>
                <a:spcPct val="80000"/>
              </a:lnSpc>
              <a:buFontTx/>
              <a:buNone/>
            </a:pPr>
            <a:r>
              <a:rPr lang="en-US" sz="1600" b="1" dirty="0" smtClean="0">
                <a:solidFill>
                  <a:schemeClr val="tx2"/>
                </a:solidFill>
              </a:rPr>
              <a:t>		Department of Health, Behavior &amp; Society</a:t>
            </a:r>
          </a:p>
          <a:p>
            <a:pPr marL="0" indent="0" eaLnBrk="1" hangingPunct="1">
              <a:lnSpc>
                <a:spcPct val="80000"/>
              </a:lnSpc>
              <a:buFontTx/>
              <a:buNone/>
            </a:pPr>
            <a:r>
              <a:rPr lang="en-US" sz="1600" b="1" dirty="0" smtClean="0">
                <a:solidFill>
                  <a:schemeClr val="tx2"/>
                </a:solidFill>
              </a:rPr>
              <a:t>		Johns Hopkins Bloomberg School of Public Health</a:t>
            </a:r>
          </a:p>
          <a:p>
            <a:pPr marL="0" indent="0" eaLnBrk="1" hangingPunct="1">
              <a:lnSpc>
                <a:spcPct val="80000"/>
              </a:lnSpc>
              <a:buFontTx/>
              <a:buNone/>
            </a:pPr>
            <a:r>
              <a:rPr lang="en-US" sz="1600" b="1" dirty="0" smtClean="0">
                <a:solidFill>
                  <a:schemeClr val="tx2"/>
                </a:solidFill>
              </a:rPr>
              <a:t>		Joint Appt: Medicine (GI); International Health (Human Nutrition</a:t>
            </a:r>
            <a:r>
              <a:rPr lang="en-US" sz="1800" b="1" dirty="0" smtClean="0">
                <a:solidFill>
                  <a:schemeClr val="tx2"/>
                </a:solidFill>
              </a:rPr>
              <a:t>)</a:t>
            </a:r>
            <a:endParaRPr lang="en-US" sz="2000" b="1" dirty="0" smtClean="0">
              <a:solidFill>
                <a:schemeClr val="tx2"/>
              </a:solidFill>
            </a:endParaRPr>
          </a:p>
          <a:p>
            <a:pPr marL="0" indent="0" algn="ctr" eaLnBrk="1" hangingPunct="1">
              <a:lnSpc>
                <a:spcPct val="80000"/>
              </a:lnSpc>
              <a:buFontTx/>
              <a:buNone/>
            </a:pPr>
            <a:endParaRPr lang="en-US" sz="20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fontScale="90000"/>
          </a:bodyPr>
          <a:lstStyle/>
          <a:p>
            <a:pPr>
              <a:defRPr/>
            </a:pPr>
            <a:r>
              <a:rPr lang="en-US" smtClean="0"/>
              <a:t>BMI and Relative Risk</a:t>
            </a:r>
            <a:br>
              <a:rPr lang="en-US" smtClean="0"/>
            </a:br>
            <a:r>
              <a:rPr lang="en-US" smtClean="0"/>
              <a:t>of Type 2 Diabetes</a:t>
            </a:r>
          </a:p>
        </p:txBody>
      </p:sp>
      <p:graphicFrame>
        <p:nvGraphicFramePr>
          <p:cNvPr id="23555" name="Object 3"/>
          <p:cNvGraphicFramePr>
            <a:graphicFrameLocks noGrp="1" noChangeAspect="1"/>
          </p:cNvGraphicFramePr>
          <p:nvPr>
            <p:ph idx="1"/>
          </p:nvPr>
        </p:nvGraphicFramePr>
        <p:xfrm>
          <a:off x="457200" y="1447800"/>
          <a:ext cx="8229600" cy="4724400"/>
        </p:xfrm>
        <a:graphic>
          <a:graphicData uri="http://schemas.openxmlformats.org/presentationml/2006/ole">
            <p:oleObj spid="_x0000_s23555" r:id="rId5" imgW="8230313" imgH="4724809" progId="Excel.Sheet.8">
              <p:embed/>
            </p:oleObj>
          </a:graphicData>
        </a:graphic>
      </p:graphicFrame>
      <p:sp>
        <p:nvSpPr>
          <p:cNvPr id="23556" name="Rectangle 5"/>
          <p:cNvSpPr>
            <a:spLocks noChangeArrowheads="1"/>
          </p:cNvSpPr>
          <p:nvPr/>
        </p:nvSpPr>
        <p:spPr bwMode="auto">
          <a:xfrm>
            <a:off x="457200" y="6276975"/>
            <a:ext cx="4624388" cy="276225"/>
          </a:xfrm>
          <a:prstGeom prst="rect">
            <a:avLst/>
          </a:prstGeom>
          <a:noFill/>
          <a:ln w="9525">
            <a:noFill/>
            <a:miter lim="800000"/>
            <a:headEnd/>
            <a:tailEnd/>
          </a:ln>
        </p:spPr>
        <p:txBody>
          <a:bodyPr wrap="none" anchor="ctr">
            <a:spAutoFit/>
          </a:bodyPr>
          <a:lstStyle/>
          <a:p>
            <a:pPr eaLnBrk="0" hangingPunct="0"/>
            <a:r>
              <a:rPr lang="en-US" sz="1200">
                <a:solidFill>
                  <a:srgbClr val="000066"/>
                </a:solidFill>
                <a:latin typeface="Arial" pitchFamily="34" charset="0"/>
                <a:cs typeface="Times New Roman" pitchFamily="18" charset="0"/>
              </a:rPr>
              <a:t>Adapted from Willett WC, et al. </a:t>
            </a:r>
            <a:r>
              <a:rPr lang="en-US" sz="1200" i="1">
                <a:solidFill>
                  <a:srgbClr val="000066"/>
                </a:solidFill>
                <a:latin typeface="Arial" pitchFamily="34" charset="0"/>
                <a:cs typeface="Times New Roman" pitchFamily="18" charset="0"/>
              </a:rPr>
              <a:t>N Engl J Med.</a:t>
            </a:r>
            <a:r>
              <a:rPr lang="en-US" sz="1200">
                <a:solidFill>
                  <a:srgbClr val="000066"/>
                </a:solidFill>
                <a:latin typeface="Arial" pitchFamily="34" charset="0"/>
                <a:cs typeface="Times New Roman" pitchFamily="18" charset="0"/>
              </a:rPr>
              <a:t> 1999;341:427-434.</a:t>
            </a:r>
          </a:p>
        </p:txBody>
      </p:sp>
    </p:spTree>
    <p:custDataLst>
      <p:tags r:id="rId2"/>
    </p:custData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4000" smtClean="0"/>
              <a:t>Intentional Weight Loss (&lt; 20 lbs) and Predicted Reduction in Mortality</a:t>
            </a:r>
          </a:p>
        </p:txBody>
      </p:sp>
      <p:graphicFrame>
        <p:nvGraphicFramePr>
          <p:cNvPr id="1026" name="Object 3"/>
          <p:cNvGraphicFramePr>
            <a:graphicFrameLocks noChangeAspect="1"/>
          </p:cNvGraphicFramePr>
          <p:nvPr>
            <p:ph type="chart" idx="4294967295"/>
          </p:nvPr>
        </p:nvGraphicFramePr>
        <p:xfrm>
          <a:off x="0" y="1666875"/>
          <a:ext cx="7135813" cy="4581525"/>
        </p:xfrm>
        <a:graphic>
          <a:graphicData uri="http://schemas.openxmlformats.org/presentationml/2006/ole">
            <p:oleObj spid="_x0000_s1026" name="Chart" r:id="rId4" imgW="7762960" imgH="4476848" progId="MSGraph.Chart.8">
              <p:embed followColorScheme="full"/>
            </p:oleObj>
          </a:graphicData>
        </a:graphic>
      </p:graphicFrame>
      <p:sp>
        <p:nvSpPr>
          <p:cNvPr id="1028" name="Text Box 4"/>
          <p:cNvSpPr txBox="1">
            <a:spLocks noChangeArrowheads="1"/>
          </p:cNvSpPr>
          <p:nvPr/>
        </p:nvSpPr>
        <p:spPr bwMode="auto">
          <a:xfrm>
            <a:off x="1752600" y="6248400"/>
            <a:ext cx="5789613" cy="304800"/>
          </a:xfrm>
          <a:prstGeom prst="rect">
            <a:avLst/>
          </a:prstGeom>
          <a:noFill/>
          <a:ln w="9525">
            <a:noFill/>
            <a:miter lim="800000"/>
            <a:headEnd/>
            <a:tailEnd/>
          </a:ln>
        </p:spPr>
        <p:txBody>
          <a:bodyPr wrap="none">
            <a:spAutoFit/>
          </a:bodyPr>
          <a:lstStyle/>
          <a:p>
            <a:pPr eaLnBrk="0" hangingPunct="0"/>
            <a:r>
              <a:rPr lang="en-US" sz="1400" i="1">
                <a:latin typeface="Tahoma" pitchFamily="34" charset="0"/>
              </a:rPr>
              <a:t>Source: Williamson, D.F, et al. (1995). </a:t>
            </a:r>
            <a:r>
              <a:rPr lang="en-US" sz="1400">
                <a:latin typeface="Tahoma" pitchFamily="34" charset="0"/>
              </a:rPr>
              <a:t>Am J Epidemiol </a:t>
            </a:r>
            <a:r>
              <a:rPr lang="en-US" sz="1400" i="1">
                <a:latin typeface="Tahoma" pitchFamily="34" charset="0"/>
              </a:rPr>
              <a:t>141: 1128–1141</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5610225" y="5614988"/>
            <a:ext cx="1476375" cy="796925"/>
          </a:xfrm>
          <a:prstGeom prst="rect">
            <a:avLst/>
          </a:prstGeom>
          <a:noFill/>
          <a:ln w="12700">
            <a:noFill/>
            <a:miter lim="800000"/>
            <a:headEnd/>
            <a:tailEnd/>
          </a:ln>
        </p:spPr>
        <p:txBody>
          <a:bodyPr lIns="90488" tIns="44450" rIns="90488" bIns="44450">
            <a:spAutoFit/>
          </a:bodyPr>
          <a:lstStyle/>
          <a:p>
            <a:pPr marL="114300" indent="-114300" defTabSz="762000"/>
            <a:r>
              <a:rPr lang="en-US" sz="1800" b="1">
                <a:solidFill>
                  <a:srgbClr val="000066"/>
                </a:solidFill>
                <a:latin typeface="Arial" pitchFamily="34" charset="0"/>
              </a:rPr>
              <a:t>Phlebitis</a:t>
            </a:r>
          </a:p>
          <a:p>
            <a:pPr marL="114300" indent="-114300" defTabSz="762000">
              <a:buFont typeface="Arial" pitchFamily="34" charset="0"/>
              <a:buChar char="•"/>
            </a:pPr>
            <a:r>
              <a:rPr lang="en-US" sz="1400">
                <a:solidFill>
                  <a:srgbClr val="000066"/>
                </a:solidFill>
                <a:latin typeface="Arial" pitchFamily="34" charset="0"/>
              </a:rPr>
              <a:t>Venous</a:t>
            </a:r>
          </a:p>
          <a:p>
            <a:pPr marL="114300" indent="-114300" defTabSz="762000">
              <a:buFont typeface="Arial" pitchFamily="34" charset="0"/>
              <a:buChar char="•"/>
            </a:pPr>
            <a:r>
              <a:rPr lang="en-US" sz="1400">
                <a:solidFill>
                  <a:srgbClr val="000066"/>
                </a:solidFill>
                <a:latin typeface="Arial" pitchFamily="34" charset="0"/>
              </a:rPr>
              <a:t>Stasis</a:t>
            </a:r>
          </a:p>
        </p:txBody>
      </p:sp>
      <p:sp>
        <p:nvSpPr>
          <p:cNvPr id="25603" name="Rectangle 12"/>
          <p:cNvSpPr>
            <a:spLocks noChangeArrowheads="1"/>
          </p:cNvSpPr>
          <p:nvPr/>
        </p:nvSpPr>
        <p:spPr bwMode="auto">
          <a:xfrm>
            <a:off x="5610225" y="2484438"/>
            <a:ext cx="3144838" cy="363537"/>
          </a:xfrm>
          <a:prstGeom prst="rect">
            <a:avLst/>
          </a:prstGeom>
          <a:noFill/>
          <a:ln w="12700">
            <a:noFill/>
            <a:miter lim="800000"/>
            <a:headEnd/>
            <a:tailEnd/>
          </a:ln>
        </p:spPr>
        <p:txBody>
          <a:bodyPr lIns="90488" tIns="44450" rIns="90488" bIns="44450">
            <a:spAutoFit/>
          </a:bodyPr>
          <a:lstStyle/>
          <a:p>
            <a:pPr defTabSz="762000"/>
            <a:r>
              <a:rPr lang="en-US" sz="1800" b="1">
                <a:solidFill>
                  <a:srgbClr val="000066"/>
                </a:solidFill>
                <a:latin typeface="Arial" pitchFamily="34" charset="0"/>
              </a:rPr>
              <a:t>Coronary heart disease</a:t>
            </a:r>
          </a:p>
        </p:txBody>
      </p:sp>
      <p:sp>
        <p:nvSpPr>
          <p:cNvPr id="25604" name="Rectangle 76"/>
          <p:cNvSpPr>
            <a:spLocks noChangeArrowheads="1"/>
          </p:cNvSpPr>
          <p:nvPr/>
        </p:nvSpPr>
        <p:spPr bwMode="auto">
          <a:xfrm>
            <a:off x="838200" y="1616075"/>
            <a:ext cx="2390775" cy="1012825"/>
          </a:xfrm>
          <a:prstGeom prst="rect">
            <a:avLst/>
          </a:prstGeom>
          <a:noFill/>
          <a:ln w="12700">
            <a:noFill/>
            <a:miter lim="800000"/>
            <a:headEnd/>
            <a:tailEnd/>
          </a:ln>
        </p:spPr>
        <p:txBody>
          <a:bodyPr lIns="90488" tIns="44450" rIns="90488" bIns="44450">
            <a:spAutoFit/>
          </a:bodyPr>
          <a:lstStyle/>
          <a:p>
            <a:pPr marL="114300" indent="-114300" defTabSz="762000"/>
            <a:r>
              <a:rPr lang="en-US" sz="1800" b="1">
                <a:solidFill>
                  <a:srgbClr val="000066"/>
                </a:solidFill>
                <a:latin typeface="Arial" pitchFamily="34" charset="0"/>
              </a:rPr>
              <a:t>Pulmonary disease</a:t>
            </a:r>
          </a:p>
          <a:p>
            <a:pPr marL="114300" indent="-114300" defTabSz="762000">
              <a:buFont typeface="Arial" pitchFamily="34" charset="0"/>
              <a:buChar char="•"/>
            </a:pPr>
            <a:r>
              <a:rPr lang="en-US" sz="1400">
                <a:solidFill>
                  <a:srgbClr val="000066"/>
                </a:solidFill>
                <a:latin typeface="Arial" pitchFamily="34" charset="0"/>
              </a:rPr>
              <a:t>Abnormal function</a:t>
            </a:r>
          </a:p>
          <a:p>
            <a:pPr marL="114300" indent="-114300" defTabSz="762000">
              <a:buFont typeface="Arial" pitchFamily="34" charset="0"/>
              <a:buChar char="•"/>
            </a:pPr>
            <a:r>
              <a:rPr lang="en-US" sz="1400">
                <a:solidFill>
                  <a:srgbClr val="000066"/>
                </a:solidFill>
                <a:latin typeface="Arial" pitchFamily="34" charset="0"/>
              </a:rPr>
              <a:t>Obstructive sleep apnea</a:t>
            </a:r>
          </a:p>
          <a:p>
            <a:pPr marL="114300" indent="-114300" defTabSz="762000">
              <a:buFont typeface="Arial" pitchFamily="34" charset="0"/>
              <a:buChar char="•"/>
            </a:pPr>
            <a:r>
              <a:rPr lang="en-US" sz="1400">
                <a:solidFill>
                  <a:srgbClr val="000066"/>
                </a:solidFill>
                <a:latin typeface="Arial" pitchFamily="34" charset="0"/>
              </a:rPr>
              <a:t>Hypoventilation syndrome</a:t>
            </a:r>
            <a:endParaRPr lang="en-US" sz="1400" b="1">
              <a:solidFill>
                <a:srgbClr val="000066"/>
              </a:solidFill>
              <a:latin typeface="Arial" pitchFamily="34" charset="0"/>
            </a:endParaRPr>
          </a:p>
        </p:txBody>
      </p:sp>
      <p:sp>
        <p:nvSpPr>
          <p:cNvPr id="25605" name="Rectangle 77"/>
          <p:cNvSpPr>
            <a:spLocks noChangeArrowheads="1"/>
          </p:cNvSpPr>
          <p:nvPr/>
        </p:nvSpPr>
        <p:spPr bwMode="auto">
          <a:xfrm>
            <a:off x="788988" y="4410075"/>
            <a:ext cx="2419350" cy="363538"/>
          </a:xfrm>
          <a:prstGeom prst="rect">
            <a:avLst/>
          </a:prstGeom>
          <a:noFill/>
          <a:ln w="12700">
            <a:noFill/>
            <a:miter lim="800000"/>
            <a:headEnd/>
            <a:tailEnd/>
          </a:ln>
        </p:spPr>
        <p:txBody>
          <a:bodyPr lIns="90488" tIns="44450" rIns="90488" bIns="44450">
            <a:spAutoFit/>
          </a:bodyPr>
          <a:lstStyle/>
          <a:p>
            <a:pPr algn="r" defTabSz="762000"/>
            <a:r>
              <a:rPr lang="en-US" sz="1800" b="1">
                <a:solidFill>
                  <a:srgbClr val="000066"/>
                </a:solidFill>
                <a:latin typeface="Arial" pitchFamily="34" charset="0"/>
              </a:rPr>
              <a:t>Gall bladder disease</a:t>
            </a:r>
          </a:p>
        </p:txBody>
      </p:sp>
      <p:sp>
        <p:nvSpPr>
          <p:cNvPr id="25606" name="Rectangle 78"/>
          <p:cNvSpPr>
            <a:spLocks noChangeArrowheads="1"/>
          </p:cNvSpPr>
          <p:nvPr/>
        </p:nvSpPr>
        <p:spPr bwMode="auto">
          <a:xfrm>
            <a:off x="2487613" y="6061075"/>
            <a:ext cx="714375" cy="363538"/>
          </a:xfrm>
          <a:prstGeom prst="rect">
            <a:avLst/>
          </a:prstGeom>
          <a:noFill/>
          <a:ln w="12700">
            <a:noFill/>
            <a:miter lim="800000"/>
            <a:headEnd/>
            <a:tailEnd/>
          </a:ln>
        </p:spPr>
        <p:txBody>
          <a:bodyPr wrap="none" lIns="90488" tIns="44450" rIns="90488" bIns="44450">
            <a:spAutoFit/>
          </a:bodyPr>
          <a:lstStyle/>
          <a:p>
            <a:pPr algn="r" defTabSz="762000"/>
            <a:r>
              <a:rPr lang="en-US" sz="1800" b="1">
                <a:solidFill>
                  <a:srgbClr val="000066"/>
                </a:solidFill>
                <a:latin typeface="Arial" pitchFamily="34" charset="0"/>
              </a:rPr>
              <a:t>Gout</a:t>
            </a:r>
          </a:p>
        </p:txBody>
      </p:sp>
      <p:sp>
        <p:nvSpPr>
          <p:cNvPr id="25607" name="Rectangle 79"/>
          <p:cNvSpPr>
            <a:spLocks noChangeArrowheads="1"/>
          </p:cNvSpPr>
          <p:nvPr/>
        </p:nvSpPr>
        <p:spPr bwMode="auto">
          <a:xfrm>
            <a:off x="5619750" y="2940050"/>
            <a:ext cx="1144588" cy="366713"/>
          </a:xfrm>
          <a:prstGeom prst="rect">
            <a:avLst/>
          </a:prstGeom>
          <a:noFill/>
          <a:ln w="12700">
            <a:noFill/>
            <a:miter lim="800000"/>
            <a:headEnd/>
            <a:tailEnd/>
          </a:ln>
        </p:spPr>
        <p:txBody>
          <a:bodyPr wrap="none" lIns="90488" tIns="44450" rIns="90488" bIns="44450">
            <a:spAutoFit/>
          </a:bodyPr>
          <a:lstStyle/>
          <a:p>
            <a:pPr defTabSz="762000"/>
            <a:r>
              <a:rPr lang="en-US" sz="1800" b="1">
                <a:solidFill>
                  <a:srgbClr val="000066"/>
                </a:solidFill>
                <a:latin typeface="Arial" pitchFamily="34" charset="0"/>
              </a:rPr>
              <a:t>Diabetes</a:t>
            </a:r>
          </a:p>
        </p:txBody>
      </p:sp>
      <p:sp>
        <p:nvSpPr>
          <p:cNvPr id="25608" name="Rectangle 80"/>
          <p:cNvSpPr>
            <a:spLocks noChangeArrowheads="1"/>
          </p:cNvSpPr>
          <p:nvPr/>
        </p:nvSpPr>
        <p:spPr bwMode="auto">
          <a:xfrm>
            <a:off x="5610225" y="5064125"/>
            <a:ext cx="1679575" cy="363538"/>
          </a:xfrm>
          <a:prstGeom prst="rect">
            <a:avLst/>
          </a:prstGeom>
          <a:noFill/>
          <a:ln w="12700">
            <a:noFill/>
            <a:miter lim="800000"/>
            <a:headEnd/>
            <a:tailEnd/>
          </a:ln>
        </p:spPr>
        <p:txBody>
          <a:bodyPr wrap="none" lIns="90488" tIns="44450" rIns="90488" bIns="44450">
            <a:spAutoFit/>
          </a:bodyPr>
          <a:lstStyle/>
          <a:p>
            <a:pPr defTabSz="762000"/>
            <a:r>
              <a:rPr lang="en-US" sz="1800" b="1">
                <a:solidFill>
                  <a:srgbClr val="000066"/>
                </a:solidFill>
                <a:latin typeface="Arial" pitchFamily="34" charset="0"/>
              </a:rPr>
              <a:t>Osteoarthritis</a:t>
            </a:r>
          </a:p>
        </p:txBody>
      </p:sp>
      <p:sp>
        <p:nvSpPr>
          <p:cNvPr id="215050" name="Text Box 81"/>
          <p:cNvSpPr txBox="1">
            <a:spLocks noChangeArrowheads="1"/>
          </p:cNvSpPr>
          <p:nvPr/>
        </p:nvSpPr>
        <p:spPr bwMode="auto">
          <a:xfrm>
            <a:off x="914400" y="3051175"/>
            <a:ext cx="2286000" cy="1292225"/>
          </a:xfrm>
          <a:prstGeom prst="rect">
            <a:avLst/>
          </a:prstGeom>
          <a:noFill/>
          <a:ln w="25400">
            <a:noFill/>
            <a:miter lim="800000"/>
            <a:headEnd type="none" w="sm" len="sm"/>
            <a:tailEnd type="none" w="sm" len="sm"/>
          </a:ln>
        </p:spPr>
        <p:txBody>
          <a:bodyPr>
            <a:spAutoFit/>
          </a:bodyPr>
          <a:lstStyle/>
          <a:p>
            <a:pPr>
              <a:defRPr/>
            </a:pPr>
            <a:r>
              <a:rPr lang="en-US" sz="1800" b="1" dirty="0">
                <a:solidFill>
                  <a:srgbClr val="000066"/>
                </a:solidFill>
                <a:latin typeface="Arial" pitchFamily="34" charset="0"/>
              </a:rPr>
              <a:t>Nonalcoholic fatty </a:t>
            </a:r>
            <a:br>
              <a:rPr lang="en-US" sz="1800" b="1" dirty="0">
                <a:solidFill>
                  <a:srgbClr val="000066"/>
                </a:solidFill>
                <a:latin typeface="Arial" pitchFamily="34" charset="0"/>
              </a:rPr>
            </a:br>
            <a:r>
              <a:rPr lang="en-US" sz="1800" b="1" dirty="0">
                <a:solidFill>
                  <a:srgbClr val="000066"/>
                </a:solidFill>
                <a:latin typeface="Arial" pitchFamily="34" charset="0"/>
              </a:rPr>
              <a:t>liver disease</a:t>
            </a:r>
          </a:p>
          <a:p>
            <a:pPr marL="114300" indent="-114300">
              <a:buFont typeface="Arial" pitchFamily="34" charset="0"/>
              <a:buChar char="•"/>
              <a:defRPr/>
            </a:pPr>
            <a:r>
              <a:rPr lang="en-US" sz="1400" dirty="0" err="1">
                <a:solidFill>
                  <a:srgbClr val="000066"/>
                </a:solidFill>
                <a:latin typeface="Arial" pitchFamily="34" charset="0"/>
              </a:rPr>
              <a:t>Steatosis</a:t>
            </a:r>
            <a:endParaRPr lang="en-US" sz="1400" dirty="0">
              <a:solidFill>
                <a:srgbClr val="000066"/>
              </a:solidFill>
              <a:latin typeface="Arial" pitchFamily="34" charset="0"/>
            </a:endParaRPr>
          </a:p>
          <a:p>
            <a:pPr marL="114300" indent="-114300">
              <a:buFont typeface="Arial" pitchFamily="34" charset="0"/>
              <a:buChar char="•"/>
              <a:defRPr/>
            </a:pPr>
            <a:r>
              <a:rPr lang="en-US" sz="1400" dirty="0" err="1">
                <a:solidFill>
                  <a:srgbClr val="000066"/>
                </a:solidFill>
                <a:latin typeface="Arial" pitchFamily="34" charset="0"/>
              </a:rPr>
              <a:t>Steatohepatitis</a:t>
            </a:r>
            <a:endParaRPr lang="en-US" sz="1400" dirty="0">
              <a:solidFill>
                <a:srgbClr val="000066"/>
              </a:solidFill>
              <a:latin typeface="Arial" pitchFamily="34" charset="0"/>
            </a:endParaRPr>
          </a:p>
          <a:p>
            <a:pPr marL="114300" indent="-114300">
              <a:buFont typeface="Arial" pitchFamily="34" charset="0"/>
              <a:buChar char="•"/>
              <a:defRPr/>
            </a:pPr>
            <a:r>
              <a:rPr lang="en-US" sz="1400" dirty="0">
                <a:solidFill>
                  <a:srgbClr val="000066"/>
                </a:solidFill>
                <a:latin typeface="Arial" pitchFamily="34" charset="0"/>
              </a:rPr>
              <a:t>Cirrhosis</a:t>
            </a:r>
            <a:endParaRPr lang="en-US" sz="1800" dirty="0">
              <a:solidFill>
                <a:srgbClr val="000066"/>
              </a:solidFill>
              <a:latin typeface="Arial" pitchFamily="34" charset="0"/>
            </a:endParaRPr>
          </a:p>
        </p:txBody>
      </p:sp>
      <p:sp>
        <p:nvSpPr>
          <p:cNvPr id="25610" name="Rectangle 82"/>
          <p:cNvSpPr>
            <a:spLocks noChangeArrowheads="1"/>
          </p:cNvSpPr>
          <p:nvPr/>
        </p:nvSpPr>
        <p:spPr bwMode="auto">
          <a:xfrm>
            <a:off x="5610225" y="3476625"/>
            <a:ext cx="1641475" cy="363538"/>
          </a:xfrm>
          <a:prstGeom prst="rect">
            <a:avLst/>
          </a:prstGeom>
          <a:noFill/>
          <a:ln w="12700">
            <a:noFill/>
            <a:miter lim="800000"/>
            <a:headEnd/>
            <a:tailEnd/>
          </a:ln>
        </p:spPr>
        <p:txBody>
          <a:bodyPr wrap="none" lIns="90488" tIns="44450" rIns="90488" bIns="44450">
            <a:spAutoFit/>
          </a:bodyPr>
          <a:lstStyle/>
          <a:p>
            <a:pPr defTabSz="762000"/>
            <a:r>
              <a:rPr lang="en-US" sz="1800" b="1">
                <a:solidFill>
                  <a:srgbClr val="000066"/>
                </a:solidFill>
                <a:latin typeface="Arial" pitchFamily="34" charset="0"/>
              </a:rPr>
              <a:t>Hypertension</a:t>
            </a:r>
          </a:p>
        </p:txBody>
      </p:sp>
      <p:sp>
        <p:nvSpPr>
          <p:cNvPr id="25611" name="Rectangle 83"/>
          <p:cNvSpPr>
            <a:spLocks noChangeArrowheads="1"/>
          </p:cNvSpPr>
          <p:nvPr/>
        </p:nvSpPr>
        <p:spPr bwMode="auto">
          <a:xfrm>
            <a:off x="5610225" y="3194050"/>
            <a:ext cx="1590675" cy="363538"/>
          </a:xfrm>
          <a:prstGeom prst="rect">
            <a:avLst/>
          </a:prstGeom>
          <a:noFill/>
          <a:ln w="12700">
            <a:noFill/>
            <a:miter lim="800000"/>
            <a:headEnd/>
            <a:tailEnd/>
          </a:ln>
        </p:spPr>
        <p:txBody>
          <a:bodyPr wrap="none" lIns="90488" tIns="44450" rIns="90488" bIns="44450">
            <a:spAutoFit/>
          </a:bodyPr>
          <a:lstStyle/>
          <a:p>
            <a:pPr defTabSz="762000"/>
            <a:r>
              <a:rPr lang="en-US" sz="1800" b="1">
                <a:solidFill>
                  <a:srgbClr val="000066"/>
                </a:solidFill>
                <a:latin typeface="Arial" pitchFamily="34" charset="0"/>
              </a:rPr>
              <a:t>Dyslipidemia</a:t>
            </a:r>
          </a:p>
        </p:txBody>
      </p:sp>
      <p:sp>
        <p:nvSpPr>
          <p:cNvPr id="25612" name="Rectangle 84"/>
          <p:cNvSpPr>
            <a:spLocks noChangeArrowheads="1"/>
          </p:cNvSpPr>
          <p:nvPr/>
        </p:nvSpPr>
        <p:spPr bwMode="auto">
          <a:xfrm>
            <a:off x="5715000" y="2039938"/>
            <a:ext cx="1222375" cy="363537"/>
          </a:xfrm>
          <a:prstGeom prst="rect">
            <a:avLst/>
          </a:prstGeom>
          <a:noFill/>
          <a:ln w="12700">
            <a:noFill/>
            <a:miter lim="800000"/>
            <a:headEnd/>
            <a:tailEnd/>
          </a:ln>
        </p:spPr>
        <p:txBody>
          <a:bodyPr wrap="none" lIns="90488" tIns="44450" rIns="90488" bIns="44450">
            <a:spAutoFit/>
          </a:bodyPr>
          <a:lstStyle/>
          <a:p>
            <a:pPr defTabSz="762000"/>
            <a:r>
              <a:rPr lang="en-US" sz="1800" b="1">
                <a:solidFill>
                  <a:srgbClr val="000066"/>
                </a:solidFill>
                <a:latin typeface="Arial" pitchFamily="34" charset="0"/>
              </a:rPr>
              <a:t>Cataracts</a:t>
            </a:r>
          </a:p>
        </p:txBody>
      </p:sp>
      <p:sp>
        <p:nvSpPr>
          <p:cNvPr id="25613" name="Text Box 87"/>
          <p:cNvSpPr txBox="1">
            <a:spLocks noChangeArrowheads="1"/>
          </p:cNvSpPr>
          <p:nvPr/>
        </p:nvSpPr>
        <p:spPr bwMode="auto">
          <a:xfrm>
            <a:off x="2490788" y="5629275"/>
            <a:ext cx="666750" cy="366713"/>
          </a:xfrm>
          <a:prstGeom prst="rect">
            <a:avLst/>
          </a:prstGeom>
          <a:noFill/>
          <a:ln w="9525">
            <a:noFill/>
            <a:miter lim="800000"/>
            <a:headEnd/>
            <a:tailEnd/>
          </a:ln>
        </p:spPr>
        <p:txBody>
          <a:bodyPr wrap="none">
            <a:spAutoFit/>
          </a:bodyPr>
          <a:lstStyle/>
          <a:p>
            <a:pPr algn="r"/>
            <a:r>
              <a:rPr lang="en-US" sz="1800" b="1">
                <a:solidFill>
                  <a:srgbClr val="000066"/>
                </a:solidFill>
                <a:latin typeface="Arial" pitchFamily="34" charset="0"/>
              </a:rPr>
              <a:t>Skin</a:t>
            </a:r>
          </a:p>
        </p:txBody>
      </p:sp>
      <p:sp>
        <p:nvSpPr>
          <p:cNvPr id="25614" name="Rectangle 90"/>
          <p:cNvSpPr>
            <a:spLocks noChangeArrowheads="1"/>
          </p:cNvSpPr>
          <p:nvPr/>
        </p:nvSpPr>
        <p:spPr bwMode="auto">
          <a:xfrm>
            <a:off x="1600200" y="2684463"/>
            <a:ext cx="1476375" cy="363537"/>
          </a:xfrm>
          <a:prstGeom prst="rect">
            <a:avLst/>
          </a:prstGeom>
          <a:noFill/>
          <a:ln w="12700">
            <a:noFill/>
            <a:miter lim="800000"/>
            <a:headEnd/>
            <a:tailEnd/>
          </a:ln>
        </p:spPr>
        <p:txBody>
          <a:bodyPr wrap="none" lIns="90488" tIns="44450" rIns="90488" bIns="44450">
            <a:spAutoFit/>
          </a:bodyPr>
          <a:lstStyle/>
          <a:p>
            <a:pPr algn="r" defTabSz="762000"/>
            <a:r>
              <a:rPr lang="en-US" sz="1800" b="1">
                <a:solidFill>
                  <a:srgbClr val="000066"/>
                </a:solidFill>
                <a:latin typeface="Arial" pitchFamily="34" charset="0"/>
              </a:rPr>
              <a:t>Pancreatitis</a:t>
            </a:r>
          </a:p>
        </p:txBody>
      </p:sp>
      <p:pic>
        <p:nvPicPr>
          <p:cNvPr id="215056" name="Picture 91" descr="shannon 4-29-04"/>
          <p:cNvPicPr>
            <a:picLocks noChangeAspect="1" noChangeArrowheads="1"/>
          </p:cNvPicPr>
          <p:nvPr/>
        </p:nvPicPr>
        <p:blipFill>
          <a:blip r:embed="rId3" cstate="print"/>
          <a:srcRect t="1426" b="2458"/>
          <a:stretch>
            <a:fillRect/>
          </a:stretch>
        </p:blipFill>
        <p:spPr bwMode="auto">
          <a:xfrm>
            <a:off x="3314700" y="1447800"/>
            <a:ext cx="2212975" cy="5029200"/>
          </a:xfrm>
          <a:prstGeom prst="rect">
            <a:avLst/>
          </a:prstGeom>
          <a:ln>
            <a:solidFill>
              <a:srgbClr val="00B0F0"/>
            </a:solidFill>
          </a:ln>
          <a:effectLst>
            <a:outerShdw blurRad="292100" dist="139700" dir="2700000" algn="tl" rotWithShape="0">
              <a:srgbClr val="333333">
                <a:alpha val="65000"/>
              </a:srgbClr>
            </a:outerShdw>
          </a:effectLst>
        </p:spPr>
      </p:pic>
      <p:sp>
        <p:nvSpPr>
          <p:cNvPr id="215057" name="Line 92"/>
          <p:cNvSpPr>
            <a:spLocks noChangeShapeType="1"/>
          </p:cNvSpPr>
          <p:nvPr/>
        </p:nvSpPr>
        <p:spPr bwMode="ltGray">
          <a:xfrm flipH="1" flipV="1">
            <a:off x="4410075" y="1792288"/>
            <a:ext cx="1304925" cy="417512"/>
          </a:xfrm>
          <a:prstGeom prst="line">
            <a:avLst/>
          </a:prstGeom>
          <a:noFill/>
          <a:ln w="28575">
            <a:solidFill>
              <a:srgbClr val="00B0F0"/>
            </a:solidFill>
            <a:round/>
            <a:headEnd/>
            <a:tailEnd type="triangle" w="med" len="med"/>
          </a:ln>
        </p:spPr>
        <p:txBody>
          <a:bodyPr wrap="none" anchor="ctr"/>
          <a:lstStyle/>
          <a:p>
            <a:pPr>
              <a:defRPr/>
            </a:pPr>
            <a:endParaRPr lang="en-US">
              <a:solidFill>
                <a:srgbClr val="000066"/>
              </a:solidFill>
              <a:latin typeface="Arial" pitchFamily="34" charset="0"/>
              <a:cs typeface="+mn-cs"/>
            </a:endParaRPr>
          </a:p>
        </p:txBody>
      </p:sp>
      <p:sp>
        <p:nvSpPr>
          <p:cNvPr id="215058" name="Line 93"/>
          <p:cNvSpPr>
            <a:spLocks noChangeShapeType="1"/>
          </p:cNvSpPr>
          <p:nvPr/>
        </p:nvSpPr>
        <p:spPr bwMode="ltGray">
          <a:xfrm>
            <a:off x="3182938" y="6243638"/>
            <a:ext cx="965200" cy="65087"/>
          </a:xfrm>
          <a:prstGeom prst="line">
            <a:avLst/>
          </a:prstGeom>
          <a:noFill/>
          <a:ln w="28575">
            <a:solidFill>
              <a:srgbClr val="00B0F0"/>
            </a:solidFill>
            <a:round/>
            <a:headEnd/>
            <a:tailEnd type="triangle" w="med" len="med"/>
          </a:ln>
        </p:spPr>
        <p:txBody>
          <a:bodyPr wrap="none" anchor="ctr"/>
          <a:lstStyle/>
          <a:p>
            <a:pPr>
              <a:defRPr/>
            </a:pPr>
            <a:endParaRPr lang="en-US">
              <a:solidFill>
                <a:srgbClr val="000066"/>
              </a:solidFill>
              <a:latin typeface="Arial" pitchFamily="34" charset="0"/>
              <a:cs typeface="+mn-cs"/>
            </a:endParaRPr>
          </a:p>
        </p:txBody>
      </p:sp>
      <p:sp>
        <p:nvSpPr>
          <p:cNvPr id="215059" name="Line 94"/>
          <p:cNvSpPr>
            <a:spLocks noChangeShapeType="1"/>
          </p:cNvSpPr>
          <p:nvPr/>
        </p:nvSpPr>
        <p:spPr bwMode="ltGray">
          <a:xfrm>
            <a:off x="4703763" y="5014913"/>
            <a:ext cx="935037" cy="242887"/>
          </a:xfrm>
          <a:prstGeom prst="line">
            <a:avLst/>
          </a:prstGeom>
          <a:noFill/>
          <a:ln w="28575">
            <a:solidFill>
              <a:srgbClr val="00B0F0"/>
            </a:solidFill>
            <a:round/>
            <a:headEnd type="triangle" w="med" len="med"/>
            <a:tailEnd/>
          </a:ln>
        </p:spPr>
        <p:txBody>
          <a:bodyPr wrap="none" anchor="ctr"/>
          <a:lstStyle/>
          <a:p>
            <a:pPr>
              <a:defRPr/>
            </a:pPr>
            <a:endParaRPr lang="en-US">
              <a:solidFill>
                <a:srgbClr val="000066"/>
              </a:solidFill>
              <a:latin typeface="Arial" pitchFamily="34" charset="0"/>
              <a:cs typeface="+mn-cs"/>
            </a:endParaRPr>
          </a:p>
        </p:txBody>
      </p:sp>
      <p:sp>
        <p:nvSpPr>
          <p:cNvPr id="215060" name="Line 95"/>
          <p:cNvSpPr>
            <a:spLocks noChangeShapeType="1"/>
          </p:cNvSpPr>
          <p:nvPr/>
        </p:nvSpPr>
        <p:spPr bwMode="ltGray">
          <a:xfrm flipH="1">
            <a:off x="4476750" y="2667000"/>
            <a:ext cx="1162050" cy="4763"/>
          </a:xfrm>
          <a:prstGeom prst="line">
            <a:avLst/>
          </a:prstGeom>
          <a:noFill/>
          <a:ln w="28575">
            <a:solidFill>
              <a:srgbClr val="00B0F0"/>
            </a:solidFill>
            <a:round/>
            <a:headEnd/>
            <a:tailEnd type="triangle" w="med" len="med"/>
          </a:ln>
        </p:spPr>
        <p:txBody>
          <a:bodyPr wrap="none" anchor="ctr"/>
          <a:lstStyle/>
          <a:p>
            <a:pPr>
              <a:defRPr/>
            </a:pPr>
            <a:endParaRPr lang="en-US">
              <a:solidFill>
                <a:srgbClr val="000066"/>
              </a:solidFill>
              <a:latin typeface="Arial" pitchFamily="34" charset="0"/>
              <a:cs typeface="+mn-cs"/>
            </a:endParaRPr>
          </a:p>
        </p:txBody>
      </p:sp>
      <p:sp>
        <p:nvSpPr>
          <p:cNvPr id="215061" name="Line 96"/>
          <p:cNvSpPr>
            <a:spLocks noChangeShapeType="1"/>
          </p:cNvSpPr>
          <p:nvPr/>
        </p:nvSpPr>
        <p:spPr bwMode="ltGray">
          <a:xfrm flipV="1">
            <a:off x="3200400" y="3127375"/>
            <a:ext cx="1066800" cy="1460500"/>
          </a:xfrm>
          <a:prstGeom prst="line">
            <a:avLst/>
          </a:prstGeom>
          <a:noFill/>
          <a:ln w="28575">
            <a:solidFill>
              <a:srgbClr val="00B0F0"/>
            </a:solidFill>
            <a:round/>
            <a:headEnd type="none" w="sm" len="sm"/>
            <a:tailEnd type="triangle" w="sm" len="sm"/>
          </a:ln>
        </p:spPr>
        <p:txBody>
          <a:bodyPr/>
          <a:lstStyle/>
          <a:p>
            <a:pPr>
              <a:defRPr/>
            </a:pPr>
            <a:endParaRPr lang="en-US">
              <a:solidFill>
                <a:srgbClr val="000066"/>
              </a:solidFill>
              <a:latin typeface="Arial" pitchFamily="34" charset="0"/>
              <a:cs typeface="+mn-cs"/>
            </a:endParaRPr>
          </a:p>
        </p:txBody>
      </p:sp>
      <p:sp>
        <p:nvSpPr>
          <p:cNvPr id="215062" name="Line 97"/>
          <p:cNvSpPr>
            <a:spLocks noChangeShapeType="1"/>
          </p:cNvSpPr>
          <p:nvPr/>
        </p:nvSpPr>
        <p:spPr bwMode="ltGray">
          <a:xfrm flipH="1" flipV="1">
            <a:off x="4845050" y="5595938"/>
            <a:ext cx="793750" cy="195262"/>
          </a:xfrm>
          <a:prstGeom prst="line">
            <a:avLst/>
          </a:prstGeom>
          <a:noFill/>
          <a:ln w="28575">
            <a:solidFill>
              <a:srgbClr val="00B0F0"/>
            </a:solidFill>
            <a:round/>
            <a:headEnd/>
            <a:tailEnd type="triangle" w="med" len="med"/>
          </a:ln>
        </p:spPr>
        <p:txBody>
          <a:bodyPr wrap="none" anchor="ctr"/>
          <a:lstStyle/>
          <a:p>
            <a:pPr>
              <a:defRPr/>
            </a:pPr>
            <a:endParaRPr lang="en-US">
              <a:solidFill>
                <a:srgbClr val="000066"/>
              </a:solidFill>
              <a:latin typeface="Arial" pitchFamily="34" charset="0"/>
              <a:cs typeface="+mn-cs"/>
            </a:endParaRPr>
          </a:p>
        </p:txBody>
      </p:sp>
      <p:sp>
        <p:nvSpPr>
          <p:cNvPr id="215063" name="Line 98"/>
          <p:cNvSpPr>
            <a:spLocks noChangeShapeType="1"/>
          </p:cNvSpPr>
          <p:nvPr/>
        </p:nvSpPr>
        <p:spPr bwMode="ltGray">
          <a:xfrm flipV="1">
            <a:off x="2514600" y="3100388"/>
            <a:ext cx="1608138" cy="404812"/>
          </a:xfrm>
          <a:prstGeom prst="line">
            <a:avLst/>
          </a:prstGeom>
          <a:noFill/>
          <a:ln w="28575">
            <a:solidFill>
              <a:srgbClr val="00B0F0"/>
            </a:solidFill>
            <a:round/>
            <a:headEnd/>
            <a:tailEnd type="triangle" w="med" len="med"/>
          </a:ln>
        </p:spPr>
        <p:txBody>
          <a:bodyPr wrap="none" anchor="ctr"/>
          <a:lstStyle/>
          <a:p>
            <a:pPr>
              <a:defRPr/>
            </a:pPr>
            <a:endParaRPr lang="en-US">
              <a:solidFill>
                <a:srgbClr val="000066"/>
              </a:solidFill>
              <a:latin typeface="Arial" pitchFamily="34" charset="0"/>
              <a:cs typeface="+mn-cs"/>
            </a:endParaRPr>
          </a:p>
        </p:txBody>
      </p:sp>
      <p:sp>
        <p:nvSpPr>
          <p:cNvPr id="215064" name="Line 99"/>
          <p:cNvSpPr>
            <a:spLocks noChangeShapeType="1"/>
          </p:cNvSpPr>
          <p:nvPr/>
        </p:nvSpPr>
        <p:spPr bwMode="ltGray">
          <a:xfrm>
            <a:off x="3200400" y="1539875"/>
            <a:ext cx="1158875" cy="168275"/>
          </a:xfrm>
          <a:prstGeom prst="line">
            <a:avLst/>
          </a:prstGeom>
          <a:noFill/>
          <a:ln w="28575">
            <a:solidFill>
              <a:srgbClr val="00B0F0"/>
            </a:solidFill>
            <a:round/>
            <a:headEnd/>
            <a:tailEnd type="triangle" w="med" len="med"/>
          </a:ln>
        </p:spPr>
        <p:txBody>
          <a:bodyPr wrap="none" anchor="ctr"/>
          <a:lstStyle/>
          <a:p>
            <a:pPr>
              <a:defRPr/>
            </a:pPr>
            <a:endParaRPr lang="en-US">
              <a:solidFill>
                <a:srgbClr val="000066"/>
              </a:solidFill>
              <a:latin typeface="Arial" pitchFamily="34" charset="0"/>
              <a:cs typeface="+mn-cs"/>
            </a:endParaRPr>
          </a:p>
        </p:txBody>
      </p:sp>
      <p:sp>
        <p:nvSpPr>
          <p:cNvPr id="215065" name="Line 100"/>
          <p:cNvSpPr>
            <a:spLocks noChangeShapeType="1"/>
          </p:cNvSpPr>
          <p:nvPr/>
        </p:nvSpPr>
        <p:spPr bwMode="ltGray">
          <a:xfrm>
            <a:off x="5337175" y="3081338"/>
            <a:ext cx="301625" cy="42862"/>
          </a:xfrm>
          <a:prstGeom prst="line">
            <a:avLst/>
          </a:prstGeom>
          <a:noFill/>
          <a:ln w="28575">
            <a:solidFill>
              <a:srgbClr val="00B0F0"/>
            </a:solidFill>
            <a:round/>
            <a:headEnd type="triangle" w="med" len="med"/>
            <a:tailEnd/>
          </a:ln>
        </p:spPr>
        <p:txBody>
          <a:bodyPr/>
          <a:lstStyle/>
          <a:p>
            <a:pPr>
              <a:defRPr/>
            </a:pPr>
            <a:endParaRPr lang="en-US">
              <a:solidFill>
                <a:srgbClr val="000066"/>
              </a:solidFill>
              <a:latin typeface="Arial" pitchFamily="34" charset="0"/>
              <a:cs typeface="+mn-cs"/>
            </a:endParaRPr>
          </a:p>
        </p:txBody>
      </p:sp>
      <p:sp>
        <p:nvSpPr>
          <p:cNvPr id="215066" name="Line 101"/>
          <p:cNvSpPr>
            <a:spLocks noChangeShapeType="1"/>
          </p:cNvSpPr>
          <p:nvPr/>
        </p:nvSpPr>
        <p:spPr bwMode="ltGray">
          <a:xfrm>
            <a:off x="5284788" y="3317875"/>
            <a:ext cx="350837" cy="49213"/>
          </a:xfrm>
          <a:prstGeom prst="line">
            <a:avLst/>
          </a:prstGeom>
          <a:noFill/>
          <a:ln w="28575">
            <a:solidFill>
              <a:srgbClr val="00B0F0"/>
            </a:solidFill>
            <a:round/>
            <a:headEnd type="triangle" w="med" len="med"/>
            <a:tailEnd/>
          </a:ln>
        </p:spPr>
        <p:txBody>
          <a:bodyPr/>
          <a:lstStyle/>
          <a:p>
            <a:pPr>
              <a:defRPr/>
            </a:pPr>
            <a:endParaRPr lang="en-US">
              <a:solidFill>
                <a:srgbClr val="000066"/>
              </a:solidFill>
              <a:latin typeface="Arial" pitchFamily="34" charset="0"/>
              <a:cs typeface="+mn-cs"/>
            </a:endParaRPr>
          </a:p>
        </p:txBody>
      </p:sp>
      <p:sp>
        <p:nvSpPr>
          <p:cNvPr id="215067" name="Line 102"/>
          <p:cNvSpPr>
            <a:spLocks noChangeShapeType="1"/>
          </p:cNvSpPr>
          <p:nvPr/>
        </p:nvSpPr>
        <p:spPr bwMode="ltGray">
          <a:xfrm>
            <a:off x="5213350" y="3600450"/>
            <a:ext cx="425450" cy="57150"/>
          </a:xfrm>
          <a:prstGeom prst="line">
            <a:avLst/>
          </a:prstGeom>
          <a:noFill/>
          <a:ln w="28575">
            <a:solidFill>
              <a:srgbClr val="00B0F0"/>
            </a:solidFill>
            <a:round/>
            <a:headEnd type="triangle" w="med" len="med"/>
            <a:tailEnd/>
          </a:ln>
        </p:spPr>
        <p:txBody>
          <a:bodyPr/>
          <a:lstStyle/>
          <a:p>
            <a:pPr>
              <a:defRPr/>
            </a:pPr>
            <a:endParaRPr lang="en-US">
              <a:solidFill>
                <a:srgbClr val="000066"/>
              </a:solidFill>
              <a:latin typeface="Arial" pitchFamily="34" charset="0"/>
              <a:cs typeface="+mn-cs"/>
            </a:endParaRPr>
          </a:p>
        </p:txBody>
      </p:sp>
      <p:sp>
        <p:nvSpPr>
          <p:cNvPr id="215068" name="Line 103"/>
          <p:cNvSpPr>
            <a:spLocks noChangeShapeType="1"/>
          </p:cNvSpPr>
          <p:nvPr/>
        </p:nvSpPr>
        <p:spPr bwMode="ltGray">
          <a:xfrm>
            <a:off x="3041650" y="2867025"/>
            <a:ext cx="1381125" cy="114300"/>
          </a:xfrm>
          <a:prstGeom prst="line">
            <a:avLst/>
          </a:prstGeom>
          <a:noFill/>
          <a:ln w="28575">
            <a:solidFill>
              <a:srgbClr val="00B0F0"/>
            </a:solidFill>
            <a:round/>
            <a:headEnd/>
            <a:tailEnd type="triangle" w="med" len="med"/>
          </a:ln>
        </p:spPr>
        <p:txBody>
          <a:bodyPr wrap="none" anchor="ctr"/>
          <a:lstStyle/>
          <a:p>
            <a:pPr>
              <a:defRPr/>
            </a:pPr>
            <a:endParaRPr lang="en-US">
              <a:solidFill>
                <a:srgbClr val="000066"/>
              </a:solidFill>
              <a:latin typeface="Arial" pitchFamily="34" charset="0"/>
              <a:cs typeface="+mn-cs"/>
            </a:endParaRPr>
          </a:p>
        </p:txBody>
      </p:sp>
      <p:sp>
        <p:nvSpPr>
          <p:cNvPr id="215069" name="Line 104"/>
          <p:cNvSpPr>
            <a:spLocks noChangeShapeType="1"/>
          </p:cNvSpPr>
          <p:nvPr/>
        </p:nvSpPr>
        <p:spPr bwMode="ltGray">
          <a:xfrm flipV="1">
            <a:off x="3124200" y="5702300"/>
            <a:ext cx="941388" cy="104775"/>
          </a:xfrm>
          <a:prstGeom prst="line">
            <a:avLst/>
          </a:prstGeom>
          <a:noFill/>
          <a:ln w="28575">
            <a:solidFill>
              <a:srgbClr val="00B0F0"/>
            </a:solidFill>
            <a:round/>
            <a:headEnd/>
            <a:tailEnd type="triangle" w="med" len="med"/>
          </a:ln>
        </p:spPr>
        <p:txBody>
          <a:bodyPr/>
          <a:lstStyle/>
          <a:p>
            <a:pPr>
              <a:defRPr/>
            </a:pPr>
            <a:endParaRPr lang="en-US">
              <a:solidFill>
                <a:srgbClr val="000066"/>
              </a:solidFill>
              <a:latin typeface="Arial" pitchFamily="34" charset="0"/>
              <a:cs typeface="+mn-cs"/>
            </a:endParaRPr>
          </a:p>
        </p:txBody>
      </p:sp>
      <p:sp>
        <p:nvSpPr>
          <p:cNvPr id="215070" name="Line 105"/>
          <p:cNvSpPr>
            <a:spLocks noChangeShapeType="1"/>
          </p:cNvSpPr>
          <p:nvPr/>
        </p:nvSpPr>
        <p:spPr bwMode="ltGray">
          <a:xfrm>
            <a:off x="3048000" y="1828800"/>
            <a:ext cx="1157288" cy="771525"/>
          </a:xfrm>
          <a:prstGeom prst="line">
            <a:avLst/>
          </a:prstGeom>
          <a:noFill/>
          <a:ln w="28575">
            <a:solidFill>
              <a:srgbClr val="00B0F0"/>
            </a:solidFill>
            <a:round/>
            <a:headEnd/>
            <a:tailEnd type="triangle" w="med" len="med"/>
          </a:ln>
        </p:spPr>
        <p:txBody>
          <a:bodyPr wrap="none" anchor="ctr"/>
          <a:lstStyle/>
          <a:p>
            <a:pPr>
              <a:defRPr/>
            </a:pPr>
            <a:endParaRPr lang="en-US">
              <a:solidFill>
                <a:srgbClr val="000066"/>
              </a:solidFill>
              <a:latin typeface="Arial" pitchFamily="34" charset="0"/>
              <a:cs typeface="+mn-cs"/>
            </a:endParaRPr>
          </a:p>
        </p:txBody>
      </p:sp>
      <p:sp>
        <p:nvSpPr>
          <p:cNvPr id="25630" name="Rectangle 106"/>
          <p:cNvSpPr>
            <a:spLocks noChangeArrowheads="1"/>
          </p:cNvSpPr>
          <p:nvPr/>
        </p:nvSpPr>
        <p:spPr bwMode="auto">
          <a:xfrm>
            <a:off x="5637213" y="1425575"/>
            <a:ext cx="2911475" cy="638175"/>
          </a:xfrm>
          <a:prstGeom prst="rect">
            <a:avLst/>
          </a:prstGeom>
          <a:noFill/>
          <a:ln w="12700">
            <a:noFill/>
            <a:miter lim="800000"/>
            <a:headEnd/>
            <a:tailEnd/>
          </a:ln>
        </p:spPr>
        <p:txBody>
          <a:bodyPr lIns="90488" tIns="44450" rIns="90488" bIns="44450">
            <a:spAutoFit/>
          </a:bodyPr>
          <a:lstStyle/>
          <a:p>
            <a:pPr defTabSz="762000"/>
            <a:r>
              <a:rPr lang="en-US" sz="1800" b="1">
                <a:solidFill>
                  <a:srgbClr val="000066"/>
                </a:solidFill>
                <a:latin typeface="Arial" pitchFamily="34" charset="0"/>
              </a:rPr>
              <a:t>Idiopathic intracranial hypertension</a:t>
            </a:r>
          </a:p>
        </p:txBody>
      </p:sp>
      <p:sp>
        <p:nvSpPr>
          <p:cNvPr id="215072" name="Rectangle 107"/>
          <p:cNvSpPr>
            <a:spLocks noChangeArrowheads="1"/>
          </p:cNvSpPr>
          <p:nvPr/>
        </p:nvSpPr>
        <p:spPr bwMode="auto">
          <a:xfrm>
            <a:off x="457200" y="4832350"/>
            <a:ext cx="2209800" cy="1492250"/>
          </a:xfrm>
          <a:prstGeom prst="rect">
            <a:avLst/>
          </a:prstGeom>
          <a:noFill/>
          <a:ln w="12700">
            <a:noFill/>
            <a:miter lim="800000"/>
            <a:headEnd/>
            <a:tailEnd/>
          </a:ln>
        </p:spPr>
        <p:txBody>
          <a:bodyPr lIns="90488" tIns="44450" rIns="90488" bIns="44450" numCol="2">
            <a:spAutoFit/>
          </a:bodyPr>
          <a:lstStyle/>
          <a:p>
            <a:pPr defTabSz="762000">
              <a:defRPr/>
            </a:pPr>
            <a:r>
              <a:rPr lang="en-US" sz="1800" b="1" dirty="0">
                <a:solidFill>
                  <a:srgbClr val="000066"/>
                </a:solidFill>
                <a:latin typeface="Arial" pitchFamily="34" charset="0"/>
              </a:rPr>
              <a:t>Cancer</a:t>
            </a:r>
          </a:p>
          <a:p>
            <a:pPr marL="114300" indent="-114300" defTabSz="762000">
              <a:buFont typeface="Arial" pitchFamily="34" charset="0"/>
              <a:buChar char="•"/>
              <a:defRPr/>
            </a:pPr>
            <a:r>
              <a:rPr lang="en-US" sz="1400" dirty="0">
                <a:solidFill>
                  <a:srgbClr val="000066"/>
                </a:solidFill>
                <a:latin typeface="Arial" pitchFamily="34" charset="0"/>
              </a:rPr>
              <a:t>Breast</a:t>
            </a:r>
          </a:p>
          <a:p>
            <a:pPr marL="114300" indent="-114300" defTabSz="762000">
              <a:buFont typeface="Arial" pitchFamily="34" charset="0"/>
              <a:buChar char="•"/>
              <a:defRPr/>
            </a:pPr>
            <a:r>
              <a:rPr lang="en-US" sz="1400" dirty="0">
                <a:solidFill>
                  <a:srgbClr val="000066"/>
                </a:solidFill>
                <a:latin typeface="Arial" pitchFamily="34" charset="0"/>
              </a:rPr>
              <a:t>Uterus</a:t>
            </a:r>
          </a:p>
          <a:p>
            <a:pPr marL="114300" indent="-114300" defTabSz="762000">
              <a:buFont typeface="Arial" pitchFamily="34" charset="0"/>
              <a:buChar char="•"/>
              <a:defRPr/>
            </a:pPr>
            <a:r>
              <a:rPr lang="en-US" sz="1400" dirty="0">
                <a:solidFill>
                  <a:srgbClr val="000066"/>
                </a:solidFill>
                <a:latin typeface="Arial" pitchFamily="34" charset="0"/>
              </a:rPr>
              <a:t>Cervix</a:t>
            </a:r>
          </a:p>
          <a:p>
            <a:pPr marL="114300" indent="-114300" defTabSz="762000">
              <a:buFont typeface="Arial" pitchFamily="34" charset="0"/>
              <a:buChar char="•"/>
              <a:defRPr/>
            </a:pPr>
            <a:r>
              <a:rPr lang="en-US" sz="1400" dirty="0">
                <a:solidFill>
                  <a:srgbClr val="000066"/>
                </a:solidFill>
                <a:latin typeface="Arial" pitchFamily="34" charset="0"/>
              </a:rPr>
              <a:t>Prostate</a:t>
            </a:r>
          </a:p>
          <a:p>
            <a:pPr marL="114300" indent="-114300" defTabSz="762000">
              <a:buFont typeface="Arial" pitchFamily="34" charset="0"/>
              <a:buChar char="•"/>
              <a:defRPr/>
            </a:pPr>
            <a:r>
              <a:rPr lang="en-US" sz="1400" dirty="0">
                <a:solidFill>
                  <a:srgbClr val="000066"/>
                </a:solidFill>
                <a:latin typeface="Arial" pitchFamily="34" charset="0"/>
              </a:rPr>
              <a:t>Kidney</a:t>
            </a:r>
          </a:p>
          <a:p>
            <a:pPr marL="114300" indent="-114300" defTabSz="762000">
              <a:buFont typeface="Arial" pitchFamily="34" charset="0"/>
              <a:buChar char="•"/>
              <a:defRPr/>
            </a:pPr>
            <a:endParaRPr lang="en-US" sz="1400" dirty="0">
              <a:solidFill>
                <a:srgbClr val="000066"/>
              </a:solidFill>
              <a:latin typeface="Arial" pitchFamily="34" charset="0"/>
            </a:endParaRPr>
          </a:p>
          <a:p>
            <a:pPr marL="114300" indent="-114300" defTabSz="762000">
              <a:buFont typeface="Arial" pitchFamily="34" charset="0"/>
              <a:buChar char="•"/>
              <a:defRPr/>
            </a:pPr>
            <a:endParaRPr lang="en-US" sz="1400" dirty="0">
              <a:solidFill>
                <a:srgbClr val="000066"/>
              </a:solidFill>
              <a:latin typeface="Arial" pitchFamily="34" charset="0"/>
            </a:endParaRPr>
          </a:p>
          <a:p>
            <a:pPr marL="114300" indent="-114300" defTabSz="762000">
              <a:buFont typeface="Arial" pitchFamily="34" charset="0"/>
              <a:buChar char="•"/>
              <a:defRPr/>
            </a:pPr>
            <a:r>
              <a:rPr lang="en-US" sz="1400" dirty="0">
                <a:solidFill>
                  <a:srgbClr val="000066"/>
                </a:solidFill>
                <a:latin typeface="Arial" pitchFamily="34" charset="0"/>
              </a:rPr>
              <a:t>Colon</a:t>
            </a:r>
          </a:p>
          <a:p>
            <a:pPr marL="114300" indent="-114300" defTabSz="762000">
              <a:buFont typeface="Arial" pitchFamily="34" charset="0"/>
              <a:buChar char="•"/>
              <a:defRPr/>
            </a:pPr>
            <a:r>
              <a:rPr lang="en-US" sz="1400" dirty="0">
                <a:solidFill>
                  <a:srgbClr val="000066"/>
                </a:solidFill>
                <a:latin typeface="Arial" pitchFamily="34" charset="0"/>
              </a:rPr>
              <a:t>Esophagus</a:t>
            </a:r>
          </a:p>
          <a:p>
            <a:pPr marL="114300" indent="-114300" defTabSz="762000">
              <a:buFont typeface="Arial" pitchFamily="34" charset="0"/>
              <a:buChar char="•"/>
              <a:defRPr/>
            </a:pPr>
            <a:r>
              <a:rPr lang="en-US" sz="1400" dirty="0">
                <a:solidFill>
                  <a:srgbClr val="000066"/>
                </a:solidFill>
                <a:latin typeface="Arial" pitchFamily="34" charset="0"/>
              </a:rPr>
              <a:t>Pancreas</a:t>
            </a:r>
          </a:p>
          <a:p>
            <a:pPr marL="114300" indent="-114300" defTabSz="762000">
              <a:buFont typeface="Arial" pitchFamily="34" charset="0"/>
              <a:buChar char="•"/>
              <a:defRPr/>
            </a:pPr>
            <a:r>
              <a:rPr lang="en-US" sz="1400" dirty="0">
                <a:solidFill>
                  <a:srgbClr val="000066"/>
                </a:solidFill>
                <a:latin typeface="Arial" pitchFamily="34" charset="0"/>
              </a:rPr>
              <a:t>Liver</a:t>
            </a:r>
          </a:p>
        </p:txBody>
      </p:sp>
      <p:sp>
        <p:nvSpPr>
          <p:cNvPr id="215073" name="Line 108"/>
          <p:cNvSpPr>
            <a:spLocks noChangeShapeType="1"/>
          </p:cNvSpPr>
          <p:nvPr/>
        </p:nvSpPr>
        <p:spPr bwMode="ltGray">
          <a:xfrm flipH="1" flipV="1">
            <a:off x="4441825" y="1658938"/>
            <a:ext cx="1196975" cy="93662"/>
          </a:xfrm>
          <a:prstGeom prst="line">
            <a:avLst/>
          </a:prstGeom>
          <a:noFill/>
          <a:ln w="25400">
            <a:solidFill>
              <a:srgbClr val="00B0F0"/>
            </a:solidFill>
            <a:round/>
            <a:headEnd/>
            <a:tailEnd type="triangle" w="med" len="med"/>
          </a:ln>
        </p:spPr>
        <p:txBody>
          <a:bodyPr/>
          <a:lstStyle/>
          <a:p>
            <a:pPr>
              <a:defRPr/>
            </a:pPr>
            <a:endParaRPr lang="en-US">
              <a:solidFill>
                <a:srgbClr val="000066"/>
              </a:solidFill>
              <a:latin typeface="Arial" pitchFamily="34" charset="0"/>
              <a:cs typeface="+mn-cs"/>
            </a:endParaRPr>
          </a:p>
        </p:txBody>
      </p:sp>
      <p:sp>
        <p:nvSpPr>
          <p:cNvPr id="25633" name="Rectangle 109"/>
          <p:cNvSpPr>
            <a:spLocks noChangeArrowheads="1"/>
          </p:cNvSpPr>
          <p:nvPr/>
        </p:nvSpPr>
        <p:spPr bwMode="auto">
          <a:xfrm>
            <a:off x="5610225" y="3903663"/>
            <a:ext cx="3132138" cy="1012825"/>
          </a:xfrm>
          <a:prstGeom prst="rect">
            <a:avLst/>
          </a:prstGeom>
          <a:noFill/>
          <a:ln w="12700">
            <a:noFill/>
            <a:miter lim="800000"/>
            <a:headEnd/>
            <a:tailEnd/>
          </a:ln>
        </p:spPr>
        <p:txBody>
          <a:bodyPr wrap="none" lIns="90488" tIns="44450" rIns="90488" bIns="44450">
            <a:spAutoFit/>
          </a:bodyPr>
          <a:lstStyle/>
          <a:p>
            <a:pPr marL="114300" indent="-114300" defTabSz="762000"/>
            <a:r>
              <a:rPr lang="en-US" sz="1800" b="1">
                <a:solidFill>
                  <a:srgbClr val="000066"/>
                </a:solidFill>
                <a:latin typeface="Arial" pitchFamily="34" charset="0"/>
              </a:rPr>
              <a:t>Gynecologic abnormalities</a:t>
            </a:r>
          </a:p>
          <a:p>
            <a:pPr marL="114300" indent="-114300" defTabSz="762000">
              <a:buFont typeface="Arial" pitchFamily="34" charset="0"/>
              <a:buChar char="•"/>
            </a:pPr>
            <a:r>
              <a:rPr lang="en-US" sz="1400">
                <a:solidFill>
                  <a:srgbClr val="000066"/>
                </a:solidFill>
                <a:latin typeface="Arial" pitchFamily="34" charset="0"/>
              </a:rPr>
              <a:t>Abnormal menses</a:t>
            </a:r>
          </a:p>
          <a:p>
            <a:pPr marL="114300" indent="-114300" defTabSz="762000">
              <a:buFont typeface="Arial" pitchFamily="34" charset="0"/>
              <a:buChar char="•"/>
            </a:pPr>
            <a:r>
              <a:rPr lang="en-US" sz="1400">
                <a:solidFill>
                  <a:srgbClr val="000066"/>
                </a:solidFill>
                <a:latin typeface="Arial" pitchFamily="34" charset="0"/>
              </a:rPr>
              <a:t>Infertility</a:t>
            </a:r>
          </a:p>
          <a:p>
            <a:pPr marL="114300" indent="-114300" defTabSz="762000">
              <a:buFont typeface="Arial" pitchFamily="34" charset="0"/>
              <a:buChar char="•"/>
            </a:pPr>
            <a:r>
              <a:rPr lang="en-US" sz="1400">
                <a:solidFill>
                  <a:srgbClr val="000066"/>
                </a:solidFill>
                <a:latin typeface="Arial" pitchFamily="34" charset="0"/>
              </a:rPr>
              <a:t>Polycystic ovarian syndrome</a:t>
            </a:r>
          </a:p>
        </p:txBody>
      </p:sp>
      <p:sp>
        <p:nvSpPr>
          <p:cNvPr id="215075" name="Line 110"/>
          <p:cNvSpPr>
            <a:spLocks noChangeShapeType="1"/>
          </p:cNvSpPr>
          <p:nvPr/>
        </p:nvSpPr>
        <p:spPr bwMode="ltGray">
          <a:xfrm flipH="1" flipV="1">
            <a:off x="4441825" y="3903663"/>
            <a:ext cx="1196975" cy="134937"/>
          </a:xfrm>
          <a:prstGeom prst="line">
            <a:avLst/>
          </a:prstGeom>
          <a:noFill/>
          <a:ln w="25400">
            <a:solidFill>
              <a:srgbClr val="00B0F0"/>
            </a:solidFill>
            <a:round/>
            <a:headEnd/>
            <a:tailEnd type="triangle" w="med" len="med"/>
          </a:ln>
        </p:spPr>
        <p:txBody>
          <a:bodyPr/>
          <a:lstStyle/>
          <a:p>
            <a:pPr>
              <a:defRPr/>
            </a:pPr>
            <a:endParaRPr lang="en-US">
              <a:solidFill>
                <a:srgbClr val="000066"/>
              </a:solidFill>
              <a:latin typeface="Arial" pitchFamily="34" charset="0"/>
              <a:cs typeface="+mn-cs"/>
            </a:endParaRPr>
          </a:p>
        </p:txBody>
      </p:sp>
      <p:sp>
        <p:nvSpPr>
          <p:cNvPr id="25635" name="Rectangle 111"/>
          <p:cNvSpPr>
            <a:spLocks noChangeArrowheads="1"/>
          </p:cNvSpPr>
          <p:nvPr/>
        </p:nvSpPr>
        <p:spPr bwMode="auto">
          <a:xfrm>
            <a:off x="2322513" y="1362075"/>
            <a:ext cx="892175" cy="363538"/>
          </a:xfrm>
          <a:prstGeom prst="rect">
            <a:avLst/>
          </a:prstGeom>
          <a:noFill/>
          <a:ln w="12700">
            <a:noFill/>
            <a:miter lim="800000"/>
            <a:headEnd/>
            <a:tailEnd/>
          </a:ln>
        </p:spPr>
        <p:txBody>
          <a:bodyPr wrap="none" lIns="90488" tIns="44450" rIns="90488" bIns="44450">
            <a:spAutoFit/>
          </a:bodyPr>
          <a:lstStyle/>
          <a:p>
            <a:pPr defTabSz="762000"/>
            <a:r>
              <a:rPr lang="en-US" sz="1800" b="1">
                <a:solidFill>
                  <a:srgbClr val="000066"/>
                </a:solidFill>
                <a:latin typeface="Arial" pitchFamily="34" charset="0"/>
              </a:rPr>
              <a:t>Stroke</a:t>
            </a:r>
          </a:p>
        </p:txBody>
      </p:sp>
      <p:sp>
        <p:nvSpPr>
          <p:cNvPr id="25636" name="Rectangle 117"/>
          <p:cNvSpPr>
            <a:spLocks noGrp="1" noChangeArrowheads="1"/>
          </p:cNvSpPr>
          <p:nvPr>
            <p:ph type="title"/>
          </p:nvPr>
        </p:nvSpPr>
        <p:spPr/>
        <p:txBody>
          <a:bodyPr/>
          <a:lstStyle/>
          <a:p>
            <a:r>
              <a:rPr smtClean="0"/>
              <a:t>Medical Complications of Obesity</a:t>
            </a:r>
          </a:p>
        </p:txBody>
      </p:sp>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A Classification of the Obesities</a:t>
            </a:r>
          </a:p>
        </p:txBody>
      </p:sp>
      <p:sp>
        <p:nvSpPr>
          <p:cNvPr id="35843" name="Rectangle 3"/>
          <p:cNvSpPr>
            <a:spLocks noGrp="1" noChangeArrowheads="1"/>
          </p:cNvSpPr>
          <p:nvPr>
            <p:ph sz="half" idx="1"/>
          </p:nvPr>
        </p:nvSpPr>
        <p:spPr>
          <a:xfrm>
            <a:off x="457200" y="1676400"/>
            <a:ext cx="4210050" cy="4964113"/>
          </a:xfrm>
        </p:spPr>
        <p:txBody>
          <a:bodyPr/>
          <a:lstStyle/>
          <a:p>
            <a:pPr eaLnBrk="1" hangingPunct="1">
              <a:lnSpc>
                <a:spcPct val="80000"/>
              </a:lnSpc>
              <a:buFontTx/>
              <a:buNone/>
            </a:pPr>
            <a:r>
              <a:rPr lang="en-US" sz="2400" b="1" u="sng" smtClean="0"/>
              <a:t>Neuroendocrine Obesities</a:t>
            </a:r>
          </a:p>
          <a:p>
            <a:pPr eaLnBrk="1" hangingPunct="1">
              <a:lnSpc>
                <a:spcPct val="80000"/>
              </a:lnSpc>
            </a:pPr>
            <a:r>
              <a:rPr lang="en-US" sz="1800" smtClean="0"/>
              <a:t>Hypothyroidism</a:t>
            </a:r>
          </a:p>
          <a:p>
            <a:pPr eaLnBrk="1" hangingPunct="1">
              <a:lnSpc>
                <a:spcPct val="80000"/>
              </a:lnSpc>
            </a:pPr>
            <a:r>
              <a:rPr lang="en-US" sz="1800" smtClean="0"/>
              <a:t>Hypothalmic syndrome</a:t>
            </a:r>
          </a:p>
          <a:p>
            <a:pPr eaLnBrk="1" hangingPunct="1">
              <a:lnSpc>
                <a:spcPct val="80000"/>
              </a:lnSpc>
            </a:pPr>
            <a:r>
              <a:rPr lang="en-US" sz="1800" smtClean="0"/>
              <a:t>Cushing’s syndrome</a:t>
            </a:r>
          </a:p>
          <a:p>
            <a:pPr eaLnBrk="1" hangingPunct="1">
              <a:lnSpc>
                <a:spcPct val="80000"/>
              </a:lnSpc>
            </a:pPr>
            <a:r>
              <a:rPr lang="en-US" sz="1800" smtClean="0"/>
              <a:t>Polycystic ovary (Stein-Leventhal) syndrome</a:t>
            </a:r>
          </a:p>
          <a:p>
            <a:pPr eaLnBrk="1" hangingPunct="1">
              <a:lnSpc>
                <a:spcPct val="80000"/>
              </a:lnSpc>
            </a:pPr>
            <a:r>
              <a:rPr lang="en-US" sz="1800" smtClean="0"/>
              <a:t>Pseudohypoparathyroidism</a:t>
            </a:r>
          </a:p>
          <a:p>
            <a:pPr eaLnBrk="1" hangingPunct="1">
              <a:lnSpc>
                <a:spcPct val="80000"/>
              </a:lnSpc>
            </a:pPr>
            <a:r>
              <a:rPr lang="en-US" sz="1800" smtClean="0"/>
              <a:t>Hypogonadism</a:t>
            </a:r>
          </a:p>
          <a:p>
            <a:pPr eaLnBrk="1" hangingPunct="1">
              <a:lnSpc>
                <a:spcPct val="80000"/>
              </a:lnSpc>
            </a:pPr>
            <a:r>
              <a:rPr lang="en-US" sz="1800" smtClean="0"/>
              <a:t>Growth hormone deficiency</a:t>
            </a:r>
          </a:p>
          <a:p>
            <a:pPr eaLnBrk="1" hangingPunct="1">
              <a:lnSpc>
                <a:spcPct val="80000"/>
              </a:lnSpc>
            </a:pPr>
            <a:r>
              <a:rPr lang="en-US" sz="1800" smtClean="0"/>
              <a:t>Insulinoma and hyperinsulinism</a:t>
            </a:r>
          </a:p>
          <a:p>
            <a:pPr eaLnBrk="1" hangingPunct="1">
              <a:lnSpc>
                <a:spcPct val="80000"/>
              </a:lnSpc>
              <a:buFontTx/>
              <a:buNone/>
            </a:pPr>
            <a:r>
              <a:rPr lang="en-US" sz="2400" b="1" u="sng" smtClean="0"/>
              <a:t>Iatrogenic</a:t>
            </a:r>
          </a:p>
          <a:p>
            <a:pPr eaLnBrk="1" hangingPunct="1">
              <a:lnSpc>
                <a:spcPct val="80000"/>
              </a:lnSpc>
            </a:pPr>
            <a:r>
              <a:rPr lang="en-US" sz="1800" smtClean="0"/>
              <a:t>Drugs (psychotropics, corticosteroids)</a:t>
            </a:r>
          </a:p>
          <a:p>
            <a:pPr eaLnBrk="1" hangingPunct="1">
              <a:lnSpc>
                <a:spcPct val="80000"/>
              </a:lnSpc>
            </a:pPr>
            <a:r>
              <a:rPr lang="en-US" sz="1800" smtClean="0"/>
              <a:t>Hypothalamatic surgery</a:t>
            </a:r>
          </a:p>
        </p:txBody>
      </p:sp>
      <p:sp>
        <p:nvSpPr>
          <p:cNvPr id="35844" name="Rectangle 4"/>
          <p:cNvSpPr>
            <a:spLocks noGrp="1" noChangeArrowheads="1"/>
          </p:cNvSpPr>
          <p:nvPr>
            <p:ph sz="half" idx="2"/>
          </p:nvPr>
        </p:nvSpPr>
        <p:spPr>
          <a:xfrm>
            <a:off x="4654550" y="1665288"/>
            <a:ext cx="3816350" cy="4114800"/>
          </a:xfrm>
        </p:spPr>
        <p:txBody>
          <a:bodyPr/>
          <a:lstStyle/>
          <a:p>
            <a:pPr marL="404813" indent="-404813" eaLnBrk="1" hangingPunct="1">
              <a:lnSpc>
                <a:spcPct val="80000"/>
              </a:lnSpc>
              <a:buFontTx/>
              <a:buNone/>
            </a:pPr>
            <a:r>
              <a:rPr lang="en-US" sz="2400" b="1" u="sng" smtClean="0"/>
              <a:t>Nutritional Imbalance and Obesity</a:t>
            </a:r>
          </a:p>
          <a:p>
            <a:pPr marL="404813" indent="-404813" eaLnBrk="1" hangingPunct="1">
              <a:lnSpc>
                <a:spcPct val="80000"/>
              </a:lnSpc>
            </a:pPr>
            <a:r>
              <a:rPr lang="en-US" sz="1800" smtClean="0"/>
              <a:t>High-calorie, high-fat diets</a:t>
            </a:r>
          </a:p>
          <a:p>
            <a:pPr marL="404813" indent="-404813" eaLnBrk="1" hangingPunct="1">
              <a:lnSpc>
                <a:spcPct val="80000"/>
              </a:lnSpc>
            </a:pPr>
            <a:r>
              <a:rPr lang="en-US" sz="1800" smtClean="0"/>
              <a:t>Cafeteria diets</a:t>
            </a:r>
          </a:p>
          <a:p>
            <a:pPr marL="404813" indent="-404813" eaLnBrk="1" hangingPunct="1">
              <a:lnSpc>
                <a:spcPct val="80000"/>
              </a:lnSpc>
              <a:buFontTx/>
              <a:buNone/>
            </a:pPr>
            <a:r>
              <a:rPr lang="en-US" sz="2400" b="1" u="sng" smtClean="0"/>
              <a:t>Physical Inactivity</a:t>
            </a:r>
          </a:p>
          <a:p>
            <a:pPr marL="404813" indent="-404813" eaLnBrk="1" hangingPunct="1">
              <a:lnSpc>
                <a:spcPct val="80000"/>
              </a:lnSpc>
            </a:pPr>
            <a:r>
              <a:rPr lang="en-US" sz="1800" smtClean="0"/>
              <a:t>Enforced (postoperative)</a:t>
            </a:r>
          </a:p>
          <a:p>
            <a:pPr marL="404813" indent="-404813" eaLnBrk="1" hangingPunct="1">
              <a:lnSpc>
                <a:spcPct val="80000"/>
              </a:lnSpc>
            </a:pPr>
            <a:r>
              <a:rPr lang="en-US" sz="1800" smtClean="0"/>
              <a:t>Aging</a:t>
            </a:r>
          </a:p>
          <a:p>
            <a:pPr marL="404813" indent="-404813" eaLnBrk="1" hangingPunct="1">
              <a:lnSpc>
                <a:spcPct val="80000"/>
              </a:lnSpc>
            </a:pPr>
            <a:r>
              <a:rPr lang="en-US" sz="1800" smtClean="0"/>
              <a:t>Job-related</a:t>
            </a:r>
          </a:p>
          <a:p>
            <a:pPr marL="404813" indent="-404813" eaLnBrk="1" hangingPunct="1">
              <a:lnSpc>
                <a:spcPct val="80000"/>
              </a:lnSpc>
              <a:buFontTx/>
              <a:buNone/>
            </a:pPr>
            <a:r>
              <a:rPr lang="en-US" sz="2400" b="1" u="sng" smtClean="0"/>
              <a:t>Genetic (Dysmorphic) Obesities</a:t>
            </a:r>
          </a:p>
          <a:p>
            <a:pPr marL="404813" indent="-404813" eaLnBrk="1" hangingPunct="1">
              <a:lnSpc>
                <a:spcPct val="80000"/>
              </a:lnSpc>
            </a:pPr>
            <a:r>
              <a:rPr lang="en-US" sz="1800" smtClean="0"/>
              <a:t>Autosomal recessive</a:t>
            </a:r>
          </a:p>
          <a:p>
            <a:pPr marL="404813" indent="-404813" eaLnBrk="1" hangingPunct="1">
              <a:lnSpc>
                <a:spcPct val="80000"/>
              </a:lnSpc>
            </a:pPr>
            <a:r>
              <a:rPr lang="en-US" sz="1800" smtClean="0"/>
              <a:t>X-linked</a:t>
            </a:r>
          </a:p>
          <a:p>
            <a:pPr marL="404813" indent="-404813" eaLnBrk="1" hangingPunct="1">
              <a:lnSpc>
                <a:spcPct val="80000"/>
              </a:lnSpc>
            </a:pPr>
            <a:r>
              <a:rPr lang="en-US" sz="1800" smtClean="0"/>
              <a:t>Chromosomal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Drugs Associated with </a:t>
            </a:r>
            <a:br>
              <a:rPr lang="en-US" smtClean="0"/>
            </a:br>
            <a:r>
              <a:rPr lang="en-US" smtClean="0"/>
              <a:t>Weight Gain</a:t>
            </a:r>
          </a:p>
        </p:txBody>
      </p:sp>
      <p:sp>
        <p:nvSpPr>
          <p:cNvPr id="34819" name="Rectangle 3"/>
          <p:cNvSpPr>
            <a:spLocks noGrp="1" noChangeArrowheads="1"/>
          </p:cNvSpPr>
          <p:nvPr>
            <p:ph idx="1"/>
          </p:nvPr>
        </p:nvSpPr>
        <p:spPr>
          <a:xfrm>
            <a:off x="698500" y="2057400"/>
            <a:ext cx="7772400" cy="4191000"/>
          </a:xfrm>
        </p:spPr>
        <p:txBody>
          <a:bodyPr/>
          <a:lstStyle/>
          <a:p>
            <a:pPr eaLnBrk="1" hangingPunct="1"/>
            <a:r>
              <a:rPr lang="en-US" smtClean="0"/>
              <a:t>Steroids; BCPs; HRT</a:t>
            </a:r>
          </a:p>
          <a:p>
            <a:pPr eaLnBrk="1" hangingPunct="1"/>
            <a:r>
              <a:rPr lang="en-US" smtClean="0"/>
              <a:t>Tricyclic antidepressants</a:t>
            </a:r>
          </a:p>
          <a:p>
            <a:pPr eaLnBrk="1" hangingPunct="1"/>
            <a:r>
              <a:rPr lang="en-US" smtClean="0"/>
              <a:t>Phenothiazines</a:t>
            </a:r>
          </a:p>
          <a:p>
            <a:pPr eaLnBrk="1" hangingPunct="1"/>
            <a:r>
              <a:rPr lang="en-US" smtClean="0"/>
              <a:t>Lithium</a:t>
            </a:r>
          </a:p>
          <a:p>
            <a:pPr eaLnBrk="1" hangingPunct="1"/>
            <a:r>
              <a:rPr lang="en-US" smtClean="0"/>
              <a:t>Antihistamines</a:t>
            </a:r>
          </a:p>
          <a:p>
            <a:pPr eaLnBrk="1" hangingPunct="1"/>
            <a:r>
              <a:rPr lang="en-US" smtClean="0"/>
              <a:t>Sulfonylureas, insulin</a:t>
            </a:r>
          </a:p>
          <a:p>
            <a:pPr eaLnBrk="1" hangingPunct="1"/>
            <a:r>
              <a:rPr lang="en-US" smtClean="0"/>
              <a:t>Beta blockers, thiazides</a:t>
            </a:r>
          </a:p>
        </p:txBody>
      </p:sp>
      <p:grpSp>
        <p:nvGrpSpPr>
          <p:cNvPr id="2" name="Group 4"/>
          <p:cNvGrpSpPr>
            <a:grpSpLocks/>
          </p:cNvGrpSpPr>
          <p:nvPr/>
        </p:nvGrpSpPr>
        <p:grpSpPr bwMode="auto">
          <a:xfrm>
            <a:off x="6172200" y="2438400"/>
            <a:ext cx="1219200" cy="1295400"/>
            <a:chOff x="3888" y="1536"/>
            <a:chExt cx="768" cy="816"/>
          </a:xfrm>
        </p:grpSpPr>
        <p:sp>
          <p:nvSpPr>
            <p:cNvPr id="34821" name="Oval 5"/>
            <p:cNvSpPr>
              <a:spLocks noChangeArrowheads="1"/>
            </p:cNvSpPr>
            <p:nvPr/>
          </p:nvSpPr>
          <p:spPr bwMode="auto">
            <a:xfrm>
              <a:off x="3888" y="1776"/>
              <a:ext cx="336" cy="336"/>
            </a:xfrm>
            <a:prstGeom prst="ellipse">
              <a:avLst/>
            </a:prstGeom>
            <a:solidFill>
              <a:schemeClr val="bg1"/>
            </a:solidFill>
            <a:ln w="9525">
              <a:solidFill>
                <a:schemeClr val="tx1"/>
              </a:solidFill>
              <a:round/>
              <a:headEnd/>
              <a:tailEnd/>
            </a:ln>
          </p:spPr>
          <p:txBody>
            <a:bodyPr wrap="none" anchor="ctr"/>
            <a:lstStyle/>
            <a:p>
              <a:endParaRPr lang="en-US"/>
            </a:p>
          </p:txBody>
        </p:sp>
        <p:sp>
          <p:nvSpPr>
            <p:cNvPr id="34822" name="Oval 6"/>
            <p:cNvSpPr>
              <a:spLocks noChangeArrowheads="1"/>
            </p:cNvSpPr>
            <p:nvPr/>
          </p:nvSpPr>
          <p:spPr bwMode="auto">
            <a:xfrm>
              <a:off x="4320" y="2016"/>
              <a:ext cx="336" cy="336"/>
            </a:xfrm>
            <a:prstGeom prst="ellipse">
              <a:avLst/>
            </a:prstGeom>
            <a:solidFill>
              <a:schemeClr val="bg1"/>
            </a:solidFill>
            <a:ln w="9525">
              <a:solidFill>
                <a:schemeClr val="tx1"/>
              </a:solidFill>
              <a:round/>
              <a:headEnd/>
              <a:tailEnd/>
            </a:ln>
          </p:spPr>
          <p:txBody>
            <a:bodyPr wrap="none" anchor="ctr"/>
            <a:lstStyle/>
            <a:p>
              <a:endParaRPr lang="en-US"/>
            </a:p>
          </p:txBody>
        </p:sp>
        <p:sp>
          <p:nvSpPr>
            <p:cNvPr id="34823" name="Oval 7"/>
            <p:cNvSpPr>
              <a:spLocks noChangeArrowheads="1"/>
            </p:cNvSpPr>
            <p:nvPr/>
          </p:nvSpPr>
          <p:spPr bwMode="auto">
            <a:xfrm>
              <a:off x="4224" y="1536"/>
              <a:ext cx="336" cy="336"/>
            </a:xfrm>
            <a:prstGeom prst="ellipse">
              <a:avLst/>
            </a:prstGeom>
            <a:solidFill>
              <a:schemeClr val="bg1"/>
            </a:solidFill>
            <a:ln w="9525">
              <a:solidFill>
                <a:schemeClr val="tx1"/>
              </a:solidFill>
              <a:round/>
              <a:headEnd/>
              <a:tailEnd/>
            </a:ln>
          </p:spPr>
          <p:txBody>
            <a:bodyPr wrap="none" anchor="ctr"/>
            <a:lstStyle/>
            <a:p>
              <a:endParaRPr lang="en-US"/>
            </a:p>
          </p:txBody>
        </p:sp>
        <p:sp>
          <p:nvSpPr>
            <p:cNvPr id="34824" name="Line 8"/>
            <p:cNvSpPr>
              <a:spLocks noChangeShapeType="1"/>
            </p:cNvSpPr>
            <p:nvPr/>
          </p:nvSpPr>
          <p:spPr bwMode="auto">
            <a:xfrm flipV="1">
              <a:off x="3936" y="1824"/>
              <a:ext cx="240" cy="240"/>
            </a:xfrm>
            <a:prstGeom prst="line">
              <a:avLst/>
            </a:prstGeom>
            <a:noFill/>
            <a:ln w="9525">
              <a:solidFill>
                <a:schemeClr val="tx1"/>
              </a:solidFill>
              <a:round/>
              <a:headEnd/>
              <a:tailEnd/>
            </a:ln>
          </p:spPr>
          <p:txBody>
            <a:bodyPr wrap="none" anchor="ctr"/>
            <a:lstStyle/>
            <a:p>
              <a:endParaRPr lang="en-US"/>
            </a:p>
          </p:txBody>
        </p:sp>
        <p:sp>
          <p:nvSpPr>
            <p:cNvPr id="34825" name="Line 9"/>
            <p:cNvSpPr>
              <a:spLocks noChangeShapeType="1"/>
            </p:cNvSpPr>
            <p:nvPr/>
          </p:nvSpPr>
          <p:spPr bwMode="auto">
            <a:xfrm flipH="1">
              <a:off x="4320" y="2160"/>
              <a:ext cx="336" cy="96"/>
            </a:xfrm>
            <a:prstGeom prst="line">
              <a:avLst/>
            </a:prstGeom>
            <a:noFill/>
            <a:ln w="9525">
              <a:solidFill>
                <a:schemeClr val="tx1"/>
              </a:solidFill>
              <a:round/>
              <a:headEnd/>
              <a:tailEnd/>
            </a:ln>
          </p:spPr>
          <p:txBody>
            <a:bodyPr wrap="none" anchor="ctr"/>
            <a:lstStyle/>
            <a:p>
              <a:endParaRPr lang="en-US"/>
            </a:p>
          </p:txBody>
        </p:sp>
        <p:sp>
          <p:nvSpPr>
            <p:cNvPr id="34826" name="Line 10"/>
            <p:cNvSpPr>
              <a:spLocks noChangeShapeType="1"/>
            </p:cNvSpPr>
            <p:nvPr/>
          </p:nvSpPr>
          <p:spPr bwMode="auto">
            <a:xfrm flipV="1">
              <a:off x="4320" y="1536"/>
              <a:ext cx="144" cy="288"/>
            </a:xfrm>
            <a:prstGeom prst="line">
              <a:avLst/>
            </a:prstGeom>
            <a:noFill/>
            <a:ln w="9525">
              <a:solidFill>
                <a:schemeClr val="tx1"/>
              </a:solidFill>
              <a:round/>
              <a:headEnd/>
              <a:tailEnd/>
            </a:ln>
          </p:spPr>
          <p:txBody>
            <a:bodyPr wrap="none" anchor="ctr"/>
            <a:lstStyle/>
            <a:p>
              <a:endParaRPr lang="en-US"/>
            </a:p>
          </p:txBody>
        </p:sp>
      </p:gr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005"/>
          <p:cNvPicPr>
            <a:picLocks noChangeAspect="1" noChangeArrowheads="1"/>
          </p:cNvPicPr>
          <p:nvPr/>
        </p:nvPicPr>
        <p:blipFill>
          <a:blip r:embed="rId3" cstate="print"/>
          <a:srcRect/>
          <a:stretch>
            <a:fillRect/>
          </a:stretch>
        </p:blipFill>
        <p:spPr bwMode="auto">
          <a:xfrm>
            <a:off x="762000" y="1447800"/>
            <a:ext cx="7620000" cy="4648200"/>
          </a:xfrm>
          <a:prstGeom prst="rect">
            <a:avLst/>
          </a:prstGeom>
          <a:noFill/>
          <a:ln w="9525">
            <a:noFill/>
            <a:miter lim="800000"/>
            <a:headEnd/>
            <a:tailEnd/>
          </a:ln>
        </p:spPr>
      </p:pic>
      <p:sp>
        <p:nvSpPr>
          <p:cNvPr id="36867" name="Rectangle 4"/>
          <p:cNvSpPr>
            <a:spLocks noGrp="1" noChangeArrowheads="1"/>
          </p:cNvSpPr>
          <p:nvPr>
            <p:ph type="title" idx="4294967295"/>
          </p:nvPr>
        </p:nvSpPr>
        <p:spPr>
          <a:xfrm>
            <a:off x="0" y="381000"/>
            <a:ext cx="7772400" cy="1143000"/>
          </a:xfrm>
        </p:spPr>
        <p:txBody>
          <a:bodyPr/>
          <a:lstStyle/>
          <a:p>
            <a:r>
              <a:rPr lang="en-US" b="1" smtClean="0"/>
              <a:t>Adoption Studies</a:t>
            </a:r>
          </a:p>
        </p:txBody>
      </p:sp>
      <p:sp>
        <p:nvSpPr>
          <p:cNvPr id="36868" name="Rectangle 7"/>
          <p:cNvSpPr>
            <a:spLocks noGrp="1" noChangeArrowheads="1"/>
          </p:cNvSpPr>
          <p:nvPr>
            <p:ph type="body" sz="half" idx="4294967295"/>
          </p:nvPr>
        </p:nvSpPr>
        <p:spPr>
          <a:xfrm>
            <a:off x="1371600" y="6172200"/>
            <a:ext cx="7772400" cy="381000"/>
          </a:xfrm>
        </p:spPr>
        <p:txBody>
          <a:bodyPr/>
          <a:lstStyle/>
          <a:p>
            <a:pPr>
              <a:lnSpc>
                <a:spcPct val="90000"/>
              </a:lnSpc>
            </a:pPr>
            <a:r>
              <a:rPr lang="en-US" sz="2000" smtClean="0"/>
              <a:t>Stunkard, et 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Regulation of body weight</a:t>
            </a:r>
          </a:p>
        </p:txBody>
      </p:sp>
      <p:sp>
        <p:nvSpPr>
          <p:cNvPr id="37891" name="Text Box 3"/>
          <p:cNvSpPr txBox="1">
            <a:spLocks noChangeArrowheads="1"/>
          </p:cNvSpPr>
          <p:nvPr/>
        </p:nvSpPr>
        <p:spPr bwMode="auto">
          <a:xfrm>
            <a:off x="914400" y="2362200"/>
            <a:ext cx="4927600" cy="519113"/>
          </a:xfrm>
          <a:prstGeom prst="rect">
            <a:avLst/>
          </a:prstGeom>
          <a:noFill/>
          <a:ln w="12699">
            <a:noFill/>
            <a:miter lim="800000"/>
            <a:headEnd type="none" w="sm" len="sm"/>
            <a:tailEnd type="none" w="sm" len="sm"/>
          </a:ln>
        </p:spPr>
        <p:txBody>
          <a:bodyPr>
            <a:spAutoFit/>
          </a:bodyPr>
          <a:lstStyle/>
          <a:p>
            <a:pPr eaLnBrk="0" hangingPunct="0"/>
            <a:r>
              <a:rPr lang="en-US" sz="2800"/>
              <a:t>Calories consumed in 1 year: </a:t>
            </a:r>
          </a:p>
        </p:txBody>
      </p:sp>
      <p:sp>
        <p:nvSpPr>
          <p:cNvPr id="37892" name="Text Box 4"/>
          <p:cNvSpPr txBox="1">
            <a:spLocks noChangeArrowheads="1"/>
          </p:cNvSpPr>
          <p:nvPr/>
        </p:nvSpPr>
        <p:spPr bwMode="auto">
          <a:xfrm>
            <a:off x="838200" y="5715000"/>
            <a:ext cx="7529513" cy="457200"/>
          </a:xfrm>
          <a:prstGeom prst="rect">
            <a:avLst/>
          </a:prstGeom>
          <a:noFill/>
          <a:ln w="12699">
            <a:noFill/>
            <a:miter lim="800000"/>
            <a:headEnd type="none" w="sm" len="sm"/>
            <a:tailEnd type="none" w="sm" len="sm"/>
          </a:ln>
        </p:spPr>
        <p:txBody>
          <a:bodyPr wrap="none">
            <a:spAutoFit/>
          </a:bodyPr>
          <a:lstStyle/>
          <a:p>
            <a:pPr eaLnBrk="0" hangingPunct="0"/>
            <a:r>
              <a:rPr lang="en-US"/>
              <a:t>*Average over 20 yrs (30-50 yrs of age, Framingham study)</a:t>
            </a:r>
          </a:p>
        </p:txBody>
      </p:sp>
      <p:sp>
        <p:nvSpPr>
          <p:cNvPr id="37893" name="Text Box 5"/>
          <p:cNvSpPr txBox="1">
            <a:spLocks noChangeArrowheads="1"/>
          </p:cNvSpPr>
          <p:nvPr/>
        </p:nvSpPr>
        <p:spPr bwMode="auto">
          <a:xfrm>
            <a:off x="914400" y="3151188"/>
            <a:ext cx="5035550" cy="519112"/>
          </a:xfrm>
          <a:prstGeom prst="rect">
            <a:avLst/>
          </a:prstGeom>
          <a:noFill/>
          <a:ln w="12699">
            <a:noFill/>
            <a:miter lim="800000"/>
            <a:headEnd type="none" w="sm" len="sm"/>
            <a:tailEnd type="none" w="sm" len="sm"/>
          </a:ln>
        </p:spPr>
        <p:txBody>
          <a:bodyPr wrap="none">
            <a:spAutoFit/>
          </a:bodyPr>
          <a:lstStyle/>
          <a:p>
            <a:pPr eaLnBrk="0" hangingPunct="0"/>
            <a:r>
              <a:rPr lang="en-US" sz="2800"/>
              <a:t>Weight gained / year* (kcals fat): </a:t>
            </a:r>
          </a:p>
        </p:txBody>
      </p:sp>
      <p:sp>
        <p:nvSpPr>
          <p:cNvPr id="348166" name="Rectangle 6"/>
          <p:cNvSpPr>
            <a:spLocks noChangeArrowheads="1"/>
          </p:cNvSpPr>
          <p:nvPr/>
        </p:nvSpPr>
        <p:spPr bwMode="auto">
          <a:xfrm>
            <a:off x="5867400" y="3124200"/>
            <a:ext cx="2406650" cy="579438"/>
          </a:xfrm>
          <a:prstGeom prst="rect">
            <a:avLst/>
          </a:prstGeom>
          <a:noFill/>
          <a:ln w="12699">
            <a:noFill/>
            <a:miter lim="800000"/>
            <a:headEnd type="none" w="sm" len="sm"/>
            <a:tailEnd type="none" w="sm" len="sm"/>
          </a:ln>
        </p:spPr>
        <p:txBody>
          <a:bodyPr wrap="none">
            <a:spAutoFit/>
          </a:bodyPr>
          <a:lstStyle/>
          <a:p>
            <a:pPr eaLnBrk="0" hangingPunct="0"/>
            <a:r>
              <a:rPr lang="en-US" sz="3200"/>
              <a:t>1/2 lb (1,700)</a:t>
            </a:r>
          </a:p>
        </p:txBody>
      </p:sp>
      <p:sp>
        <p:nvSpPr>
          <p:cNvPr id="348167" name="Rectangle 7"/>
          <p:cNvSpPr>
            <a:spLocks noChangeArrowheads="1"/>
          </p:cNvSpPr>
          <p:nvPr/>
        </p:nvSpPr>
        <p:spPr bwMode="auto">
          <a:xfrm>
            <a:off x="1295400" y="4038600"/>
            <a:ext cx="6440488" cy="579438"/>
          </a:xfrm>
          <a:prstGeom prst="rect">
            <a:avLst/>
          </a:prstGeom>
          <a:noFill/>
          <a:ln w="12699">
            <a:noFill/>
            <a:miter lim="800000"/>
            <a:headEnd type="none" w="sm" len="sm"/>
            <a:tailEnd type="none" w="sm" len="sm"/>
          </a:ln>
        </p:spPr>
        <p:txBody>
          <a:bodyPr>
            <a:spAutoFit/>
          </a:bodyPr>
          <a:lstStyle/>
          <a:p>
            <a:pPr eaLnBrk="0" hangingPunct="0"/>
            <a:r>
              <a:rPr lang="en-US" sz="3200" b="1" i="1">
                <a:latin typeface="Arial" charset="0"/>
              </a:rPr>
              <a:t>Energy balance Error</a:t>
            </a:r>
            <a:r>
              <a:rPr lang="en-US" sz="3200" b="1">
                <a:latin typeface="Arial" charset="0"/>
              </a:rPr>
              <a:t> = 	0.17%</a:t>
            </a:r>
            <a:endParaRPr lang="en-US" sz="2800" b="1">
              <a:latin typeface="Arial" charset="0"/>
            </a:endParaRPr>
          </a:p>
        </p:txBody>
      </p:sp>
      <p:sp>
        <p:nvSpPr>
          <p:cNvPr id="348168" name="Rectangle 8"/>
          <p:cNvSpPr>
            <a:spLocks noChangeArrowheads="1"/>
          </p:cNvSpPr>
          <p:nvPr/>
        </p:nvSpPr>
        <p:spPr bwMode="auto">
          <a:xfrm>
            <a:off x="5867400" y="2314575"/>
            <a:ext cx="1504950" cy="579438"/>
          </a:xfrm>
          <a:prstGeom prst="rect">
            <a:avLst/>
          </a:prstGeom>
          <a:noFill/>
          <a:ln w="12699">
            <a:noFill/>
            <a:miter lim="800000"/>
            <a:headEnd type="none" w="sm" len="sm"/>
            <a:tailEnd type="none" w="sm" len="sm"/>
          </a:ln>
        </p:spPr>
        <p:txBody>
          <a:bodyPr wrap="none">
            <a:spAutoFit/>
          </a:bodyPr>
          <a:lstStyle/>
          <a:p>
            <a:pPr eaLnBrk="0" hangingPunct="0"/>
            <a:r>
              <a:rPr lang="en-US" sz="3200"/>
              <a:t>980,000</a:t>
            </a:r>
            <a:endParaRPr lang="en-US" sz="28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6" grpId="0" autoUpdateAnimBg="0"/>
      <p:bldP spid="348167" grpId="0" autoUpdateAnimBg="0"/>
      <p:bldP spid="34816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What drives food choice?</a:t>
            </a:r>
          </a:p>
        </p:txBody>
      </p:sp>
      <p:sp>
        <p:nvSpPr>
          <p:cNvPr id="41987" name="Rectangle 3"/>
          <p:cNvSpPr>
            <a:spLocks noGrp="1" noChangeArrowheads="1"/>
          </p:cNvSpPr>
          <p:nvPr>
            <p:ph idx="1"/>
          </p:nvPr>
        </p:nvSpPr>
        <p:spPr>
          <a:xfrm>
            <a:off x="979488" y="1949450"/>
            <a:ext cx="7073900" cy="3827463"/>
          </a:xfrm>
        </p:spPr>
        <p:txBody>
          <a:bodyPr/>
          <a:lstStyle/>
          <a:p>
            <a:r>
              <a:rPr lang="en-US" sz="2800" smtClean="0"/>
              <a:t>TASTE - consumers consistently rate this as the number one reason for the food choices they make</a:t>
            </a:r>
          </a:p>
          <a:p>
            <a:r>
              <a:rPr lang="en-US" sz="2800" smtClean="0"/>
              <a:t>COST - consumers look for bargains/values that taste good</a:t>
            </a:r>
          </a:p>
          <a:p>
            <a:r>
              <a:rPr lang="en-US" sz="2800" smtClean="0"/>
              <a:t>CONVENIENCE - consumers want choices that simplify their lives</a:t>
            </a:r>
          </a:p>
          <a:p>
            <a:r>
              <a:rPr lang="en-US" sz="2800" smtClean="0">
                <a:solidFill>
                  <a:schemeClr val="tx2"/>
                </a:solidFill>
              </a:rPr>
              <a:t>PROBLEM</a:t>
            </a:r>
            <a:r>
              <a:rPr lang="en-US" sz="2800" smtClean="0"/>
              <a:t> - These factors are often barriers to reducing energy intake</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28675" y="415925"/>
            <a:ext cx="7515225" cy="574675"/>
          </a:xfrm>
        </p:spPr>
        <p:txBody>
          <a:bodyPr/>
          <a:lstStyle/>
          <a:p>
            <a:r>
              <a:rPr lang="en-US" sz="4000" dirty="0" smtClean="0"/>
              <a:t>What’s Changed?....</a:t>
            </a:r>
            <a:br>
              <a:rPr lang="en-US" sz="4000" dirty="0" smtClean="0"/>
            </a:br>
            <a:r>
              <a:rPr lang="en-US" sz="4000" i="1" u="sng" dirty="0" smtClean="0"/>
              <a:t>Food Type Availability</a:t>
            </a:r>
            <a:endParaRPr lang="en-US" sz="4000" u="sng" dirty="0" smtClean="0"/>
          </a:p>
        </p:txBody>
      </p:sp>
      <p:graphicFrame>
        <p:nvGraphicFramePr>
          <p:cNvPr id="356356" name="Group 4"/>
          <p:cNvGraphicFramePr>
            <a:graphicFrameLocks noGrp="1"/>
          </p:cNvGraphicFramePr>
          <p:nvPr>
            <p:ph idx="1"/>
          </p:nvPr>
        </p:nvGraphicFramePr>
        <p:xfrm>
          <a:off x="914400" y="2916238"/>
          <a:ext cx="7269163" cy="2697163"/>
        </p:xfrm>
        <a:graphic>
          <a:graphicData uri="http://schemas.openxmlformats.org/drawingml/2006/table">
            <a:tbl>
              <a:tblPr/>
              <a:tblGrid>
                <a:gridCol w="2014538"/>
                <a:gridCol w="5254625"/>
              </a:tblGrid>
              <a:tr h="858838">
                <a:tc>
                  <a:txBody>
                    <a:bodyPr/>
                    <a:lstStyle/>
                    <a:p>
                      <a:pPr marL="0" marR="0" lvl="0" indent="0" algn="ctr" defTabSz="914400" rtl="0" eaLnBrk="0" fontAlgn="base" latinLnBrk="0" hangingPunct="0">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Number of Fast Food Restaurants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a:txBody>
                    <a:bodyPr/>
                    <a:lstStyle/>
                    <a:p>
                      <a:pPr marL="0" marR="0" lvl="0" indent="0" algn="ctr" defTabSz="914400" rtl="0" eaLnBrk="0" fontAlgn="base" latinLnBrk="0" hangingPunct="0">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1980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1 per 2000 people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a:txBody>
                    <a:bodyPr/>
                    <a:lstStyle/>
                    <a:p>
                      <a:pPr marL="0" marR="0" lvl="0" indent="0" algn="ctr" defTabSz="914400" rtl="0" eaLnBrk="0" fontAlgn="base" latinLnBrk="0" hangingPunct="0">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1990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1 per 1400 people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a:txBody>
                    <a:bodyPr/>
                    <a:lstStyle/>
                    <a:p>
                      <a:pPr marL="0" marR="0" lvl="0" indent="0" algn="ctr" defTabSz="914400" rtl="0" eaLnBrk="0" fontAlgn="base" latinLnBrk="0" hangingPunct="0">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115000"/>
                        <a:buFontTx/>
                        <a:buNone/>
                        <a:tabLst/>
                      </a:pPr>
                      <a:r>
                        <a:rPr kumimoji="0" lang="en-US" sz="2800" b="0" i="0" u="none" strike="noStrike" cap="none" normalizeH="0" baseline="0" smtClean="0">
                          <a:ln>
                            <a:noFill/>
                          </a:ln>
                          <a:solidFill>
                            <a:schemeClr val="tx1"/>
                          </a:solidFill>
                          <a:effectLst/>
                          <a:latin typeface="Times New Roman" pitchFamily="18" charset="0"/>
                        </a:rPr>
                        <a:t>1 per 1000 people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35" name="Rectangle 3"/>
          <p:cNvSpPr>
            <a:spLocks noGrp="1" noChangeArrowheads="1"/>
          </p:cNvSpPr>
          <p:nvPr>
            <p:ph type="body" idx="4294967295"/>
          </p:nvPr>
        </p:nvSpPr>
        <p:spPr>
          <a:xfrm>
            <a:off x="609600" y="1665288"/>
            <a:ext cx="8534400" cy="4114800"/>
          </a:xfrm>
        </p:spPr>
        <p:txBody>
          <a:bodyPr/>
          <a:lstStyle/>
          <a:p>
            <a:pPr>
              <a:buFontTx/>
              <a:buNone/>
            </a:pPr>
            <a:endParaRPr lang="en-US" dirty="0" smtClean="0"/>
          </a:p>
          <a:p>
            <a:pPr>
              <a:buFontTx/>
              <a:buNone/>
            </a:pPr>
            <a:r>
              <a:rPr lang="en-US" dirty="0" smtClean="0"/>
              <a:t> GROWTH OF THE FAST FOOD SECTOR</a:t>
            </a:r>
          </a:p>
          <a:p>
            <a:pPr>
              <a:buFontTx/>
              <a:buNone/>
            </a:pPr>
            <a:endParaRPr lang="en-US" dirty="0" smtClean="0"/>
          </a:p>
        </p:txBody>
      </p:sp>
      <p:sp>
        <p:nvSpPr>
          <p:cNvPr id="44053" name="Text Box 21"/>
          <p:cNvSpPr txBox="1">
            <a:spLocks noChangeArrowheads="1"/>
          </p:cNvSpPr>
          <p:nvPr/>
        </p:nvSpPr>
        <p:spPr bwMode="auto">
          <a:xfrm>
            <a:off x="5486400" y="6248400"/>
            <a:ext cx="3505200" cy="366713"/>
          </a:xfrm>
          <a:prstGeom prst="rect">
            <a:avLst/>
          </a:prstGeom>
          <a:noFill/>
          <a:ln w="9525">
            <a:noFill/>
            <a:miter lim="800000"/>
            <a:headEnd/>
            <a:tailEnd/>
          </a:ln>
        </p:spPr>
        <p:txBody>
          <a:bodyPr>
            <a:spAutoFit/>
          </a:bodyPr>
          <a:lstStyle/>
          <a:p>
            <a:pPr>
              <a:spcBef>
                <a:spcPct val="50000"/>
              </a:spcBef>
            </a:pPr>
            <a:r>
              <a:rPr lang="en-US" sz="1800">
                <a:latin typeface="Arial" charset="0"/>
                <a:cs typeface="Arial" charset="0"/>
              </a:rPr>
              <a:t>Tillotson J, Ann Rev Nutr, 2004</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03200" y="0"/>
            <a:ext cx="8602663" cy="1493838"/>
          </a:xfrm>
        </p:spPr>
        <p:txBody>
          <a:bodyPr/>
          <a:lstStyle/>
          <a:p>
            <a:pPr eaLnBrk="1" hangingPunct="1"/>
            <a:r>
              <a:rPr lang="en-US" smtClean="0"/>
              <a:t>Portion size &amp; consumption</a:t>
            </a:r>
          </a:p>
        </p:txBody>
      </p:sp>
      <p:sp>
        <p:nvSpPr>
          <p:cNvPr id="43011" name="Rectangle 3"/>
          <p:cNvSpPr>
            <a:spLocks noGrp="1" noChangeArrowheads="1"/>
          </p:cNvSpPr>
          <p:nvPr>
            <p:ph idx="1"/>
          </p:nvPr>
        </p:nvSpPr>
        <p:spPr>
          <a:xfrm>
            <a:off x="609600" y="1371600"/>
            <a:ext cx="7772400" cy="5029200"/>
          </a:xfrm>
        </p:spPr>
        <p:txBody>
          <a:bodyPr/>
          <a:lstStyle/>
          <a:p>
            <a:pPr eaLnBrk="1" hangingPunct="1">
              <a:buFont typeface="Wingdings" pitchFamily="2" charset="2"/>
              <a:buNone/>
            </a:pPr>
            <a:r>
              <a:rPr lang="en-US" dirty="0" smtClean="0"/>
              <a:t>-</a:t>
            </a:r>
            <a:r>
              <a:rPr lang="en-US" sz="2800" dirty="0" smtClean="0"/>
              <a:t>Portion sizes began growing in the 1970s</a:t>
            </a:r>
          </a:p>
          <a:p>
            <a:pPr eaLnBrk="1" hangingPunct="1">
              <a:buFont typeface="Wingdings" pitchFamily="2" charset="2"/>
              <a:buNone/>
            </a:pPr>
            <a:r>
              <a:rPr lang="en-US" sz="2800" dirty="0" smtClean="0"/>
              <a:t>-Marketplace portions are now 2-8x standard serving sizes</a:t>
            </a:r>
          </a:p>
          <a:p>
            <a:pPr eaLnBrk="1" hangingPunct="1">
              <a:buFont typeface="Wingdings" pitchFamily="2" charset="2"/>
              <a:buNone/>
            </a:pPr>
            <a:r>
              <a:rPr lang="en-US" sz="2800" dirty="0" smtClean="0"/>
              <a:t>-In children, (~ to adults), doubling portions of a lunch entrée increased entrée and total energy intakes by 25% and 15% (Orlet et al. 2003).  When children were allowed to serve themselves, they consumed 25% less of the entrée than when served a large entrée portion.  </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7086600" y="4038600"/>
            <a:ext cx="1600200" cy="646113"/>
          </a:xfrm>
          <a:prstGeom prst="rect">
            <a:avLst/>
          </a:prstGeom>
          <a:noFill/>
          <a:ln w="7938">
            <a:noFill/>
            <a:miter lim="800000"/>
            <a:headEnd/>
            <a:tailEnd/>
          </a:ln>
        </p:spPr>
        <p:txBody>
          <a:bodyPr>
            <a:spAutoFit/>
          </a:bodyPr>
          <a:lstStyle/>
          <a:p>
            <a:pPr eaLnBrk="0" hangingPunct="0">
              <a:spcBef>
                <a:spcPct val="50000"/>
              </a:spcBef>
            </a:pPr>
            <a:r>
              <a:rPr lang="en-US" sz="1200">
                <a:solidFill>
                  <a:srgbClr val="000066"/>
                </a:solidFill>
                <a:latin typeface="Arial" pitchFamily="34" charset="0"/>
              </a:rPr>
              <a:t>*BMI </a:t>
            </a:r>
            <a:r>
              <a:rPr lang="en-US" sz="1200">
                <a:solidFill>
                  <a:srgbClr val="000066"/>
                </a:solidFill>
                <a:latin typeface="Arial" pitchFamily="34" charset="0"/>
                <a:sym typeface="Symbol" pitchFamily="18" charset="2"/>
              </a:rPr>
              <a:t></a:t>
            </a:r>
            <a:r>
              <a:rPr lang="en-US" sz="1200">
                <a:solidFill>
                  <a:srgbClr val="000066"/>
                </a:solidFill>
                <a:latin typeface="Arial" pitchFamily="34" charset="0"/>
              </a:rPr>
              <a:t>30, or about 30 lbs overweight for 5’4” person</a:t>
            </a:r>
          </a:p>
        </p:txBody>
      </p:sp>
      <p:sp>
        <p:nvSpPr>
          <p:cNvPr id="209923" name="Rectangle 253"/>
          <p:cNvSpPr>
            <a:spLocks noGrp="1" noChangeArrowheads="1"/>
          </p:cNvSpPr>
          <p:nvPr>
            <p:ph type="title"/>
          </p:nvPr>
        </p:nvSpPr>
        <p:spPr/>
        <p:txBody>
          <a:bodyPr>
            <a:normAutofit fontScale="90000"/>
          </a:bodyPr>
          <a:lstStyle/>
          <a:p>
            <a:pPr>
              <a:defRPr/>
            </a:pPr>
            <a:r>
              <a:rPr smtClean="0"/>
              <a:t>Obesity Trends* Among US Adults</a:t>
            </a:r>
            <a:br>
              <a:rPr smtClean="0"/>
            </a:br>
            <a:r>
              <a:rPr smtClean="0"/>
              <a:t>BRFSS, 1990, 1999, 2008</a:t>
            </a:r>
          </a:p>
        </p:txBody>
      </p:sp>
      <p:pic>
        <p:nvPicPr>
          <p:cNvPr id="18436" name="Picture 250" descr="Eckel_Slide_2"/>
          <p:cNvPicPr>
            <a:picLocks noChangeAspect="1" noChangeArrowheads="1"/>
          </p:cNvPicPr>
          <p:nvPr/>
        </p:nvPicPr>
        <p:blipFill>
          <a:blip r:embed="rId3" cstate="print"/>
          <a:srcRect/>
          <a:stretch>
            <a:fillRect/>
          </a:stretch>
        </p:blipFill>
        <p:spPr bwMode="auto">
          <a:xfrm>
            <a:off x="811213" y="1395413"/>
            <a:ext cx="7513637" cy="4851400"/>
          </a:xfrm>
          <a:prstGeom prst="rect">
            <a:avLst/>
          </a:prstGeom>
          <a:noFill/>
          <a:ln w="9525">
            <a:noFill/>
            <a:miter lim="800000"/>
            <a:headEnd/>
            <a:tailEnd/>
          </a:ln>
        </p:spPr>
      </p:pic>
      <p:sp>
        <p:nvSpPr>
          <p:cNvPr id="6" name="TextBox 5"/>
          <p:cNvSpPr txBox="1"/>
          <p:nvPr/>
        </p:nvSpPr>
        <p:spPr>
          <a:xfrm>
            <a:off x="457200" y="6248400"/>
            <a:ext cx="8229600" cy="276225"/>
          </a:xfrm>
          <a:prstGeom prst="rect">
            <a:avLst/>
          </a:prstGeom>
          <a:noFill/>
        </p:spPr>
        <p:txBody>
          <a:bodyPr>
            <a:spAutoFit/>
          </a:bodyPr>
          <a:lstStyle/>
          <a:p>
            <a:pPr>
              <a:defRPr/>
            </a:pPr>
            <a:r>
              <a:rPr lang="en-US" sz="1200" dirty="0">
                <a:solidFill>
                  <a:srgbClr val="000066"/>
                </a:solidFill>
                <a:latin typeface="Arial" pitchFamily="34" charset="0"/>
                <a:cs typeface="+mn-cs"/>
              </a:rPr>
              <a:t>BRFSS=Behavioral Risk Factor Surveillance System</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Diet Composition and Satiety</a:t>
            </a:r>
          </a:p>
        </p:txBody>
      </p:sp>
      <p:sp>
        <p:nvSpPr>
          <p:cNvPr id="49155" name="Rectangle 3"/>
          <p:cNvSpPr>
            <a:spLocks noGrp="1" noChangeArrowheads="1"/>
          </p:cNvSpPr>
          <p:nvPr>
            <p:ph idx="1"/>
          </p:nvPr>
        </p:nvSpPr>
        <p:spPr>
          <a:xfrm>
            <a:off x="698500" y="1665288"/>
            <a:ext cx="8064500" cy="4430712"/>
          </a:xfrm>
        </p:spPr>
        <p:txBody>
          <a:bodyPr/>
          <a:lstStyle/>
          <a:p>
            <a:pPr algn="ctr" eaLnBrk="1" hangingPunct="1">
              <a:lnSpc>
                <a:spcPct val="80000"/>
              </a:lnSpc>
              <a:buFontTx/>
              <a:buNone/>
            </a:pPr>
            <a:r>
              <a:rPr lang="en-US" b="1" i="1" dirty="0" smtClean="0"/>
              <a:t>Hierarchy of satiety (per kcal):</a:t>
            </a:r>
          </a:p>
          <a:p>
            <a:pPr algn="ctr" eaLnBrk="1" hangingPunct="1">
              <a:lnSpc>
                <a:spcPct val="80000"/>
              </a:lnSpc>
              <a:buFontTx/>
              <a:buNone/>
            </a:pPr>
            <a:r>
              <a:rPr lang="en-US" dirty="0" smtClean="0"/>
              <a:t>Fiber</a:t>
            </a:r>
          </a:p>
          <a:p>
            <a:pPr algn="ctr" eaLnBrk="1" hangingPunct="1">
              <a:lnSpc>
                <a:spcPct val="80000"/>
              </a:lnSpc>
              <a:buFontTx/>
              <a:buNone/>
            </a:pPr>
            <a:r>
              <a:rPr lang="en-US" dirty="0" smtClean="0"/>
              <a:t>Protein</a:t>
            </a:r>
          </a:p>
          <a:p>
            <a:pPr algn="ctr" eaLnBrk="1" hangingPunct="1">
              <a:lnSpc>
                <a:spcPct val="80000"/>
              </a:lnSpc>
              <a:buFontTx/>
              <a:buNone/>
            </a:pPr>
            <a:r>
              <a:rPr lang="en-US" dirty="0" smtClean="0"/>
              <a:t>Complex carbohydrates</a:t>
            </a:r>
          </a:p>
          <a:p>
            <a:pPr algn="ctr" eaLnBrk="1" hangingPunct="1">
              <a:lnSpc>
                <a:spcPct val="80000"/>
              </a:lnSpc>
              <a:buFontTx/>
              <a:buNone/>
            </a:pPr>
            <a:r>
              <a:rPr lang="en-US" dirty="0" smtClean="0"/>
              <a:t>Simple carbohydrates</a:t>
            </a:r>
          </a:p>
          <a:p>
            <a:pPr algn="ctr" eaLnBrk="1" hangingPunct="1">
              <a:lnSpc>
                <a:spcPct val="80000"/>
              </a:lnSpc>
              <a:buFontTx/>
              <a:buNone/>
            </a:pPr>
            <a:r>
              <a:rPr lang="en-US" dirty="0" smtClean="0"/>
              <a:t>Fat (unsaturated &gt; saturated)</a:t>
            </a:r>
          </a:p>
          <a:p>
            <a:pPr algn="ctr" eaLnBrk="1" hangingPunct="1">
              <a:lnSpc>
                <a:spcPct val="80000"/>
              </a:lnSpc>
              <a:buFontTx/>
              <a:buNone/>
            </a:pPr>
            <a:r>
              <a:rPr lang="en-US" dirty="0" smtClean="0"/>
              <a:t>Ethanol</a:t>
            </a:r>
          </a:p>
          <a:p>
            <a:pPr eaLnBrk="1" hangingPunct="1">
              <a:lnSpc>
                <a:spcPct val="80000"/>
              </a:lnSpc>
              <a:buFontTx/>
              <a:buNone/>
            </a:pPr>
            <a:endParaRPr lang="en-US" dirty="0" smtClean="0"/>
          </a:p>
          <a:p>
            <a:pPr lvl="1" algn="ctr" eaLnBrk="1" hangingPunct="1">
              <a:lnSpc>
                <a:spcPct val="80000"/>
              </a:lnSpc>
              <a:buFontTx/>
              <a:buNone/>
            </a:pPr>
            <a:r>
              <a:rPr lang="en-US" sz="2400" i="1" dirty="0" smtClean="0"/>
              <a:t>Ethanol may even stimulate further food intake</a:t>
            </a:r>
            <a:endParaRPr lang="en-US" sz="2400" dirty="0" smtClean="0"/>
          </a:p>
          <a:p>
            <a:pPr lvl="1" algn="ctr" eaLnBrk="1" hangingPunct="1">
              <a:lnSpc>
                <a:spcPct val="80000"/>
              </a:lnSpc>
              <a:buFontTx/>
              <a:buNone/>
            </a:pPr>
            <a:r>
              <a:rPr lang="en-US" sz="2400" dirty="0" smtClean="0"/>
              <a:t>Liquids are less satiating than solids</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Dietary Fat and Obesity</a:t>
            </a:r>
          </a:p>
        </p:txBody>
      </p:sp>
      <p:sp>
        <p:nvSpPr>
          <p:cNvPr id="50179" name="Rectangle 3"/>
          <p:cNvSpPr>
            <a:spLocks noGrp="1" noChangeArrowheads="1"/>
          </p:cNvSpPr>
          <p:nvPr>
            <p:ph idx="1"/>
          </p:nvPr>
        </p:nvSpPr>
        <p:spPr>
          <a:xfrm>
            <a:off x="698500" y="1828800"/>
            <a:ext cx="7772400" cy="3951288"/>
          </a:xfrm>
        </p:spPr>
        <p:txBody>
          <a:bodyPr/>
          <a:lstStyle/>
          <a:p>
            <a:pPr eaLnBrk="1" hangingPunct="1"/>
            <a:r>
              <a:rPr lang="en-US" smtClean="0"/>
              <a:t>Epidemiologic evidence of a direct link</a:t>
            </a:r>
          </a:p>
          <a:p>
            <a:pPr eaLnBrk="1" hangingPunct="1"/>
            <a:r>
              <a:rPr lang="en-US" smtClean="0"/>
              <a:t>Calorically dense; 9 kcal/gram</a:t>
            </a:r>
          </a:p>
          <a:p>
            <a:pPr eaLnBrk="1" hangingPunct="1"/>
            <a:r>
              <a:rPr lang="en-US" smtClean="0"/>
              <a:t>Highly palatable</a:t>
            </a:r>
          </a:p>
          <a:p>
            <a:pPr eaLnBrk="1" hangingPunct="1"/>
            <a:r>
              <a:rPr lang="en-US" smtClean="0"/>
              <a:t>Efficiently stored</a:t>
            </a:r>
          </a:p>
          <a:p>
            <a:pPr eaLnBrk="1" hangingPunct="1"/>
            <a:r>
              <a:rPr lang="en-US" smtClean="0"/>
              <a:t>Virtually unlimited storage</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Nibbling Versus Gorging</a:t>
            </a:r>
          </a:p>
        </p:txBody>
      </p:sp>
      <p:sp>
        <p:nvSpPr>
          <p:cNvPr id="53251" name="Rectangle 3"/>
          <p:cNvSpPr>
            <a:spLocks noGrp="1" noChangeArrowheads="1"/>
          </p:cNvSpPr>
          <p:nvPr>
            <p:ph idx="1"/>
          </p:nvPr>
        </p:nvSpPr>
        <p:spPr/>
        <p:txBody>
          <a:bodyPr/>
          <a:lstStyle/>
          <a:p>
            <a:pPr eaLnBrk="1" hangingPunct="1"/>
            <a:r>
              <a:rPr lang="en-US" sz="2800" smtClean="0"/>
              <a:t>Obese individuals frequently eat fewer meals per day</a:t>
            </a:r>
          </a:p>
          <a:p>
            <a:pPr eaLnBrk="1" hangingPunct="1"/>
            <a:r>
              <a:rPr lang="en-US" sz="2800" smtClean="0"/>
              <a:t>Of 379 men fed 1–2 meals per day, they were heavier, had higher cholesterol, and higher glucose than those who ate more frequently</a:t>
            </a:r>
          </a:p>
          <a:p>
            <a:pPr eaLnBrk="1" hangingPunct="1"/>
            <a:r>
              <a:rPr lang="en-US" sz="2800" smtClean="0"/>
              <a:t>School children fed three meals per day gain more than those fed five to seven meals per day</a:t>
            </a:r>
          </a:p>
          <a:p>
            <a:pPr eaLnBrk="1" hangingPunct="1">
              <a:buFontTx/>
              <a:buNone/>
            </a:pPr>
            <a:endParaRPr lang="en-US" sz="2800" smtClean="0"/>
          </a:p>
          <a:p>
            <a:pPr eaLnBrk="1" hangingPunct="1"/>
            <a:endParaRPr lang="en-US" sz="2800" smtClean="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066800" y="381000"/>
            <a:ext cx="8077200" cy="1143000"/>
          </a:xfrm>
        </p:spPr>
        <p:txBody>
          <a:bodyPr/>
          <a:lstStyle/>
          <a:p>
            <a:pPr eaLnBrk="1" hangingPunct="1"/>
            <a:r>
              <a:rPr lang="en-US" sz="3200" dirty="0" smtClean="0"/>
              <a:t>The Other Side of the Energy Balance Equation: Is being sedentary a risk factor for obesity?</a:t>
            </a:r>
          </a:p>
        </p:txBody>
      </p:sp>
      <p:sp>
        <p:nvSpPr>
          <p:cNvPr id="56323" name="Rectangle 3"/>
          <p:cNvSpPr>
            <a:spLocks noGrp="1" noChangeArrowheads="1"/>
          </p:cNvSpPr>
          <p:nvPr>
            <p:ph type="body" idx="4294967295"/>
          </p:nvPr>
        </p:nvSpPr>
        <p:spPr>
          <a:xfrm>
            <a:off x="1371600" y="2133600"/>
            <a:ext cx="7772400" cy="3646488"/>
          </a:xfrm>
        </p:spPr>
        <p:txBody>
          <a:bodyPr/>
          <a:lstStyle/>
          <a:p>
            <a:pPr eaLnBrk="1" hangingPunct="1">
              <a:lnSpc>
                <a:spcPct val="90000"/>
              </a:lnSpc>
            </a:pPr>
            <a:r>
              <a:rPr lang="en-US" sz="2800" dirty="0" smtClean="0"/>
              <a:t>Few historical records of activity levels.</a:t>
            </a:r>
          </a:p>
          <a:p>
            <a:pPr eaLnBrk="1" hangingPunct="1">
              <a:lnSpc>
                <a:spcPct val="90000"/>
              </a:lnSpc>
            </a:pPr>
            <a:endParaRPr lang="en-US" sz="2800" dirty="0" smtClean="0"/>
          </a:p>
          <a:p>
            <a:pPr eaLnBrk="1" hangingPunct="1">
              <a:lnSpc>
                <a:spcPct val="90000"/>
              </a:lnSpc>
            </a:pPr>
            <a:r>
              <a:rPr lang="en-US" sz="2800" dirty="0" smtClean="0"/>
              <a:t>In USA: inverse correlation between self-reported P-act and BMI</a:t>
            </a:r>
          </a:p>
          <a:p>
            <a:pPr lvl="1" eaLnBrk="1" hangingPunct="1">
              <a:lnSpc>
                <a:spcPct val="90000"/>
              </a:lnSpc>
            </a:pPr>
            <a:r>
              <a:rPr lang="en-US" sz="2400" dirty="0" smtClean="0"/>
              <a:t>True for men, women, AA, Latino, white, etc.</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0" y="350838"/>
            <a:ext cx="7772400" cy="1143000"/>
          </a:xfrm>
        </p:spPr>
        <p:txBody>
          <a:bodyPr/>
          <a:lstStyle/>
          <a:p>
            <a:pPr eaLnBrk="1" hangingPunct="1"/>
            <a:r>
              <a:rPr lang="en-US" sz="2800" b="1" smtClean="0"/>
              <a:t>WHY DO I EAT--LET ME COUNT THE WAYS</a:t>
            </a:r>
            <a:r>
              <a:rPr lang="en-US" sz="2800" smtClean="0"/>
              <a:t/>
            </a:r>
            <a:br>
              <a:rPr lang="en-US" sz="2800" smtClean="0"/>
            </a:br>
            <a:r>
              <a:rPr lang="en-US" sz="2400" b="1" smtClean="0"/>
              <a:t>The concept of appropriate/inappropriate eating cues:</a:t>
            </a:r>
            <a:endParaRPr lang="en-US" b="1" smtClean="0"/>
          </a:p>
        </p:txBody>
      </p:sp>
      <p:sp>
        <p:nvSpPr>
          <p:cNvPr id="61443" name="Rectangle 3"/>
          <p:cNvSpPr>
            <a:spLocks noGrp="1" noChangeArrowheads="1"/>
          </p:cNvSpPr>
          <p:nvPr>
            <p:ph type="body" idx="4294967295"/>
          </p:nvPr>
        </p:nvSpPr>
        <p:spPr>
          <a:xfrm>
            <a:off x="304800" y="1524000"/>
            <a:ext cx="7772400" cy="5105400"/>
          </a:xfrm>
        </p:spPr>
        <p:txBody>
          <a:bodyPr/>
          <a:lstStyle/>
          <a:p>
            <a:pPr lvl="4" eaLnBrk="1" hangingPunct="1">
              <a:lnSpc>
                <a:spcPct val="90000"/>
              </a:lnSpc>
              <a:buClr>
                <a:schemeClr val="tx1"/>
              </a:buClr>
              <a:buFontTx/>
              <a:buChar char=" "/>
            </a:pPr>
            <a:r>
              <a:rPr lang="en-US" sz="2400" b="1" dirty="0" smtClean="0"/>
              <a:t>Food as a habit</a:t>
            </a:r>
            <a:br>
              <a:rPr lang="en-US" sz="2400" b="1" dirty="0" smtClean="0"/>
            </a:br>
            <a:endParaRPr lang="en-US" sz="2400" b="1" dirty="0" smtClean="0"/>
          </a:p>
          <a:p>
            <a:pPr lvl="4" eaLnBrk="1" hangingPunct="1">
              <a:lnSpc>
                <a:spcPct val="90000"/>
              </a:lnSpc>
              <a:buClr>
                <a:schemeClr val="tx1"/>
              </a:buClr>
              <a:buFontTx/>
              <a:buChar char=" "/>
            </a:pPr>
            <a:r>
              <a:rPr lang="en-US" sz="2400" b="1" dirty="0" smtClean="0"/>
              <a:t>Food as a stress reliever</a:t>
            </a:r>
            <a:br>
              <a:rPr lang="en-US" sz="2400" b="1" dirty="0" smtClean="0"/>
            </a:br>
            <a:endParaRPr lang="en-US" sz="2400" b="1" dirty="0" smtClean="0"/>
          </a:p>
          <a:p>
            <a:pPr lvl="4" eaLnBrk="1" hangingPunct="1">
              <a:lnSpc>
                <a:spcPct val="90000"/>
              </a:lnSpc>
              <a:buClr>
                <a:schemeClr val="tx1"/>
              </a:buClr>
              <a:buFontTx/>
              <a:buChar char=" "/>
            </a:pPr>
            <a:r>
              <a:rPr lang="en-US" sz="2400" b="1" dirty="0" smtClean="0"/>
              <a:t>Food as a reward</a:t>
            </a:r>
            <a:br>
              <a:rPr lang="en-US" sz="2400" b="1" dirty="0" smtClean="0"/>
            </a:br>
            <a:endParaRPr lang="en-US" sz="2400" b="1" dirty="0" smtClean="0"/>
          </a:p>
          <a:p>
            <a:pPr lvl="4" eaLnBrk="1" hangingPunct="1">
              <a:lnSpc>
                <a:spcPct val="90000"/>
              </a:lnSpc>
              <a:buClr>
                <a:schemeClr val="tx1"/>
              </a:buClr>
              <a:buFontTx/>
              <a:buChar char=" "/>
            </a:pPr>
            <a:r>
              <a:rPr lang="en-US" sz="2400" b="1" dirty="0" smtClean="0"/>
              <a:t>Food as a boredom reliever</a:t>
            </a:r>
            <a:br>
              <a:rPr lang="en-US" sz="2400" b="1" dirty="0" smtClean="0"/>
            </a:br>
            <a:endParaRPr lang="en-US" sz="2400" b="1" dirty="0" smtClean="0"/>
          </a:p>
          <a:p>
            <a:pPr lvl="4" eaLnBrk="1" hangingPunct="1">
              <a:lnSpc>
                <a:spcPct val="90000"/>
              </a:lnSpc>
              <a:buClr>
                <a:schemeClr val="tx1"/>
              </a:buClr>
              <a:buFontTx/>
              <a:buChar char=" "/>
            </a:pPr>
            <a:r>
              <a:rPr lang="en-US" sz="2400" b="1" dirty="0" smtClean="0"/>
              <a:t>Food as a social facilitator</a:t>
            </a:r>
            <a:br>
              <a:rPr lang="en-US" sz="2400" b="1" dirty="0" smtClean="0"/>
            </a:br>
            <a:endParaRPr lang="en-US" sz="2400" b="1" dirty="0" smtClean="0"/>
          </a:p>
          <a:p>
            <a:pPr lvl="4" eaLnBrk="1" hangingPunct="1">
              <a:lnSpc>
                <a:spcPct val="90000"/>
              </a:lnSpc>
              <a:buClr>
                <a:schemeClr val="tx1"/>
              </a:buClr>
              <a:buFontTx/>
              <a:buChar char=" "/>
            </a:pPr>
            <a:r>
              <a:rPr lang="en-US" sz="2400" b="1" dirty="0" smtClean="0"/>
              <a:t>Food as love</a:t>
            </a:r>
            <a:br>
              <a:rPr lang="en-US" sz="2400" b="1" dirty="0" smtClean="0"/>
            </a:br>
            <a:endParaRPr lang="en-US" sz="2400" b="1" dirty="0" smtClean="0"/>
          </a:p>
          <a:p>
            <a:pPr lvl="4" eaLnBrk="1" hangingPunct="1">
              <a:lnSpc>
                <a:spcPct val="90000"/>
              </a:lnSpc>
              <a:buClr>
                <a:schemeClr val="tx1"/>
              </a:buClr>
              <a:buFontTx/>
              <a:buChar char=" "/>
            </a:pPr>
            <a:r>
              <a:rPr lang="en-US" sz="2400" b="1" dirty="0" smtClean="0"/>
              <a:t>Food as a mountain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Assessing Obesity in Clinical Practice</a:t>
            </a:r>
          </a:p>
        </p:txBody>
      </p:sp>
      <p:sp>
        <p:nvSpPr>
          <p:cNvPr id="28675" name="Rectangle 3"/>
          <p:cNvSpPr>
            <a:spLocks noGrp="1" noChangeArrowheads="1"/>
          </p:cNvSpPr>
          <p:nvPr>
            <p:ph idx="1"/>
          </p:nvPr>
        </p:nvSpPr>
        <p:spPr>
          <a:xfrm>
            <a:off x="304800" y="2133600"/>
            <a:ext cx="9144000" cy="4343400"/>
          </a:xfrm>
        </p:spPr>
        <p:txBody>
          <a:bodyPr/>
          <a:lstStyle/>
          <a:p>
            <a:pPr marL="404813" indent="-404813" eaLnBrk="1" hangingPunct="1">
              <a:buFontTx/>
              <a:buNone/>
            </a:pPr>
            <a:r>
              <a:rPr lang="en-US" sz="2800" b="1" i="1" smtClean="0"/>
              <a:t>Body-mass index</a:t>
            </a:r>
            <a:r>
              <a:rPr lang="en-US" sz="2800" smtClean="0"/>
              <a:t> (BMI) = weight (kg)/height (m)</a:t>
            </a:r>
            <a:r>
              <a:rPr lang="en-US" sz="2800" baseline="30000" smtClean="0"/>
              <a:t>2</a:t>
            </a:r>
          </a:p>
          <a:p>
            <a:pPr marL="976313" lvl="1" indent="-457200" eaLnBrk="1" hangingPunct="1"/>
            <a:r>
              <a:rPr lang="en-US" i="1" smtClean="0"/>
              <a:t>Normal weight</a:t>
            </a:r>
            <a:r>
              <a:rPr lang="en-US" smtClean="0"/>
              <a:t>:  BMI 18.5-24.9</a:t>
            </a:r>
          </a:p>
          <a:p>
            <a:pPr marL="976313" lvl="1" indent="-457200" eaLnBrk="1" hangingPunct="1"/>
            <a:r>
              <a:rPr lang="en-US" i="1" smtClean="0"/>
              <a:t>Overweight</a:t>
            </a:r>
            <a:r>
              <a:rPr lang="en-US" smtClean="0"/>
              <a:t>:  BMI 25.0–29.9</a:t>
            </a:r>
          </a:p>
          <a:p>
            <a:pPr marL="976313" lvl="1" indent="-457200" eaLnBrk="1" hangingPunct="1"/>
            <a:r>
              <a:rPr lang="en-US" i="1" smtClean="0"/>
              <a:t>Obesity</a:t>
            </a:r>
            <a:r>
              <a:rPr lang="en-US" smtClean="0"/>
              <a:t>:  BMI 30.0-39.9</a:t>
            </a:r>
          </a:p>
          <a:p>
            <a:pPr marL="976313" lvl="1" indent="-457200" eaLnBrk="1" hangingPunct="1"/>
            <a:r>
              <a:rPr lang="en-US" i="1" smtClean="0"/>
              <a:t>Extreme obesity</a:t>
            </a:r>
            <a:r>
              <a:rPr lang="en-US" smtClean="0"/>
              <a:t>:  BMI 40.0+</a:t>
            </a:r>
          </a:p>
          <a:p>
            <a:pPr marL="976313" lvl="1" indent="-457200" eaLnBrk="1" hangingPunct="1">
              <a:buFontTx/>
              <a:buNone/>
            </a:pPr>
            <a:r>
              <a:rPr lang="en-US" i="1" smtClean="0"/>
              <a:t>BMI is positively correlated with health risk</a:t>
            </a:r>
          </a:p>
        </p:txBody>
      </p:sp>
      <p:sp>
        <p:nvSpPr>
          <p:cNvPr id="28676" name="Text Box 4"/>
          <p:cNvSpPr txBox="1">
            <a:spLocks noChangeArrowheads="1"/>
          </p:cNvSpPr>
          <p:nvPr/>
        </p:nvSpPr>
        <p:spPr bwMode="auto">
          <a:xfrm>
            <a:off x="381000" y="5943600"/>
            <a:ext cx="8382000" cy="366713"/>
          </a:xfrm>
          <a:prstGeom prst="rect">
            <a:avLst/>
          </a:prstGeom>
          <a:noFill/>
          <a:ln w="9525">
            <a:noFill/>
            <a:miter lim="800000"/>
            <a:headEnd/>
            <a:tailEnd/>
          </a:ln>
        </p:spPr>
        <p:txBody>
          <a:bodyPr>
            <a:spAutoFit/>
          </a:bodyPr>
          <a:lstStyle/>
          <a:p>
            <a:pPr eaLnBrk="0" hangingPunct="0">
              <a:spcBef>
                <a:spcPct val="50000"/>
              </a:spcBef>
            </a:pPr>
            <a:r>
              <a:rPr lang="en-US" sz="1800" i="1">
                <a:latin typeface="Tahoma" pitchFamily="34" charset="0"/>
              </a:rPr>
              <a:t>Source: NHLBI Obesity Guidelines. </a:t>
            </a:r>
            <a:r>
              <a:rPr lang="en-US" sz="1800">
                <a:latin typeface="Tahoma" pitchFamily="34" charset="0"/>
              </a:rPr>
              <a:t>Obesity Res 6</a:t>
            </a:r>
            <a:r>
              <a:rPr lang="en-US" sz="1800" i="1">
                <a:latin typeface="Tahoma" pitchFamily="34" charset="0"/>
              </a:rPr>
              <a:t>(suppl 2) (1998)</a:t>
            </a:r>
          </a:p>
        </p:txBody>
      </p:sp>
      <p:sp>
        <p:nvSpPr>
          <p:cNvPr id="28677" name="Text Box 5"/>
          <p:cNvSpPr txBox="1">
            <a:spLocks noChangeArrowheads="1"/>
          </p:cNvSpPr>
          <p:nvPr/>
        </p:nvSpPr>
        <p:spPr bwMode="auto">
          <a:xfrm>
            <a:off x="7175500" y="6453188"/>
            <a:ext cx="1201738" cy="366712"/>
          </a:xfrm>
          <a:prstGeom prst="rect">
            <a:avLst/>
          </a:prstGeom>
          <a:noFill/>
          <a:ln w="9525">
            <a:noFill/>
            <a:miter lim="800000"/>
            <a:headEnd/>
            <a:tailEnd/>
          </a:ln>
        </p:spPr>
        <p:txBody>
          <a:bodyPr wrap="none">
            <a:spAutoFit/>
          </a:bodyPr>
          <a:lstStyle/>
          <a:p>
            <a:pPr eaLnBrk="0" hangingPunct="0"/>
            <a:r>
              <a:rPr lang="en-US" sz="1800" i="1">
                <a:latin typeface="Tahoma" pitchFamily="34" charset="0"/>
              </a:rPr>
              <a:t>Continued</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Assessing Obesity in Clinical Practice</a:t>
            </a:r>
          </a:p>
        </p:txBody>
      </p:sp>
      <p:sp>
        <p:nvSpPr>
          <p:cNvPr id="29699" name="Rectangle 3"/>
          <p:cNvSpPr>
            <a:spLocks noGrp="1" noChangeArrowheads="1"/>
          </p:cNvSpPr>
          <p:nvPr>
            <p:ph idx="1"/>
          </p:nvPr>
        </p:nvSpPr>
        <p:spPr>
          <a:xfrm>
            <a:off x="304800" y="1600200"/>
            <a:ext cx="8382000" cy="3810000"/>
          </a:xfrm>
        </p:spPr>
        <p:txBody>
          <a:bodyPr/>
          <a:lstStyle/>
          <a:p>
            <a:pPr eaLnBrk="1" hangingPunct="1">
              <a:lnSpc>
                <a:spcPct val="90000"/>
              </a:lnSpc>
              <a:buFontTx/>
              <a:buNone/>
            </a:pPr>
            <a:r>
              <a:rPr lang="en-US" sz="2800" b="1" i="1" dirty="0" smtClean="0"/>
              <a:t>Waist circumference modifies the risk at any given BMI</a:t>
            </a:r>
          </a:p>
          <a:p>
            <a:pPr lvl="1" eaLnBrk="1" hangingPunct="1">
              <a:lnSpc>
                <a:spcPct val="90000"/>
              </a:lnSpc>
              <a:buFontTx/>
              <a:buNone/>
            </a:pPr>
            <a:r>
              <a:rPr lang="en-US" i="1" dirty="0" smtClean="0"/>
              <a:t>High risk:</a:t>
            </a:r>
          </a:p>
          <a:p>
            <a:pPr lvl="2" eaLnBrk="1" hangingPunct="1">
              <a:lnSpc>
                <a:spcPct val="90000"/>
              </a:lnSpc>
            </a:pPr>
            <a:r>
              <a:rPr lang="en-US" b="1" dirty="0" smtClean="0">
                <a:solidFill>
                  <a:schemeClr val="tx2"/>
                </a:solidFill>
              </a:rPr>
              <a:t>Men &gt; 40 inches</a:t>
            </a:r>
          </a:p>
          <a:p>
            <a:pPr lvl="2" eaLnBrk="1" hangingPunct="1">
              <a:lnSpc>
                <a:spcPct val="90000"/>
              </a:lnSpc>
            </a:pPr>
            <a:r>
              <a:rPr lang="en-US" b="1" dirty="0" smtClean="0">
                <a:solidFill>
                  <a:schemeClr val="tx2"/>
                </a:solidFill>
              </a:rPr>
              <a:t>Women &gt; 35 inches</a:t>
            </a:r>
            <a:r>
              <a:rPr lang="en-US" sz="1800" b="1" dirty="0" smtClean="0">
                <a:solidFill>
                  <a:schemeClr val="tx2"/>
                </a:solidFill>
              </a:rPr>
              <a:t> </a:t>
            </a:r>
          </a:p>
          <a:p>
            <a:pPr eaLnBrk="1" hangingPunct="1">
              <a:lnSpc>
                <a:spcPct val="90000"/>
              </a:lnSpc>
            </a:pPr>
            <a:r>
              <a:rPr lang="en-US" sz="2400" dirty="0" smtClean="0"/>
              <a:t>Indirect measure of central adiposity, correlated with visceral fat</a:t>
            </a:r>
          </a:p>
          <a:p>
            <a:pPr eaLnBrk="1" hangingPunct="1">
              <a:lnSpc>
                <a:spcPct val="90000"/>
              </a:lnSpc>
            </a:pPr>
            <a:r>
              <a:rPr lang="en-US" sz="2400" dirty="0" smtClean="0"/>
              <a:t>Excess fat in the abdomen is an independent predictor of risk factors and morbidity</a:t>
            </a:r>
          </a:p>
          <a:p>
            <a:pPr eaLnBrk="1" hangingPunct="1">
              <a:lnSpc>
                <a:spcPct val="90000"/>
              </a:lnSpc>
            </a:pPr>
            <a:r>
              <a:rPr lang="en-US" sz="2400" dirty="0" smtClean="0"/>
              <a:t>Use a tape measure around widest point above umbilicus</a:t>
            </a:r>
          </a:p>
        </p:txBody>
      </p:sp>
      <p:sp>
        <p:nvSpPr>
          <p:cNvPr id="29700" name="Text Box 4"/>
          <p:cNvSpPr txBox="1">
            <a:spLocks noChangeArrowheads="1"/>
          </p:cNvSpPr>
          <p:nvPr/>
        </p:nvSpPr>
        <p:spPr bwMode="auto">
          <a:xfrm>
            <a:off x="304800" y="6172200"/>
            <a:ext cx="8382000" cy="366713"/>
          </a:xfrm>
          <a:prstGeom prst="rect">
            <a:avLst/>
          </a:prstGeom>
          <a:noFill/>
          <a:ln w="9525">
            <a:noFill/>
            <a:miter lim="800000"/>
            <a:headEnd/>
            <a:tailEnd/>
          </a:ln>
        </p:spPr>
        <p:txBody>
          <a:bodyPr>
            <a:spAutoFit/>
          </a:bodyPr>
          <a:lstStyle/>
          <a:p>
            <a:pPr eaLnBrk="0" hangingPunct="0">
              <a:spcBef>
                <a:spcPct val="50000"/>
              </a:spcBef>
            </a:pPr>
            <a:r>
              <a:rPr lang="en-US" sz="1800" i="1">
                <a:latin typeface="Tahoma" pitchFamily="34" charset="0"/>
              </a:rPr>
              <a:t>Source: NHLBI Obesity Guidelines. </a:t>
            </a:r>
            <a:r>
              <a:rPr lang="en-US" sz="1800">
                <a:latin typeface="Tahoma" pitchFamily="34" charset="0"/>
              </a:rPr>
              <a:t>Obesity Res 6</a:t>
            </a:r>
            <a:r>
              <a:rPr lang="en-US" sz="1800" i="1">
                <a:latin typeface="Tahoma" pitchFamily="34" charset="0"/>
              </a:rPr>
              <a:t>(suppl 2) (1998)</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533400"/>
            <a:ext cx="7772400" cy="1143000"/>
          </a:xfrm>
        </p:spPr>
        <p:txBody>
          <a:bodyPr/>
          <a:lstStyle/>
          <a:p>
            <a:pPr eaLnBrk="1" hangingPunct="1"/>
            <a:r>
              <a:rPr lang="en-US" smtClean="0"/>
              <a:t>Treatments for Obesity</a:t>
            </a:r>
          </a:p>
        </p:txBody>
      </p:sp>
      <p:sp>
        <p:nvSpPr>
          <p:cNvPr id="30723" name="Rectangle 3"/>
          <p:cNvSpPr>
            <a:spLocks noGrp="1" noChangeArrowheads="1"/>
          </p:cNvSpPr>
          <p:nvPr>
            <p:ph idx="1"/>
          </p:nvPr>
        </p:nvSpPr>
        <p:spPr>
          <a:xfrm>
            <a:off x="533400" y="2133600"/>
            <a:ext cx="7772400" cy="4114800"/>
          </a:xfrm>
        </p:spPr>
        <p:txBody>
          <a:bodyPr/>
          <a:lstStyle/>
          <a:p>
            <a:pPr eaLnBrk="1" hangingPunct="1"/>
            <a:r>
              <a:rPr lang="en-US" b="1" smtClean="0"/>
              <a:t>Lifestyle modification</a:t>
            </a:r>
          </a:p>
          <a:p>
            <a:pPr lvl="1" eaLnBrk="1" hangingPunct="1"/>
            <a:r>
              <a:rPr lang="en-US" smtClean="0"/>
              <a:t>Diet</a:t>
            </a:r>
          </a:p>
          <a:p>
            <a:pPr lvl="1" eaLnBrk="1" hangingPunct="1"/>
            <a:r>
              <a:rPr lang="en-US" smtClean="0"/>
              <a:t>Physical activity</a:t>
            </a:r>
          </a:p>
          <a:p>
            <a:pPr lvl="1" eaLnBrk="1" hangingPunct="1"/>
            <a:r>
              <a:rPr lang="en-US" smtClean="0"/>
              <a:t>Behavior modification</a:t>
            </a:r>
          </a:p>
          <a:p>
            <a:pPr eaLnBrk="1" hangingPunct="1"/>
            <a:r>
              <a:rPr lang="en-US" b="1" smtClean="0"/>
              <a:t>Pharmacotherapy</a:t>
            </a:r>
          </a:p>
          <a:p>
            <a:pPr eaLnBrk="1" hangingPunct="1"/>
            <a:r>
              <a:rPr lang="en-US" b="1" smtClean="0"/>
              <a:t>Surgery</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0" y="0"/>
            <a:ext cx="8839200" cy="1371600"/>
          </a:xfrm>
        </p:spPr>
        <p:txBody>
          <a:bodyPr/>
          <a:lstStyle/>
          <a:p>
            <a:pPr eaLnBrk="1" hangingPunct="1"/>
            <a:r>
              <a:rPr lang="en-US" dirty="0" smtClean="0"/>
              <a:t>What’s Our Best Hope for Obesity Prevention?</a:t>
            </a:r>
          </a:p>
        </p:txBody>
      </p:sp>
      <p:sp>
        <p:nvSpPr>
          <p:cNvPr id="84995" name="Rectangle 3"/>
          <p:cNvSpPr>
            <a:spLocks noGrp="1" noChangeArrowheads="1"/>
          </p:cNvSpPr>
          <p:nvPr>
            <p:ph type="body" idx="4294967295"/>
          </p:nvPr>
        </p:nvSpPr>
        <p:spPr>
          <a:xfrm>
            <a:off x="609600" y="1447800"/>
            <a:ext cx="7772400" cy="4343400"/>
          </a:xfrm>
        </p:spPr>
        <p:txBody>
          <a:bodyPr/>
          <a:lstStyle/>
          <a:p>
            <a:pPr eaLnBrk="1" hangingPunct="1">
              <a:lnSpc>
                <a:spcPct val="90000"/>
              </a:lnSpc>
            </a:pPr>
            <a:r>
              <a:rPr lang="en-US" dirty="0" smtClean="0"/>
              <a:t>Change the food supply: availability, cost, advertising</a:t>
            </a:r>
          </a:p>
          <a:p>
            <a:pPr eaLnBrk="1" hangingPunct="1">
              <a:lnSpc>
                <a:spcPct val="90000"/>
              </a:lnSpc>
            </a:pPr>
            <a:r>
              <a:rPr lang="en-US" dirty="0" smtClean="0"/>
              <a:t>Change the built environment: paths, safety</a:t>
            </a:r>
          </a:p>
          <a:p>
            <a:pPr eaLnBrk="1" hangingPunct="1">
              <a:lnSpc>
                <a:spcPct val="90000"/>
              </a:lnSpc>
            </a:pPr>
            <a:r>
              <a:rPr lang="en-US" dirty="0" smtClean="0"/>
              <a:t>Change our schools</a:t>
            </a:r>
          </a:p>
          <a:p>
            <a:pPr eaLnBrk="1" hangingPunct="1">
              <a:lnSpc>
                <a:spcPct val="90000"/>
              </a:lnSpc>
            </a:pPr>
            <a:r>
              <a:rPr lang="en-US" dirty="0" smtClean="0"/>
              <a:t>Change attitudes and beliefs</a:t>
            </a:r>
          </a:p>
          <a:p>
            <a:pPr eaLnBrk="1" hangingPunct="1">
              <a:lnSpc>
                <a:spcPct val="90000"/>
              </a:lnSpc>
            </a:pPr>
            <a:r>
              <a:rPr lang="en-US" dirty="0" smtClean="0"/>
              <a:t>Serve as role models ourselves</a:t>
            </a:r>
          </a:p>
          <a:p>
            <a:pPr eaLnBrk="1" hangingPunct="1">
              <a:lnSpc>
                <a:spcPct val="90000"/>
              </a:lnSpc>
            </a:pPr>
            <a:r>
              <a:rPr lang="en-US" dirty="0" smtClean="0"/>
              <a:t>Devote resources to research and programs</a:t>
            </a:r>
          </a:p>
          <a:p>
            <a:pPr eaLnBrk="1" hangingPunct="1">
              <a:lnSpc>
                <a:spcPct val="90000"/>
              </a:lnSpc>
            </a:pPr>
            <a:r>
              <a:rPr lang="en-US" dirty="0" smtClean="0"/>
              <a:t>Be persistent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7467600" cy="1295400"/>
          </a:xfrm>
        </p:spPr>
        <p:txBody>
          <a:bodyPr/>
          <a:lstStyle/>
          <a:p>
            <a:pPr eaLnBrk="1" hangingPunct="1"/>
            <a:r>
              <a:rPr lang="en-US" dirty="0" smtClean="0"/>
              <a:t>Results of Weight Loss– Medication Use</a:t>
            </a:r>
          </a:p>
        </p:txBody>
      </p:sp>
      <p:sp>
        <p:nvSpPr>
          <p:cNvPr id="17411" name="Content Placeholder 2"/>
          <p:cNvSpPr>
            <a:spLocks noGrp="1"/>
          </p:cNvSpPr>
          <p:nvPr>
            <p:ph idx="1"/>
          </p:nvPr>
        </p:nvSpPr>
        <p:spPr>
          <a:xfrm>
            <a:off x="381000" y="1676400"/>
            <a:ext cx="8763000" cy="4144963"/>
          </a:xfrm>
        </p:spPr>
        <p:txBody>
          <a:bodyPr/>
          <a:lstStyle/>
          <a:p>
            <a:pPr eaLnBrk="1" hangingPunct="1"/>
            <a:r>
              <a:rPr lang="en-US" sz="3200" dirty="0" smtClean="0"/>
              <a:t>The majority of those entering the program suffered from one or more of the following conditions and required medications for control:  </a:t>
            </a:r>
          </a:p>
          <a:p>
            <a:pPr lvl="1" eaLnBrk="1" hangingPunct="1"/>
            <a:r>
              <a:rPr lang="en-US" sz="2800" dirty="0" smtClean="0"/>
              <a:t>Hypertension</a:t>
            </a:r>
          </a:p>
          <a:p>
            <a:pPr lvl="1" eaLnBrk="1" hangingPunct="1"/>
            <a:r>
              <a:rPr lang="en-US" sz="2800" dirty="0" smtClean="0"/>
              <a:t>High cholesterol/ TG</a:t>
            </a:r>
          </a:p>
          <a:p>
            <a:pPr lvl="1" eaLnBrk="1" hangingPunct="1"/>
            <a:r>
              <a:rPr lang="en-US" sz="2800" dirty="0" smtClean="0"/>
              <a:t>Type-2 diabetes</a:t>
            </a:r>
          </a:p>
          <a:p>
            <a:pPr eaLnBrk="1" hangingPunct="1"/>
            <a:endParaRPr lang="en-US" sz="1600" b="1" i="1" dirty="0" smtClean="0"/>
          </a:p>
          <a:p>
            <a:pPr eaLnBrk="1" hangingPunct="1"/>
            <a:endParaRPr lang="en-US" sz="1600" dirty="0" smtClean="0"/>
          </a:p>
        </p:txBody>
      </p:sp>
      <p:pic>
        <p:nvPicPr>
          <p:cNvPr id="17412" name="Picture 3" descr="meds.jpg"/>
          <p:cNvPicPr>
            <a:picLocks noChangeAspect="1"/>
          </p:cNvPicPr>
          <p:nvPr/>
        </p:nvPicPr>
        <p:blipFill>
          <a:blip r:embed="rId3" cstate="print"/>
          <a:srcRect/>
          <a:stretch>
            <a:fillRect/>
          </a:stretch>
        </p:blipFill>
        <p:spPr bwMode="auto">
          <a:xfrm>
            <a:off x="5257800" y="3429000"/>
            <a:ext cx="2514600" cy="2514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in Canada</a:t>
            </a:r>
            <a:endParaRPr lang="en-US" dirty="0"/>
          </a:p>
        </p:txBody>
      </p:sp>
      <p:sp>
        <p:nvSpPr>
          <p:cNvPr id="3" name="Content Placeholder 2"/>
          <p:cNvSpPr>
            <a:spLocks noGrp="1"/>
          </p:cNvSpPr>
          <p:nvPr>
            <p:ph idx="1"/>
          </p:nvPr>
        </p:nvSpPr>
        <p:spPr/>
        <p:txBody>
          <a:bodyPr/>
          <a:lstStyle/>
          <a:p>
            <a:r>
              <a:rPr lang="en-US" dirty="0" smtClean="0"/>
              <a:t>Statistics are similar to the US (slightly better)</a:t>
            </a:r>
          </a:p>
          <a:p>
            <a:r>
              <a:rPr lang="en-US" dirty="0" smtClean="0"/>
              <a:t>Additional factors include:</a:t>
            </a:r>
          </a:p>
          <a:p>
            <a:pPr lvl="1"/>
            <a:r>
              <a:rPr lang="en-US" dirty="0" smtClean="0"/>
              <a:t>Generally longer, colder winters limiting physical activity</a:t>
            </a:r>
          </a:p>
          <a:p>
            <a:pPr lvl="1"/>
            <a:r>
              <a:rPr lang="en-US" dirty="0" smtClean="0"/>
              <a:t>Among native populations, a rapid “nutrition transition’ and decreased physical activity</a:t>
            </a:r>
          </a:p>
          <a:p>
            <a:endParaRPr lang="en-US" dirty="0"/>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152400"/>
            <a:ext cx="7467600" cy="1143000"/>
          </a:xfrm>
        </p:spPr>
        <p:txBody>
          <a:bodyPr/>
          <a:lstStyle/>
          <a:p>
            <a:pPr eaLnBrk="1" hangingPunct="1"/>
            <a:r>
              <a:rPr lang="en-US" smtClean="0"/>
              <a:t>As a result of weight loss…</a:t>
            </a:r>
          </a:p>
        </p:txBody>
      </p:sp>
      <p:sp>
        <p:nvSpPr>
          <p:cNvPr id="3" name="Content Placeholder 2"/>
          <p:cNvSpPr>
            <a:spLocks noGrp="1"/>
          </p:cNvSpPr>
          <p:nvPr>
            <p:ph idx="1"/>
          </p:nvPr>
        </p:nvSpPr>
        <p:spPr>
          <a:xfrm>
            <a:off x="533400" y="1371600"/>
            <a:ext cx="7467600" cy="4525963"/>
          </a:xfrm>
        </p:spPr>
        <p:txBody>
          <a:bodyPr/>
          <a:lstStyle/>
          <a:p>
            <a:pPr eaLnBrk="1" hangingPunct="1"/>
            <a:r>
              <a:rPr lang="en-US" sz="2800" dirty="0" smtClean="0">
                <a:solidFill>
                  <a:srgbClr val="FF0000"/>
                </a:solidFill>
              </a:rPr>
              <a:t>Hypertension ↓</a:t>
            </a:r>
            <a:r>
              <a:rPr lang="en-US" sz="2800" dirty="0" smtClean="0"/>
              <a:t>   </a:t>
            </a:r>
          </a:p>
          <a:p>
            <a:pPr lvl="1" eaLnBrk="1" hangingPunct="1"/>
            <a:r>
              <a:rPr lang="en-US" sz="2000" dirty="0" smtClean="0"/>
              <a:t>57% reduced or stopped HTN meds</a:t>
            </a:r>
          </a:p>
          <a:p>
            <a:pPr lvl="2" eaLnBrk="1" hangingPunct="1">
              <a:buNone/>
            </a:pPr>
            <a:r>
              <a:rPr lang="en-US" sz="1800" dirty="0" smtClean="0"/>
              <a:t>While achieving normal BP values</a:t>
            </a:r>
          </a:p>
          <a:p>
            <a:pPr eaLnBrk="1" hangingPunct="1"/>
            <a:r>
              <a:rPr lang="en-US" sz="2800" dirty="0" smtClean="0">
                <a:solidFill>
                  <a:srgbClr val="FF0000"/>
                </a:solidFill>
              </a:rPr>
              <a:t>High cholesterol ↓   </a:t>
            </a:r>
          </a:p>
          <a:p>
            <a:pPr lvl="1" eaLnBrk="1" hangingPunct="1"/>
            <a:r>
              <a:rPr lang="en-US" sz="2000" dirty="0" smtClean="0"/>
              <a:t>55% stopped taking “</a:t>
            </a:r>
            <a:r>
              <a:rPr lang="en-US" sz="2000" dirty="0" err="1" smtClean="0"/>
              <a:t>statin</a:t>
            </a:r>
            <a:r>
              <a:rPr lang="en-US" sz="2000" dirty="0" smtClean="0"/>
              <a:t>” medication </a:t>
            </a:r>
          </a:p>
          <a:p>
            <a:pPr lvl="2" eaLnBrk="1" hangingPunct="1">
              <a:buNone/>
            </a:pPr>
            <a:r>
              <a:rPr lang="en-US" sz="1800" dirty="0" smtClean="0"/>
              <a:t>And achieved  normal cholesterol &amp; TG values</a:t>
            </a:r>
          </a:p>
          <a:p>
            <a:pPr eaLnBrk="1" hangingPunct="1"/>
            <a:r>
              <a:rPr lang="en-US" sz="2800" dirty="0" smtClean="0">
                <a:solidFill>
                  <a:srgbClr val="FF0000"/>
                </a:solidFill>
              </a:rPr>
              <a:t>Type-2 diabetes ↓  </a:t>
            </a:r>
          </a:p>
          <a:p>
            <a:pPr lvl="1" eaLnBrk="1" hangingPunct="1"/>
            <a:r>
              <a:rPr lang="en-US" sz="2000" dirty="0" smtClean="0"/>
              <a:t>50% reduced or stopped medications, including insulin and oral agents </a:t>
            </a:r>
            <a:r>
              <a:rPr lang="en-US" sz="1800" dirty="0" smtClean="0"/>
              <a:t>with improvements in fasting blood glucose / HbA1c</a:t>
            </a:r>
          </a:p>
          <a:p>
            <a:pPr lvl="2" eaLnBrk="1" hangingPunct="1"/>
            <a:r>
              <a:rPr lang="en-US" sz="2000" b="1" i="1" dirty="0" smtClean="0"/>
              <a:t>This effect often occurs quite early in the course of wt loss</a:t>
            </a:r>
          </a:p>
          <a:p>
            <a:pPr eaLnBrk="1" hangingPunct="1"/>
            <a:endParaRPr lang="en-US" sz="800" b="1" i="1" dirty="0" smtClean="0"/>
          </a:p>
        </p:txBody>
      </p:sp>
      <p:pic>
        <p:nvPicPr>
          <p:cNvPr id="4" name="Picture 3" descr="pain_medication01.jpg"/>
          <p:cNvPicPr>
            <a:picLocks noChangeAspect="1"/>
          </p:cNvPicPr>
          <p:nvPr/>
        </p:nvPicPr>
        <p:blipFill>
          <a:blip r:embed="rId3" cstate="print"/>
          <a:srcRect/>
          <a:stretch>
            <a:fillRect/>
          </a:stretch>
        </p:blipFill>
        <p:spPr bwMode="auto">
          <a:xfrm>
            <a:off x="6400800" y="1905000"/>
            <a:ext cx="1695450" cy="1752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381000"/>
            <a:ext cx="7467600" cy="1143000"/>
          </a:xfrm>
        </p:spPr>
        <p:txBody>
          <a:bodyPr/>
          <a:lstStyle/>
          <a:p>
            <a:pPr eaLnBrk="1" hangingPunct="1"/>
            <a:r>
              <a:rPr lang="en-US" smtClean="0"/>
              <a:t>As a result of weight loss…</a:t>
            </a:r>
          </a:p>
        </p:txBody>
      </p:sp>
      <p:sp>
        <p:nvSpPr>
          <p:cNvPr id="3" name="Content Placeholder 2"/>
          <p:cNvSpPr>
            <a:spLocks noGrp="1"/>
          </p:cNvSpPr>
          <p:nvPr>
            <p:ph idx="1"/>
          </p:nvPr>
        </p:nvSpPr>
        <p:spPr>
          <a:xfrm>
            <a:off x="609600" y="1752600"/>
            <a:ext cx="7467600" cy="4525963"/>
          </a:xfrm>
        </p:spPr>
        <p:txBody>
          <a:bodyPr/>
          <a:lstStyle/>
          <a:p>
            <a:pPr eaLnBrk="1" hangingPunct="1"/>
            <a:r>
              <a:rPr lang="en-US" sz="2800" smtClean="0"/>
              <a:t>Decreased need for medications or treatment for:</a:t>
            </a:r>
          </a:p>
          <a:p>
            <a:pPr lvl="1" eaLnBrk="1" hangingPunct="1"/>
            <a:r>
              <a:rPr lang="en-US" sz="2400" smtClean="0"/>
              <a:t>Arthritis / pain control</a:t>
            </a:r>
          </a:p>
          <a:p>
            <a:pPr lvl="1" eaLnBrk="1" hangingPunct="1"/>
            <a:r>
              <a:rPr lang="en-US" sz="2400" smtClean="0"/>
              <a:t>Gastroesophageal reflux disease (GERD)</a:t>
            </a:r>
          </a:p>
          <a:p>
            <a:pPr lvl="1" eaLnBrk="1" hangingPunct="1"/>
            <a:r>
              <a:rPr lang="en-US" sz="2400" smtClean="0"/>
              <a:t>Obstructive sleep apnea (off CPAP)</a:t>
            </a:r>
          </a:p>
          <a:p>
            <a:pPr lvl="1" eaLnBrk="1" hangingPunct="1"/>
            <a:r>
              <a:rPr lang="en-US" sz="2400" smtClean="0"/>
              <a:t>Angina pectoris</a:t>
            </a:r>
          </a:p>
          <a:p>
            <a:pPr lvl="1" eaLnBrk="1" hangingPunct="1"/>
            <a:r>
              <a:rPr lang="en-US" sz="2400" smtClean="0"/>
              <a:t>Non-alcoholic fatty liver disease (NAFLD)</a:t>
            </a:r>
            <a:endParaRPr lang="en-US" sz="400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Other Common Outcomes</a:t>
            </a:r>
          </a:p>
        </p:txBody>
      </p:sp>
      <p:sp>
        <p:nvSpPr>
          <p:cNvPr id="3" name="Content Placeholder 2"/>
          <p:cNvSpPr>
            <a:spLocks noGrp="1"/>
          </p:cNvSpPr>
          <p:nvPr>
            <p:ph idx="1"/>
          </p:nvPr>
        </p:nvSpPr>
        <p:spPr>
          <a:xfrm>
            <a:off x="457200" y="1447800"/>
            <a:ext cx="7467600" cy="4724400"/>
          </a:xfrm>
        </p:spPr>
        <p:txBody>
          <a:bodyPr/>
          <a:lstStyle/>
          <a:p>
            <a:pPr eaLnBrk="1" hangingPunct="1">
              <a:buFont typeface="Wingdings 2" pitchFamily="18" charset="2"/>
              <a:buNone/>
            </a:pPr>
            <a:endParaRPr lang="en-US" sz="2000" dirty="0" smtClean="0"/>
          </a:p>
          <a:p>
            <a:pPr eaLnBrk="1" hangingPunct="1"/>
            <a:r>
              <a:rPr lang="en-US" sz="2800" dirty="0" smtClean="0"/>
              <a:t>Lower cost of health care </a:t>
            </a:r>
          </a:p>
          <a:p>
            <a:pPr eaLnBrk="1" hangingPunct="1"/>
            <a:r>
              <a:rPr lang="en-US" sz="2800" dirty="0" smtClean="0"/>
              <a:t>Improved health-related quality of life</a:t>
            </a:r>
          </a:p>
          <a:p>
            <a:pPr eaLnBrk="1" hangingPunct="1"/>
            <a:r>
              <a:rPr lang="en-US" sz="2800" dirty="0" smtClean="0"/>
              <a:t>Improved mood &amp; self-esteem</a:t>
            </a:r>
          </a:p>
          <a:p>
            <a:pPr eaLnBrk="1" hangingPunct="1"/>
            <a:r>
              <a:rPr lang="en-US" sz="2800" dirty="0" smtClean="0"/>
              <a:t>Improved fertility</a:t>
            </a:r>
          </a:p>
          <a:p>
            <a:pPr eaLnBrk="1" hangingPunct="1"/>
            <a:r>
              <a:rPr lang="en-US" sz="2800" dirty="0" smtClean="0"/>
              <a:t>Better sleep</a:t>
            </a:r>
          </a:p>
          <a:p>
            <a:pPr eaLnBrk="1" hangingPunct="1"/>
            <a:r>
              <a:rPr lang="en-US" sz="2800" dirty="0" smtClean="0"/>
              <a:t>More energy</a:t>
            </a:r>
          </a:p>
          <a:p>
            <a:pPr eaLnBrk="1" hangingPunct="1"/>
            <a:r>
              <a:rPr lang="en-US" sz="2800" dirty="0" smtClean="0"/>
              <a:t>Decreased fatigue</a:t>
            </a:r>
          </a:p>
          <a:p>
            <a:pPr eaLnBrk="1" hangingPunct="1"/>
            <a:endParaRPr lang="en-US" sz="2800" dirty="0" smtClean="0"/>
          </a:p>
          <a:p>
            <a:pPr lvl="1" eaLnBrk="1" hangingPunct="1"/>
            <a:endParaRPr lang="en-US" sz="1600" b="1" i="1" dirty="0" smtClean="0"/>
          </a:p>
          <a:p>
            <a:pPr eaLnBrk="1" hangingPunct="1"/>
            <a:endParaRPr lang="en-US" sz="2000" b="1" i="1" dirty="0" smtClean="0"/>
          </a:p>
          <a:p>
            <a:pPr eaLnBrk="1" hangingPunct="1">
              <a:buFont typeface="Wingdings 2" pitchFamily="18" charset="2"/>
              <a:buNone/>
            </a:pPr>
            <a:endParaRPr lang="en-US" dirty="0" smtClean="0"/>
          </a:p>
        </p:txBody>
      </p:sp>
      <p:pic>
        <p:nvPicPr>
          <p:cNvPr id="20484" name="Picture 4" descr="dollars_medicine.jpg"/>
          <p:cNvPicPr>
            <a:picLocks noChangeAspect="1"/>
          </p:cNvPicPr>
          <p:nvPr/>
        </p:nvPicPr>
        <p:blipFill>
          <a:blip r:embed="rId3" cstate="print"/>
          <a:srcRect/>
          <a:stretch>
            <a:fillRect/>
          </a:stretch>
        </p:blipFill>
        <p:spPr bwMode="auto">
          <a:xfrm>
            <a:off x="5257800" y="3810000"/>
            <a:ext cx="3048000" cy="2286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lide(fromBottom)">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lide(fromBottom)">
                                      <p:cBhvr>
                                        <p:cTn id="3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28600" y="104775"/>
            <a:ext cx="8458200" cy="1114425"/>
          </a:xfrm>
        </p:spPr>
        <p:txBody>
          <a:bodyPr/>
          <a:lstStyle/>
          <a:p>
            <a:r>
              <a:rPr lang="en-US" i="1" dirty="0" smtClean="0"/>
              <a:t>Dietary Control of Obesity</a:t>
            </a:r>
            <a:endParaRPr lang="en-US" i="1" dirty="0"/>
          </a:p>
        </p:txBody>
      </p:sp>
      <p:sp>
        <p:nvSpPr>
          <p:cNvPr id="161795" name="Rectangle 3"/>
          <p:cNvSpPr>
            <a:spLocks noGrp="1" noChangeArrowheads="1"/>
          </p:cNvSpPr>
          <p:nvPr>
            <p:ph idx="1"/>
          </p:nvPr>
        </p:nvSpPr>
        <p:spPr>
          <a:xfrm>
            <a:off x="457200" y="2133600"/>
            <a:ext cx="7162800" cy="3886200"/>
          </a:xfrm>
        </p:spPr>
        <p:txBody>
          <a:bodyPr/>
          <a:lstStyle/>
          <a:p>
            <a:pPr>
              <a:buNone/>
            </a:pPr>
            <a:r>
              <a:rPr lang="en-US" dirty="0" smtClean="0"/>
              <a:t>	The </a:t>
            </a:r>
            <a:r>
              <a:rPr lang="en-US" dirty="0"/>
              <a:t>substitution of </a:t>
            </a:r>
            <a:r>
              <a:rPr lang="en-US" i="1" dirty="0"/>
              <a:t>low calorie foods</a:t>
            </a:r>
            <a:r>
              <a:rPr lang="en-US" dirty="0"/>
              <a:t> for </a:t>
            </a:r>
            <a:r>
              <a:rPr lang="en-US" i="1" dirty="0"/>
              <a:t>high-calorie</a:t>
            </a:r>
            <a:r>
              <a:rPr lang="en-US" dirty="0"/>
              <a:t> foods has been proposed as a means of </a:t>
            </a:r>
            <a:r>
              <a:rPr lang="en-US" i="1" dirty="0"/>
              <a:t>preventing, or reversing</a:t>
            </a:r>
            <a:r>
              <a:rPr lang="en-US" dirty="0"/>
              <a:t> </a:t>
            </a:r>
            <a:r>
              <a:rPr lang="en-US" dirty="0" smtClean="0"/>
              <a:t>obesity…</a:t>
            </a:r>
            <a:endParaRPr lang="en-US" dirty="0"/>
          </a:p>
          <a:p>
            <a:endParaRPr lang="en-US" dirty="0"/>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Mushrooms?</a:t>
            </a:r>
            <a:endParaRPr lang="en-US" dirty="0"/>
          </a:p>
        </p:txBody>
      </p:sp>
      <p:sp>
        <p:nvSpPr>
          <p:cNvPr id="3" name="Content Placeholder 2"/>
          <p:cNvSpPr>
            <a:spLocks noGrp="1"/>
          </p:cNvSpPr>
          <p:nvPr>
            <p:ph idx="1"/>
          </p:nvPr>
        </p:nvSpPr>
        <p:spPr>
          <a:xfrm>
            <a:off x="457200" y="1676400"/>
            <a:ext cx="8229600" cy="4419600"/>
          </a:xfrm>
        </p:spPr>
        <p:txBody>
          <a:bodyPr/>
          <a:lstStyle/>
          <a:p>
            <a:r>
              <a:rPr lang="en-US" dirty="0" smtClean="0"/>
              <a:t>Nutritional value</a:t>
            </a:r>
          </a:p>
          <a:p>
            <a:r>
              <a:rPr lang="en-US" dirty="0" smtClean="0"/>
              <a:t>Nutritional composition</a:t>
            </a:r>
          </a:p>
          <a:p>
            <a:r>
              <a:rPr lang="en-US" dirty="0" smtClean="0"/>
              <a:t>Satiety value</a:t>
            </a:r>
          </a:p>
          <a:p>
            <a:r>
              <a:rPr lang="en-US" dirty="0" smtClean="0"/>
              <a:t>Substitution potential for high fat, high energy density foods</a:t>
            </a:r>
          </a:p>
          <a:p>
            <a:pPr lvl="1"/>
            <a:r>
              <a:rPr lang="en-US" sz="4400" b="1" i="1" dirty="0" smtClean="0">
                <a:solidFill>
                  <a:srgbClr val="FF0000"/>
                </a:solidFill>
              </a:rPr>
              <a:t>The Evidence…</a:t>
            </a:r>
          </a:p>
          <a:p>
            <a:endParaRPr lang="en-US" dirty="0"/>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solidFill>
                  <a:srgbClr val="993300"/>
                </a:solidFill>
              </a:rPr>
              <a:t>But will it work?</a:t>
            </a:r>
          </a:p>
        </p:txBody>
      </p:sp>
      <p:sp>
        <p:nvSpPr>
          <p:cNvPr id="162819" name="Rectangle 3"/>
          <p:cNvSpPr>
            <a:spLocks noGrp="1" noChangeArrowheads="1"/>
          </p:cNvSpPr>
          <p:nvPr>
            <p:ph idx="1"/>
          </p:nvPr>
        </p:nvSpPr>
        <p:spPr>
          <a:xfrm>
            <a:off x="304800" y="1371600"/>
            <a:ext cx="8382000" cy="4754563"/>
          </a:xfrm>
        </p:spPr>
        <p:txBody>
          <a:bodyPr/>
          <a:lstStyle/>
          <a:p>
            <a:pPr>
              <a:buFontTx/>
              <a:buNone/>
            </a:pPr>
            <a:r>
              <a:rPr lang="en-US" b="1" dirty="0"/>
              <a:t>What is compensation?</a:t>
            </a:r>
          </a:p>
          <a:p>
            <a:pPr>
              <a:buFontTx/>
              <a:buNone/>
            </a:pPr>
            <a:endParaRPr lang="en-US" b="1" dirty="0"/>
          </a:p>
          <a:p>
            <a:pPr>
              <a:buFontTx/>
              <a:buNone/>
            </a:pPr>
            <a:r>
              <a:rPr lang="en-US" dirty="0"/>
              <a:t>   An increase in caloric intake following a meal that is of lower energy.</a:t>
            </a:r>
          </a:p>
          <a:p>
            <a:pPr>
              <a:buFontTx/>
              <a:buNone/>
            </a:pPr>
            <a:r>
              <a:rPr lang="en-US" dirty="0"/>
              <a:t>		(“making up for lost calories”)</a:t>
            </a:r>
          </a:p>
          <a:p>
            <a:pPr>
              <a:buFontTx/>
              <a:buNone/>
            </a:pPr>
            <a:endParaRPr lang="en-US" dirty="0"/>
          </a:p>
          <a:p>
            <a:pPr>
              <a:buFontTx/>
              <a:buNone/>
            </a:pPr>
            <a:endParaRPr lang="en-US" dirty="0"/>
          </a:p>
          <a:p>
            <a:pPr>
              <a:buFontTx/>
              <a:buNone/>
            </a:pPr>
            <a:endParaRPr lang="en-US" dirty="0"/>
          </a:p>
        </p:txBody>
      </p:sp>
      <p:pic>
        <p:nvPicPr>
          <p:cNvPr id="162820" name="Picture 4" descr="MCj01994340000[1]"/>
          <p:cNvPicPr>
            <a:picLocks noChangeAspect="1" noChangeArrowheads="1"/>
          </p:cNvPicPr>
          <p:nvPr/>
        </p:nvPicPr>
        <p:blipFill>
          <a:blip r:embed="rId3" cstate="print"/>
          <a:srcRect/>
          <a:stretch>
            <a:fillRect/>
          </a:stretch>
        </p:blipFill>
        <p:spPr bwMode="auto">
          <a:xfrm>
            <a:off x="6781800" y="228600"/>
            <a:ext cx="1143000" cy="1157288"/>
          </a:xfrm>
          <a:prstGeom prst="rect">
            <a:avLst/>
          </a:prstGeom>
          <a:noFill/>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0" y="304800"/>
            <a:ext cx="8229600" cy="1143000"/>
          </a:xfrm>
        </p:spPr>
        <p:txBody>
          <a:bodyPr/>
          <a:lstStyle/>
          <a:p>
            <a:r>
              <a:rPr lang="en-US" sz="4000" dirty="0">
                <a:solidFill>
                  <a:srgbClr val="993300"/>
                </a:solidFill>
              </a:rPr>
              <a:t>Background – Compensation</a:t>
            </a:r>
          </a:p>
        </p:txBody>
      </p:sp>
      <p:sp>
        <p:nvSpPr>
          <p:cNvPr id="163843" name="Rectangle 3"/>
          <p:cNvSpPr>
            <a:spLocks noGrp="1" noChangeArrowheads="1"/>
          </p:cNvSpPr>
          <p:nvPr>
            <p:ph idx="1"/>
          </p:nvPr>
        </p:nvSpPr>
        <p:spPr>
          <a:xfrm>
            <a:off x="457200" y="1447800"/>
            <a:ext cx="8229600" cy="4800600"/>
          </a:xfrm>
        </p:spPr>
        <p:txBody>
          <a:bodyPr/>
          <a:lstStyle/>
          <a:p>
            <a:pPr>
              <a:buFontTx/>
              <a:buNone/>
            </a:pPr>
            <a:r>
              <a:rPr lang="en-US" sz="2400" b="1" dirty="0"/>
              <a:t>Sometimes there is compensation – </a:t>
            </a:r>
          </a:p>
          <a:p>
            <a:pPr>
              <a:buFontTx/>
              <a:buNone/>
            </a:pPr>
            <a:r>
              <a:rPr lang="en-US" sz="2400" dirty="0"/>
              <a:t>	e.g., after drinking diet soda </a:t>
            </a:r>
            <a:r>
              <a:rPr lang="en-US" sz="2400" dirty="0" err="1"/>
              <a:t>vs</a:t>
            </a:r>
            <a:r>
              <a:rPr lang="en-US" sz="2400" dirty="0"/>
              <a:t> regular</a:t>
            </a:r>
          </a:p>
          <a:p>
            <a:pPr>
              <a:buFontTx/>
              <a:buNone/>
            </a:pPr>
            <a:r>
              <a:rPr lang="en-US" sz="2400" b="1" dirty="0"/>
              <a:t>Sometimes not – </a:t>
            </a:r>
          </a:p>
          <a:p>
            <a:pPr>
              <a:buFontTx/>
              <a:buNone/>
            </a:pPr>
            <a:r>
              <a:rPr lang="en-US" dirty="0"/>
              <a:t>	</a:t>
            </a:r>
            <a:r>
              <a:rPr lang="en-US" sz="2400" dirty="0"/>
              <a:t>only partial compensation eating a less-dense meal (low-fat cream cheese on bagels) following a week of energy-rich meals (regular cream cheese</a:t>
            </a:r>
            <a:r>
              <a:rPr lang="en-US" sz="2400" dirty="0" smtClean="0"/>
              <a:t>)</a:t>
            </a:r>
          </a:p>
          <a:p>
            <a:pPr eaLnBrk="1" hangingPunct="1">
              <a:lnSpc>
                <a:spcPct val="90000"/>
              </a:lnSpc>
              <a:buNone/>
              <a:defRPr/>
            </a:pPr>
            <a:r>
              <a:rPr lang="en-US" sz="2000" dirty="0" smtClean="0">
                <a:effectLst>
                  <a:outerShdw blurRad="38100" dist="38100" dir="2700000" algn="tl">
                    <a:srgbClr val="000000"/>
                  </a:outerShdw>
                </a:effectLst>
              </a:rPr>
              <a:t>Differences in % compensation by age, gender, BMI:</a:t>
            </a:r>
          </a:p>
          <a:p>
            <a:pPr lvl="1" eaLnBrk="1" hangingPunct="1">
              <a:lnSpc>
                <a:spcPct val="90000"/>
              </a:lnSpc>
              <a:defRPr/>
            </a:pPr>
            <a:r>
              <a:rPr lang="en-US" sz="2000" dirty="0" smtClean="0">
                <a:effectLst>
                  <a:outerShdw blurRad="38100" dist="38100" dir="2700000" algn="tl">
                    <a:srgbClr val="000000"/>
                  </a:outerShdw>
                </a:effectLst>
                <a:cs typeface="Times New Roman" pitchFamily="18" charset="0"/>
              </a:rPr>
              <a:t>Young males exhibit more complete compensation than females and older adults (Rolls 1998)</a:t>
            </a:r>
          </a:p>
          <a:p>
            <a:pPr lvl="1" eaLnBrk="1" hangingPunct="1">
              <a:lnSpc>
                <a:spcPct val="90000"/>
              </a:lnSpc>
              <a:defRPr/>
            </a:pPr>
            <a:r>
              <a:rPr lang="en-US" sz="2000" dirty="0" smtClean="0">
                <a:effectLst>
                  <a:outerShdw blurRad="38100" dist="38100" dir="2700000" algn="tl">
                    <a:srgbClr val="000000"/>
                  </a:outerShdw>
                </a:effectLst>
                <a:cs typeface="Times New Roman" pitchFamily="18" charset="0"/>
              </a:rPr>
              <a:t>Obese individuals generally have been found to compensate more poorly than lean (Rolls 1994, Roe 1999)</a:t>
            </a:r>
            <a:r>
              <a:rPr lang="en-US" sz="2000" dirty="0" smtClean="0">
                <a:effectLst>
                  <a:outerShdw blurRad="38100" dist="38100" dir="2700000" algn="tl">
                    <a:srgbClr val="000000"/>
                  </a:outerShdw>
                </a:effectLst>
              </a:rPr>
              <a:t> </a:t>
            </a:r>
          </a:p>
          <a:p>
            <a:pPr>
              <a:buFontTx/>
              <a:buNone/>
            </a:pPr>
            <a:endParaRPr lang="en-US" sz="2400" dirty="0"/>
          </a:p>
          <a:p>
            <a:endParaRPr lang="en-US" b="1" dirty="0"/>
          </a:p>
          <a:p>
            <a:endParaRPr lang="en-US" b="1" dirty="0"/>
          </a:p>
        </p:txBody>
      </p:sp>
      <p:pic>
        <p:nvPicPr>
          <p:cNvPr id="163844" name="Picture 4" descr="MCj03252980000[1]"/>
          <p:cNvPicPr>
            <a:picLocks noChangeAspect="1" noChangeArrowheads="1"/>
          </p:cNvPicPr>
          <p:nvPr/>
        </p:nvPicPr>
        <p:blipFill>
          <a:blip r:embed="rId3" cstate="print"/>
          <a:srcRect/>
          <a:stretch>
            <a:fillRect/>
          </a:stretch>
        </p:blipFill>
        <p:spPr bwMode="auto">
          <a:xfrm>
            <a:off x="7772400" y="304800"/>
            <a:ext cx="1036638" cy="1131888"/>
          </a:xfrm>
          <a:prstGeom prst="rect">
            <a:avLst/>
          </a:prstGeom>
          <a:noFill/>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274638"/>
            <a:ext cx="9144000" cy="1143000"/>
          </a:xfrm>
        </p:spPr>
        <p:txBody>
          <a:bodyPr/>
          <a:lstStyle/>
          <a:p>
            <a:r>
              <a:rPr lang="en-US" sz="3200" i="1" dirty="0">
                <a:solidFill>
                  <a:srgbClr val="C00000"/>
                </a:solidFill>
                <a:latin typeface="+mn-lt"/>
              </a:rPr>
              <a:t>Our recent work on mushrooms </a:t>
            </a:r>
            <a:r>
              <a:rPr lang="en-US" sz="3200" i="1" dirty="0" smtClean="0">
                <a:solidFill>
                  <a:srgbClr val="C00000"/>
                </a:solidFill>
                <a:latin typeface="+mn-lt"/>
              </a:rPr>
              <a:t>&amp; </a:t>
            </a:r>
            <a:r>
              <a:rPr lang="en-US" sz="3200" i="1" dirty="0">
                <a:solidFill>
                  <a:srgbClr val="C00000"/>
                </a:solidFill>
                <a:latin typeface="+mn-lt"/>
              </a:rPr>
              <a:t>weight control</a:t>
            </a:r>
            <a:r>
              <a:rPr lang="en-US" sz="3200" i="1" dirty="0" smtClean="0">
                <a:solidFill>
                  <a:srgbClr val="C00000"/>
                </a:solidFill>
                <a:latin typeface="+mn-lt"/>
              </a:rPr>
              <a:t>:</a:t>
            </a:r>
            <a:r>
              <a:rPr lang="en-US" sz="4400" dirty="0" smtClean="0">
                <a:solidFill>
                  <a:srgbClr val="C00000"/>
                </a:solidFill>
                <a:latin typeface="+mn-lt"/>
              </a:rPr>
              <a:t/>
            </a:r>
            <a:br>
              <a:rPr lang="en-US" sz="4400" dirty="0" smtClean="0">
                <a:solidFill>
                  <a:srgbClr val="C00000"/>
                </a:solidFill>
                <a:latin typeface="+mn-lt"/>
              </a:rPr>
            </a:br>
            <a:r>
              <a:rPr lang="en-US" sz="2400" i="1" dirty="0" smtClean="0">
                <a:solidFill>
                  <a:srgbClr val="C00000"/>
                </a:solidFill>
                <a:latin typeface="+mn-lt"/>
              </a:rPr>
              <a:t>Mushroom </a:t>
            </a:r>
            <a:r>
              <a:rPr lang="en-US" sz="2400" i="1" dirty="0">
                <a:solidFill>
                  <a:srgbClr val="C00000"/>
                </a:solidFill>
                <a:latin typeface="+mn-lt"/>
              </a:rPr>
              <a:t>Council </a:t>
            </a:r>
            <a:r>
              <a:rPr lang="en-US" sz="2400" i="1" dirty="0" smtClean="0">
                <a:solidFill>
                  <a:srgbClr val="C00000"/>
                </a:solidFill>
                <a:latin typeface="+mn-lt"/>
              </a:rPr>
              <a:t>sponsored</a:t>
            </a:r>
            <a:endParaRPr lang="en-US" sz="2400" dirty="0">
              <a:solidFill>
                <a:srgbClr val="C00000"/>
              </a:solidFill>
              <a:latin typeface="+mn-lt"/>
            </a:endParaRPr>
          </a:p>
        </p:txBody>
      </p:sp>
      <p:sp>
        <p:nvSpPr>
          <p:cNvPr id="164867" name="Rectangle 3"/>
          <p:cNvSpPr>
            <a:spLocks noGrp="1" noChangeArrowheads="1"/>
          </p:cNvSpPr>
          <p:nvPr>
            <p:ph idx="1"/>
          </p:nvPr>
        </p:nvSpPr>
        <p:spPr/>
        <p:txBody>
          <a:bodyPr/>
          <a:lstStyle/>
          <a:p>
            <a:endParaRPr lang="en-US" dirty="0"/>
          </a:p>
          <a:p>
            <a:r>
              <a:rPr lang="en-US" i="1" dirty="0"/>
              <a:t>The first study to examine whether </a:t>
            </a:r>
            <a:r>
              <a:rPr lang="en-US" b="1" i="1" dirty="0"/>
              <a:t>replacing one food for an entirely different one (meat vs. mushrooms)</a:t>
            </a:r>
            <a:r>
              <a:rPr lang="en-US" i="1" dirty="0"/>
              <a:t> would lower </a:t>
            </a:r>
            <a:r>
              <a:rPr lang="en-US" b="1" i="1" dirty="0"/>
              <a:t>overall</a:t>
            </a:r>
            <a:r>
              <a:rPr lang="en-US" i="1" dirty="0"/>
              <a:t> calorie intake, and be as </a:t>
            </a:r>
            <a:r>
              <a:rPr lang="en-US" b="1" i="1" dirty="0"/>
              <a:t>filling</a:t>
            </a:r>
            <a:r>
              <a:rPr lang="en-US" i="1" dirty="0"/>
              <a:t> as higher calorie foods.</a:t>
            </a:r>
          </a:p>
          <a:p>
            <a:endParaRPr lang="en-US" i="1" dirty="0"/>
          </a:p>
          <a:p>
            <a:pPr>
              <a:lnSpc>
                <a:spcPct val="80000"/>
              </a:lnSpc>
              <a:buFontTx/>
              <a:buNone/>
            </a:pPr>
            <a:endParaRPr lang="en-US" sz="2400" u="sng" dirty="0"/>
          </a:p>
          <a:p>
            <a:endParaRPr lang="en-US" sz="2400" i="1" dirty="0"/>
          </a:p>
          <a:p>
            <a:endParaRPr lang="en-US" i="1" dirty="0"/>
          </a:p>
          <a:p>
            <a:endParaRPr lang="en-US" dirty="0"/>
          </a:p>
          <a:p>
            <a:endParaRPr lang="en-US"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solidFill>
                  <a:srgbClr val="993300"/>
                </a:solidFill>
              </a:rPr>
              <a:t>Methods</a:t>
            </a:r>
          </a:p>
        </p:txBody>
      </p:sp>
      <p:sp>
        <p:nvSpPr>
          <p:cNvPr id="165891" name="Rectangle 3"/>
          <p:cNvSpPr>
            <a:spLocks noGrp="1" noChangeArrowheads="1"/>
          </p:cNvSpPr>
          <p:nvPr>
            <p:ph idx="1"/>
          </p:nvPr>
        </p:nvSpPr>
        <p:spPr>
          <a:xfrm>
            <a:off x="457200" y="1524000"/>
            <a:ext cx="8229600" cy="4983163"/>
          </a:xfrm>
        </p:spPr>
        <p:txBody>
          <a:bodyPr/>
          <a:lstStyle/>
          <a:p>
            <a:r>
              <a:rPr lang="en-US" sz="2400" dirty="0"/>
              <a:t>Controlled intervention study, crossover design with each subject serving as his or her own control. </a:t>
            </a:r>
          </a:p>
          <a:p>
            <a:r>
              <a:rPr lang="en-US" sz="2400" dirty="0" smtClean="0"/>
              <a:t>Healthy </a:t>
            </a:r>
            <a:r>
              <a:rPr lang="en-US" sz="2400" dirty="0"/>
              <a:t>men and women, aged 18-65</a:t>
            </a:r>
          </a:p>
          <a:p>
            <a:r>
              <a:rPr lang="en-US" sz="2400" dirty="0"/>
              <a:t>18 men and 36 women </a:t>
            </a:r>
          </a:p>
          <a:p>
            <a:pPr lvl="1"/>
            <a:r>
              <a:rPr lang="en-US" sz="2000" dirty="0"/>
              <a:t>normal weight (43%), </a:t>
            </a:r>
          </a:p>
          <a:p>
            <a:pPr lvl="1"/>
            <a:r>
              <a:rPr lang="en-US" sz="2000" dirty="0"/>
              <a:t>overweight (33%), </a:t>
            </a:r>
          </a:p>
          <a:p>
            <a:pPr lvl="1"/>
            <a:r>
              <a:rPr lang="en-US" sz="2000" dirty="0"/>
              <a:t>obese (24%) </a:t>
            </a:r>
          </a:p>
          <a:p>
            <a:pPr lvl="1"/>
            <a:r>
              <a:rPr lang="en-US" sz="2000" dirty="0"/>
              <a:t>received 4 days of lunchtime meat entrées,</a:t>
            </a:r>
          </a:p>
          <a:p>
            <a:pPr lvl="1"/>
            <a:r>
              <a:rPr lang="en-US" sz="2000" dirty="0"/>
              <a:t>followed by 4 days of the same entrées substituted with mushrooms.</a:t>
            </a:r>
          </a:p>
          <a:p>
            <a:endParaRPr lang="en-US" sz="2400" dirty="0"/>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solidFill>
                  <a:srgbClr val="993300"/>
                </a:solidFill>
              </a:rPr>
              <a:t>Methods</a:t>
            </a:r>
          </a:p>
        </p:txBody>
      </p:sp>
      <p:sp>
        <p:nvSpPr>
          <p:cNvPr id="166915" name="Rectangle 3"/>
          <p:cNvSpPr>
            <a:spLocks noGrp="1" noChangeArrowheads="1"/>
          </p:cNvSpPr>
          <p:nvPr>
            <p:ph idx="1"/>
          </p:nvPr>
        </p:nvSpPr>
        <p:spPr/>
        <p:txBody>
          <a:bodyPr/>
          <a:lstStyle/>
          <a:p>
            <a:pPr>
              <a:buFontTx/>
              <a:buNone/>
            </a:pPr>
            <a:r>
              <a:rPr lang="en-US" b="1"/>
              <a:t>Daily Measures:</a:t>
            </a:r>
          </a:p>
          <a:p>
            <a:r>
              <a:rPr lang="en-US" sz="2800"/>
              <a:t>Pre-meal hunger was recorded.</a:t>
            </a:r>
          </a:p>
          <a:p>
            <a:r>
              <a:rPr lang="en-US" sz="2800"/>
              <a:t>Food was weighed before and after the meal was eaten.</a:t>
            </a:r>
          </a:p>
          <a:p>
            <a:r>
              <a:rPr lang="en-US" sz="2800"/>
              <a:t>Satiety every hour for 5 hours after lunch</a:t>
            </a:r>
          </a:p>
          <a:p>
            <a:r>
              <a:rPr lang="en-US" sz="2800"/>
              <a:t>Recording of all daily food, beverages and physical activity.</a:t>
            </a:r>
          </a:p>
          <a:p>
            <a:endParaRPr lang="en-US" sz="280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pPr>
              <a:defRPr/>
            </a:pPr>
            <a:r>
              <a:rPr lang="en-US" dirty="0" smtClean="0"/>
              <a:t>Severe and Morbid Obesity Is Increasing </a:t>
            </a:r>
            <a:br>
              <a:rPr lang="en-US" dirty="0" smtClean="0"/>
            </a:br>
            <a:r>
              <a:rPr lang="en-US" dirty="0" smtClean="0"/>
              <a:t>More Rapidly Than Mild Obesity</a:t>
            </a:r>
            <a:endParaRPr lang="en-US" dirty="0"/>
          </a:p>
        </p:txBody>
      </p:sp>
      <p:graphicFrame>
        <p:nvGraphicFramePr>
          <p:cNvPr id="19459" name="Content Placeholder 16"/>
          <p:cNvGraphicFramePr>
            <a:graphicFrameLocks noGrp="1"/>
          </p:cNvGraphicFramePr>
          <p:nvPr>
            <p:ph idx="1"/>
          </p:nvPr>
        </p:nvGraphicFramePr>
        <p:xfrm>
          <a:off x="457200" y="1524000"/>
          <a:ext cx="8229600" cy="3962400"/>
        </p:xfrm>
        <a:graphic>
          <a:graphicData uri="http://schemas.openxmlformats.org/presentationml/2006/ole">
            <p:oleObj spid="_x0000_s19459" r:id="rId5" imgW="8230313" imgH="3962743" progId="Excel.Sheet.8">
              <p:embed/>
            </p:oleObj>
          </a:graphicData>
        </a:graphic>
      </p:graphicFrame>
      <p:sp>
        <p:nvSpPr>
          <p:cNvPr id="5" name="Rectangle 4"/>
          <p:cNvSpPr/>
          <p:nvPr/>
        </p:nvSpPr>
        <p:spPr>
          <a:xfrm>
            <a:off x="457200" y="5168900"/>
            <a:ext cx="5029200" cy="1384300"/>
          </a:xfrm>
          <a:prstGeom prst="rect">
            <a:avLst/>
          </a:prstGeom>
        </p:spPr>
        <p:txBody>
          <a:bodyPr>
            <a:spAutoFit/>
          </a:bodyPr>
          <a:lstStyle/>
          <a:p>
            <a:pPr>
              <a:defRPr/>
            </a:pPr>
            <a:endParaRPr lang="en-US" sz="1200" dirty="0">
              <a:solidFill>
                <a:srgbClr val="000066"/>
              </a:solidFill>
              <a:latin typeface="Arial" pitchFamily="34" charset="0"/>
              <a:cs typeface="Times New Roman" pitchFamily="18" charset="0"/>
            </a:endParaRPr>
          </a:p>
          <a:p>
            <a:pPr>
              <a:defRPr/>
            </a:pPr>
            <a:r>
              <a:rPr lang="en-US" sz="1200" dirty="0">
                <a:solidFill>
                  <a:srgbClr val="000066"/>
                </a:solidFill>
                <a:latin typeface="Arial" pitchFamily="34" charset="0"/>
                <a:cs typeface="Times New Roman" pitchFamily="18" charset="0"/>
              </a:rPr>
              <a:t>Normal: 18.5-24.9</a:t>
            </a:r>
          </a:p>
          <a:p>
            <a:pPr>
              <a:defRPr/>
            </a:pPr>
            <a:r>
              <a:rPr lang="en-US" sz="1200" dirty="0">
                <a:solidFill>
                  <a:srgbClr val="000066"/>
                </a:solidFill>
                <a:latin typeface="Arial" pitchFamily="34" charset="0"/>
                <a:cs typeface="Times New Roman" pitchFamily="18" charset="0"/>
              </a:rPr>
              <a:t>Class 1 Obesity: 25-29.9 (overweight)</a:t>
            </a:r>
          </a:p>
          <a:p>
            <a:pPr>
              <a:defRPr/>
            </a:pPr>
            <a:r>
              <a:rPr lang="en-US" sz="1200" dirty="0">
                <a:solidFill>
                  <a:srgbClr val="000066"/>
                </a:solidFill>
                <a:latin typeface="Arial" pitchFamily="34" charset="0"/>
                <a:cs typeface="Times New Roman" pitchFamily="18" charset="0"/>
              </a:rPr>
              <a:t>Class 2 Obesity: 30.0-39.9 (severe)</a:t>
            </a:r>
          </a:p>
          <a:p>
            <a:pPr>
              <a:defRPr/>
            </a:pPr>
            <a:r>
              <a:rPr lang="en-US" sz="1200" dirty="0">
                <a:solidFill>
                  <a:srgbClr val="000066"/>
                </a:solidFill>
                <a:latin typeface="Arial" pitchFamily="34" charset="0"/>
                <a:cs typeface="Times New Roman" pitchFamily="18" charset="0"/>
              </a:rPr>
              <a:t>Class 3 Obesity: 40 or more (morbid/extreme)</a:t>
            </a:r>
          </a:p>
          <a:p>
            <a:pPr>
              <a:defRPr/>
            </a:pPr>
            <a:endParaRPr lang="en-US" sz="1200" dirty="0">
              <a:solidFill>
                <a:srgbClr val="000066"/>
              </a:solidFill>
              <a:latin typeface="Arial" pitchFamily="34" charset="0"/>
              <a:cs typeface="Times New Roman" pitchFamily="18" charset="0"/>
            </a:endParaRPr>
          </a:p>
          <a:p>
            <a:pPr>
              <a:defRPr/>
            </a:pPr>
            <a:r>
              <a:rPr lang="en-US" sz="1200" dirty="0">
                <a:solidFill>
                  <a:srgbClr val="000066"/>
                </a:solidFill>
                <a:latin typeface="Arial" pitchFamily="34" charset="0"/>
                <a:cs typeface="Times New Roman" pitchFamily="18" charset="0"/>
              </a:rPr>
              <a:t>Sturm, R. </a:t>
            </a:r>
            <a:r>
              <a:rPr lang="en-US" sz="1200" i="1" dirty="0">
                <a:solidFill>
                  <a:srgbClr val="000066"/>
                </a:solidFill>
                <a:latin typeface="Arial" pitchFamily="34" charset="0"/>
                <a:cs typeface="Times New Roman" pitchFamily="18" charset="0"/>
              </a:rPr>
              <a:t>Public Health</a:t>
            </a:r>
            <a:r>
              <a:rPr lang="en-US" sz="1200" dirty="0">
                <a:solidFill>
                  <a:srgbClr val="000066"/>
                </a:solidFill>
                <a:latin typeface="Arial" pitchFamily="34" charset="0"/>
                <a:cs typeface="Times New Roman" pitchFamily="18" charset="0"/>
              </a:rPr>
              <a:t>. 2007.</a:t>
            </a:r>
            <a:r>
              <a:rPr lang="en-US" sz="1200" dirty="0">
                <a:solidFill>
                  <a:srgbClr val="000066"/>
                </a:solidFill>
                <a:latin typeface="Arial" pitchFamily="34" charset="0"/>
                <a:cs typeface="+mn-cs"/>
              </a:rPr>
              <a:t> July;121(7):492-496.</a:t>
            </a:r>
          </a:p>
        </p:txBody>
      </p:sp>
    </p:spTree>
    <p:custDataLst>
      <p:tags r:id="rId2"/>
    </p:custData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solidFill>
                  <a:srgbClr val="993300"/>
                </a:solidFill>
              </a:rPr>
              <a:t>Methods</a:t>
            </a:r>
          </a:p>
        </p:txBody>
      </p:sp>
      <p:sp>
        <p:nvSpPr>
          <p:cNvPr id="167939" name="Rectangle 3"/>
          <p:cNvSpPr>
            <a:spLocks noChangeArrowheads="1"/>
          </p:cNvSpPr>
          <p:nvPr/>
        </p:nvSpPr>
        <p:spPr bwMode="auto">
          <a:xfrm>
            <a:off x="1981200" y="2362200"/>
            <a:ext cx="762000" cy="8382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67940" name="Rectangle 4"/>
          <p:cNvSpPr>
            <a:spLocks noChangeArrowheads="1"/>
          </p:cNvSpPr>
          <p:nvPr/>
        </p:nvSpPr>
        <p:spPr bwMode="auto">
          <a:xfrm>
            <a:off x="2743200" y="2362200"/>
            <a:ext cx="762000" cy="8382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67941" name="Rectangle 5"/>
          <p:cNvSpPr>
            <a:spLocks noChangeArrowheads="1"/>
          </p:cNvSpPr>
          <p:nvPr/>
        </p:nvSpPr>
        <p:spPr bwMode="auto">
          <a:xfrm>
            <a:off x="457200" y="2362200"/>
            <a:ext cx="762000" cy="8382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67942" name="Rectangle 6"/>
          <p:cNvSpPr>
            <a:spLocks noChangeArrowheads="1"/>
          </p:cNvSpPr>
          <p:nvPr/>
        </p:nvSpPr>
        <p:spPr bwMode="auto">
          <a:xfrm>
            <a:off x="1219200" y="2362200"/>
            <a:ext cx="762000" cy="8382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67943" name="Rectangle 7"/>
          <p:cNvSpPr>
            <a:spLocks noChangeArrowheads="1"/>
          </p:cNvSpPr>
          <p:nvPr/>
        </p:nvSpPr>
        <p:spPr bwMode="auto">
          <a:xfrm>
            <a:off x="3505200" y="2362200"/>
            <a:ext cx="762000" cy="838200"/>
          </a:xfrm>
          <a:prstGeom prst="rect">
            <a:avLst/>
          </a:prstGeom>
          <a:noFill/>
          <a:ln w="9525">
            <a:solidFill>
              <a:schemeClr val="tx1"/>
            </a:solidFill>
            <a:miter lim="800000"/>
            <a:headEnd/>
            <a:tailEnd/>
          </a:ln>
          <a:effectLst/>
        </p:spPr>
        <p:txBody>
          <a:bodyPr wrap="none" anchor="ctr"/>
          <a:lstStyle/>
          <a:p>
            <a:endParaRPr lang="en-US"/>
          </a:p>
        </p:txBody>
      </p:sp>
      <p:sp>
        <p:nvSpPr>
          <p:cNvPr id="167944" name="Rectangle 8"/>
          <p:cNvSpPr>
            <a:spLocks noChangeArrowheads="1"/>
          </p:cNvSpPr>
          <p:nvPr/>
        </p:nvSpPr>
        <p:spPr bwMode="auto">
          <a:xfrm>
            <a:off x="4267200" y="2362200"/>
            <a:ext cx="762000" cy="838200"/>
          </a:xfrm>
          <a:prstGeom prst="rect">
            <a:avLst/>
          </a:prstGeom>
          <a:noFill/>
          <a:ln w="9525">
            <a:solidFill>
              <a:schemeClr val="tx1"/>
            </a:solidFill>
            <a:miter lim="800000"/>
            <a:headEnd/>
            <a:tailEnd/>
          </a:ln>
          <a:effectLst/>
        </p:spPr>
        <p:txBody>
          <a:bodyPr wrap="none" anchor="ctr"/>
          <a:lstStyle/>
          <a:p>
            <a:endParaRPr lang="en-US"/>
          </a:p>
        </p:txBody>
      </p:sp>
      <p:sp>
        <p:nvSpPr>
          <p:cNvPr id="167945" name="Rectangle 9"/>
          <p:cNvSpPr>
            <a:spLocks noChangeArrowheads="1"/>
          </p:cNvSpPr>
          <p:nvPr/>
        </p:nvSpPr>
        <p:spPr bwMode="auto">
          <a:xfrm>
            <a:off x="5029200" y="2362200"/>
            <a:ext cx="762000" cy="838200"/>
          </a:xfrm>
          <a:prstGeom prst="rect">
            <a:avLst/>
          </a:prstGeom>
          <a:noFill/>
          <a:ln w="9525">
            <a:solidFill>
              <a:schemeClr val="tx1"/>
            </a:solidFill>
            <a:miter lim="800000"/>
            <a:headEnd/>
            <a:tailEnd/>
          </a:ln>
          <a:effectLst/>
        </p:spPr>
        <p:txBody>
          <a:bodyPr wrap="none" anchor="ctr"/>
          <a:lstStyle/>
          <a:p>
            <a:endParaRPr lang="en-US"/>
          </a:p>
        </p:txBody>
      </p:sp>
      <p:sp>
        <p:nvSpPr>
          <p:cNvPr id="167946" name="Rectangle 10"/>
          <p:cNvSpPr>
            <a:spLocks noChangeArrowheads="1"/>
          </p:cNvSpPr>
          <p:nvPr/>
        </p:nvSpPr>
        <p:spPr bwMode="auto">
          <a:xfrm>
            <a:off x="5791200" y="2362200"/>
            <a:ext cx="762000" cy="838200"/>
          </a:xfrm>
          <a:prstGeom prst="rect">
            <a:avLst/>
          </a:prstGeom>
          <a:solidFill>
            <a:srgbClr val="FF99CC"/>
          </a:solidFill>
          <a:ln w="9525">
            <a:solidFill>
              <a:schemeClr val="tx1"/>
            </a:solidFill>
            <a:miter lim="800000"/>
            <a:headEnd/>
            <a:tailEnd/>
          </a:ln>
          <a:effectLst/>
        </p:spPr>
        <p:txBody>
          <a:bodyPr wrap="none" anchor="ctr"/>
          <a:lstStyle/>
          <a:p>
            <a:endParaRPr lang="en-US"/>
          </a:p>
        </p:txBody>
      </p:sp>
      <p:sp>
        <p:nvSpPr>
          <p:cNvPr id="167947" name="Rectangle 11"/>
          <p:cNvSpPr>
            <a:spLocks noChangeArrowheads="1"/>
          </p:cNvSpPr>
          <p:nvPr/>
        </p:nvSpPr>
        <p:spPr bwMode="auto">
          <a:xfrm>
            <a:off x="6553200" y="2362200"/>
            <a:ext cx="762000" cy="838200"/>
          </a:xfrm>
          <a:prstGeom prst="rect">
            <a:avLst/>
          </a:prstGeom>
          <a:solidFill>
            <a:srgbClr val="FF99CC"/>
          </a:solidFill>
          <a:ln w="9525">
            <a:solidFill>
              <a:schemeClr val="tx1"/>
            </a:solidFill>
            <a:miter lim="800000"/>
            <a:headEnd/>
            <a:tailEnd/>
          </a:ln>
          <a:effectLst/>
        </p:spPr>
        <p:txBody>
          <a:bodyPr wrap="none" anchor="ctr"/>
          <a:lstStyle/>
          <a:p>
            <a:endParaRPr lang="en-US"/>
          </a:p>
        </p:txBody>
      </p:sp>
      <p:sp>
        <p:nvSpPr>
          <p:cNvPr id="167948" name="Rectangle 12"/>
          <p:cNvSpPr>
            <a:spLocks noChangeArrowheads="1"/>
          </p:cNvSpPr>
          <p:nvPr/>
        </p:nvSpPr>
        <p:spPr bwMode="auto">
          <a:xfrm>
            <a:off x="7315200" y="2362200"/>
            <a:ext cx="762000" cy="838200"/>
          </a:xfrm>
          <a:prstGeom prst="rect">
            <a:avLst/>
          </a:prstGeom>
          <a:solidFill>
            <a:srgbClr val="FF99CC"/>
          </a:solidFill>
          <a:ln w="9525">
            <a:solidFill>
              <a:schemeClr val="tx1"/>
            </a:solidFill>
            <a:miter lim="800000"/>
            <a:headEnd/>
            <a:tailEnd/>
          </a:ln>
          <a:effectLst/>
        </p:spPr>
        <p:txBody>
          <a:bodyPr wrap="none" anchor="ctr"/>
          <a:lstStyle/>
          <a:p>
            <a:endParaRPr lang="en-US"/>
          </a:p>
        </p:txBody>
      </p:sp>
      <p:sp>
        <p:nvSpPr>
          <p:cNvPr id="167949" name="Rectangle 13"/>
          <p:cNvSpPr>
            <a:spLocks noChangeArrowheads="1"/>
          </p:cNvSpPr>
          <p:nvPr/>
        </p:nvSpPr>
        <p:spPr bwMode="auto">
          <a:xfrm>
            <a:off x="8077200" y="2362200"/>
            <a:ext cx="762000" cy="838200"/>
          </a:xfrm>
          <a:prstGeom prst="rect">
            <a:avLst/>
          </a:prstGeom>
          <a:solidFill>
            <a:srgbClr val="FF99CC"/>
          </a:solidFill>
          <a:ln w="9525">
            <a:solidFill>
              <a:schemeClr val="tx1"/>
            </a:solidFill>
            <a:miter lim="800000"/>
            <a:headEnd/>
            <a:tailEnd/>
          </a:ln>
          <a:effectLst/>
        </p:spPr>
        <p:txBody>
          <a:bodyPr wrap="none" anchor="ctr"/>
          <a:lstStyle/>
          <a:p>
            <a:endParaRPr lang="en-US"/>
          </a:p>
        </p:txBody>
      </p:sp>
      <p:sp>
        <p:nvSpPr>
          <p:cNvPr id="167950" name="Text Box 14"/>
          <p:cNvSpPr txBox="1">
            <a:spLocks noChangeArrowheads="1"/>
          </p:cNvSpPr>
          <p:nvPr/>
        </p:nvSpPr>
        <p:spPr bwMode="auto">
          <a:xfrm>
            <a:off x="0" y="1981200"/>
            <a:ext cx="8839200" cy="461665"/>
          </a:xfrm>
          <a:prstGeom prst="rect">
            <a:avLst/>
          </a:prstGeom>
          <a:noFill/>
          <a:ln w="9525">
            <a:noFill/>
            <a:miter lim="800000"/>
            <a:headEnd/>
            <a:tailEnd/>
          </a:ln>
          <a:effectLst/>
        </p:spPr>
        <p:txBody>
          <a:bodyPr>
            <a:spAutoFit/>
          </a:bodyPr>
          <a:lstStyle/>
          <a:p>
            <a:pPr eaLnBrk="1" hangingPunct="1">
              <a:spcBef>
                <a:spcPct val="50000"/>
              </a:spcBef>
            </a:pPr>
            <a:r>
              <a:rPr lang="en-US" dirty="0">
                <a:latin typeface="Arial" charset="0"/>
              </a:rPr>
              <a:t>Day: </a:t>
            </a:r>
            <a:r>
              <a:rPr lang="en-US" dirty="0" smtClean="0">
                <a:latin typeface="Arial" charset="0"/>
              </a:rPr>
              <a:t> 1     </a:t>
            </a:r>
            <a:r>
              <a:rPr lang="en-US" dirty="0">
                <a:latin typeface="Arial" charset="0"/>
              </a:rPr>
              <a:t>2	 </a:t>
            </a:r>
            <a:r>
              <a:rPr lang="en-US" dirty="0" smtClean="0">
                <a:latin typeface="Arial" charset="0"/>
              </a:rPr>
              <a:t>    3      </a:t>
            </a:r>
            <a:r>
              <a:rPr lang="en-US" dirty="0">
                <a:latin typeface="Arial" charset="0"/>
              </a:rPr>
              <a:t>4  </a:t>
            </a:r>
            <a:r>
              <a:rPr lang="en-US" dirty="0" smtClean="0">
                <a:latin typeface="Arial" charset="0"/>
              </a:rPr>
              <a:t>     5        </a:t>
            </a:r>
            <a:r>
              <a:rPr lang="en-US" dirty="0">
                <a:latin typeface="Arial" charset="0"/>
              </a:rPr>
              <a:t>6  </a:t>
            </a:r>
            <a:r>
              <a:rPr lang="en-US" dirty="0" smtClean="0">
                <a:latin typeface="Arial" charset="0"/>
              </a:rPr>
              <a:t>    </a:t>
            </a:r>
            <a:r>
              <a:rPr lang="en-US" dirty="0">
                <a:latin typeface="Arial" charset="0"/>
              </a:rPr>
              <a:t>7     </a:t>
            </a:r>
            <a:r>
              <a:rPr lang="en-US" dirty="0" smtClean="0">
                <a:latin typeface="Arial" charset="0"/>
              </a:rPr>
              <a:t>  </a:t>
            </a:r>
            <a:r>
              <a:rPr lang="en-US" dirty="0">
                <a:latin typeface="Arial" charset="0"/>
              </a:rPr>
              <a:t>8     </a:t>
            </a:r>
            <a:r>
              <a:rPr lang="en-US" dirty="0" smtClean="0">
                <a:latin typeface="Arial" charset="0"/>
              </a:rPr>
              <a:t>  </a:t>
            </a:r>
            <a:r>
              <a:rPr lang="en-US" dirty="0">
                <a:latin typeface="Arial" charset="0"/>
              </a:rPr>
              <a:t>9 </a:t>
            </a:r>
            <a:r>
              <a:rPr lang="en-US" dirty="0" smtClean="0">
                <a:latin typeface="Arial" charset="0"/>
              </a:rPr>
              <a:t>     10      </a:t>
            </a:r>
            <a:r>
              <a:rPr lang="en-US" dirty="0">
                <a:latin typeface="Arial" charset="0"/>
              </a:rPr>
              <a:t>11</a:t>
            </a:r>
          </a:p>
        </p:txBody>
      </p:sp>
      <p:sp>
        <p:nvSpPr>
          <p:cNvPr id="167951" name="Text Box 15"/>
          <p:cNvSpPr txBox="1">
            <a:spLocks noChangeArrowheads="1"/>
          </p:cNvSpPr>
          <p:nvPr/>
        </p:nvSpPr>
        <p:spPr bwMode="auto">
          <a:xfrm>
            <a:off x="3505200" y="2590800"/>
            <a:ext cx="838200" cy="274638"/>
          </a:xfrm>
          <a:prstGeom prst="rect">
            <a:avLst/>
          </a:prstGeom>
          <a:noFill/>
          <a:ln w="9525">
            <a:noFill/>
            <a:miter lim="800000"/>
            <a:headEnd/>
            <a:tailEnd/>
          </a:ln>
          <a:effectLst/>
        </p:spPr>
        <p:txBody>
          <a:bodyPr>
            <a:spAutoFit/>
          </a:bodyPr>
          <a:lstStyle/>
          <a:p>
            <a:pPr algn="ctr" eaLnBrk="1" hangingPunct="1">
              <a:spcBef>
                <a:spcPct val="50000"/>
              </a:spcBef>
            </a:pPr>
            <a:r>
              <a:rPr lang="en-US" sz="1200" b="1">
                <a:latin typeface="Arial" charset="0"/>
              </a:rPr>
              <a:t>Washout</a:t>
            </a:r>
          </a:p>
        </p:txBody>
      </p:sp>
      <p:sp>
        <p:nvSpPr>
          <p:cNvPr id="167952" name="Text Box 16"/>
          <p:cNvSpPr txBox="1">
            <a:spLocks noChangeArrowheads="1"/>
          </p:cNvSpPr>
          <p:nvPr/>
        </p:nvSpPr>
        <p:spPr bwMode="auto">
          <a:xfrm>
            <a:off x="4267200" y="2590800"/>
            <a:ext cx="838200" cy="274638"/>
          </a:xfrm>
          <a:prstGeom prst="rect">
            <a:avLst/>
          </a:prstGeom>
          <a:noFill/>
          <a:ln w="9525">
            <a:noFill/>
            <a:miter lim="800000"/>
            <a:headEnd/>
            <a:tailEnd/>
          </a:ln>
          <a:effectLst/>
        </p:spPr>
        <p:txBody>
          <a:bodyPr>
            <a:spAutoFit/>
          </a:bodyPr>
          <a:lstStyle/>
          <a:p>
            <a:pPr algn="ctr" eaLnBrk="1" hangingPunct="1">
              <a:spcBef>
                <a:spcPct val="50000"/>
              </a:spcBef>
            </a:pPr>
            <a:r>
              <a:rPr lang="en-US" sz="1200" b="1">
                <a:latin typeface="Arial" charset="0"/>
              </a:rPr>
              <a:t>Washout</a:t>
            </a:r>
          </a:p>
        </p:txBody>
      </p:sp>
      <p:sp>
        <p:nvSpPr>
          <p:cNvPr id="167953" name="Text Box 17"/>
          <p:cNvSpPr txBox="1">
            <a:spLocks noChangeArrowheads="1"/>
          </p:cNvSpPr>
          <p:nvPr/>
        </p:nvSpPr>
        <p:spPr bwMode="auto">
          <a:xfrm>
            <a:off x="5029200" y="2590800"/>
            <a:ext cx="838200" cy="274638"/>
          </a:xfrm>
          <a:prstGeom prst="rect">
            <a:avLst/>
          </a:prstGeom>
          <a:noFill/>
          <a:ln w="9525">
            <a:noFill/>
            <a:miter lim="800000"/>
            <a:headEnd/>
            <a:tailEnd/>
          </a:ln>
          <a:effectLst/>
        </p:spPr>
        <p:txBody>
          <a:bodyPr>
            <a:spAutoFit/>
          </a:bodyPr>
          <a:lstStyle/>
          <a:p>
            <a:pPr algn="ctr" eaLnBrk="1" hangingPunct="1">
              <a:spcBef>
                <a:spcPct val="50000"/>
              </a:spcBef>
            </a:pPr>
            <a:r>
              <a:rPr lang="en-US" sz="1200" b="1">
                <a:latin typeface="Arial" charset="0"/>
              </a:rPr>
              <a:t>Washout</a:t>
            </a:r>
          </a:p>
        </p:txBody>
      </p:sp>
      <p:pic>
        <p:nvPicPr>
          <p:cNvPr id="167954" name="Picture 18" descr="MCj02376770000[1]"/>
          <p:cNvPicPr>
            <a:picLocks noChangeAspect="1" noChangeArrowheads="1"/>
          </p:cNvPicPr>
          <p:nvPr/>
        </p:nvPicPr>
        <p:blipFill>
          <a:blip r:embed="rId3" cstate="print"/>
          <a:srcRect/>
          <a:stretch>
            <a:fillRect/>
          </a:stretch>
        </p:blipFill>
        <p:spPr bwMode="auto">
          <a:xfrm>
            <a:off x="2057400" y="2514600"/>
            <a:ext cx="573088" cy="496888"/>
          </a:xfrm>
          <a:prstGeom prst="rect">
            <a:avLst/>
          </a:prstGeom>
          <a:noFill/>
        </p:spPr>
      </p:pic>
      <p:pic>
        <p:nvPicPr>
          <p:cNvPr id="167955" name="Picture 19" descr="MCj02327680000[1]"/>
          <p:cNvPicPr>
            <a:picLocks noChangeAspect="1" noChangeArrowheads="1"/>
          </p:cNvPicPr>
          <p:nvPr/>
        </p:nvPicPr>
        <p:blipFill>
          <a:blip r:embed="rId4" cstate="print"/>
          <a:srcRect/>
          <a:stretch>
            <a:fillRect/>
          </a:stretch>
        </p:blipFill>
        <p:spPr bwMode="auto">
          <a:xfrm>
            <a:off x="5943600" y="2514600"/>
            <a:ext cx="533400" cy="512763"/>
          </a:xfrm>
          <a:prstGeom prst="rect">
            <a:avLst/>
          </a:prstGeom>
          <a:noFill/>
        </p:spPr>
      </p:pic>
      <p:pic>
        <p:nvPicPr>
          <p:cNvPr id="167956" name="Picture 20" descr="MCj02327680000[1]"/>
          <p:cNvPicPr>
            <a:picLocks noChangeAspect="1" noChangeArrowheads="1"/>
          </p:cNvPicPr>
          <p:nvPr/>
        </p:nvPicPr>
        <p:blipFill>
          <a:blip r:embed="rId4" cstate="print"/>
          <a:srcRect/>
          <a:stretch>
            <a:fillRect/>
          </a:stretch>
        </p:blipFill>
        <p:spPr bwMode="auto">
          <a:xfrm>
            <a:off x="6705600" y="2514600"/>
            <a:ext cx="533400" cy="512763"/>
          </a:xfrm>
          <a:prstGeom prst="rect">
            <a:avLst/>
          </a:prstGeom>
          <a:noFill/>
        </p:spPr>
      </p:pic>
      <p:pic>
        <p:nvPicPr>
          <p:cNvPr id="167957" name="Picture 21" descr="MCj02327680000[1]"/>
          <p:cNvPicPr>
            <a:picLocks noChangeAspect="1" noChangeArrowheads="1"/>
          </p:cNvPicPr>
          <p:nvPr/>
        </p:nvPicPr>
        <p:blipFill>
          <a:blip r:embed="rId4" cstate="print"/>
          <a:srcRect/>
          <a:stretch>
            <a:fillRect/>
          </a:stretch>
        </p:blipFill>
        <p:spPr bwMode="auto">
          <a:xfrm>
            <a:off x="7467600" y="2514600"/>
            <a:ext cx="533400" cy="512763"/>
          </a:xfrm>
          <a:prstGeom prst="rect">
            <a:avLst/>
          </a:prstGeom>
          <a:noFill/>
        </p:spPr>
      </p:pic>
      <p:pic>
        <p:nvPicPr>
          <p:cNvPr id="167958" name="Picture 22" descr="MCj02327680000[1]"/>
          <p:cNvPicPr>
            <a:picLocks noChangeAspect="1" noChangeArrowheads="1"/>
          </p:cNvPicPr>
          <p:nvPr/>
        </p:nvPicPr>
        <p:blipFill>
          <a:blip r:embed="rId4" cstate="print"/>
          <a:srcRect/>
          <a:stretch>
            <a:fillRect/>
          </a:stretch>
        </p:blipFill>
        <p:spPr bwMode="auto">
          <a:xfrm>
            <a:off x="8229600" y="2514600"/>
            <a:ext cx="533400" cy="512763"/>
          </a:xfrm>
          <a:prstGeom prst="rect">
            <a:avLst/>
          </a:prstGeom>
          <a:noFill/>
        </p:spPr>
      </p:pic>
      <p:pic>
        <p:nvPicPr>
          <p:cNvPr id="167959" name="Picture 23" descr="MCj02376770000[1]"/>
          <p:cNvPicPr>
            <a:picLocks noChangeAspect="1" noChangeArrowheads="1"/>
          </p:cNvPicPr>
          <p:nvPr/>
        </p:nvPicPr>
        <p:blipFill>
          <a:blip r:embed="rId3" cstate="print"/>
          <a:srcRect/>
          <a:stretch>
            <a:fillRect/>
          </a:stretch>
        </p:blipFill>
        <p:spPr bwMode="auto">
          <a:xfrm>
            <a:off x="2819400" y="2514600"/>
            <a:ext cx="573088" cy="496888"/>
          </a:xfrm>
          <a:prstGeom prst="rect">
            <a:avLst/>
          </a:prstGeom>
          <a:noFill/>
        </p:spPr>
      </p:pic>
      <p:pic>
        <p:nvPicPr>
          <p:cNvPr id="167960" name="Picture 24" descr="MCj02376770000[1]"/>
          <p:cNvPicPr>
            <a:picLocks noChangeAspect="1" noChangeArrowheads="1"/>
          </p:cNvPicPr>
          <p:nvPr/>
        </p:nvPicPr>
        <p:blipFill>
          <a:blip r:embed="rId3" cstate="print"/>
          <a:srcRect/>
          <a:stretch>
            <a:fillRect/>
          </a:stretch>
        </p:blipFill>
        <p:spPr bwMode="auto">
          <a:xfrm>
            <a:off x="1295400" y="2514600"/>
            <a:ext cx="573088" cy="496888"/>
          </a:xfrm>
          <a:prstGeom prst="rect">
            <a:avLst/>
          </a:prstGeom>
          <a:noFill/>
        </p:spPr>
      </p:pic>
      <p:pic>
        <p:nvPicPr>
          <p:cNvPr id="167961" name="Picture 25" descr="MCj02376770000[1]"/>
          <p:cNvPicPr>
            <a:picLocks noChangeAspect="1" noChangeArrowheads="1"/>
          </p:cNvPicPr>
          <p:nvPr/>
        </p:nvPicPr>
        <p:blipFill>
          <a:blip r:embed="rId3" cstate="print"/>
          <a:srcRect/>
          <a:stretch>
            <a:fillRect/>
          </a:stretch>
        </p:blipFill>
        <p:spPr bwMode="auto">
          <a:xfrm>
            <a:off x="533400" y="2514600"/>
            <a:ext cx="573088" cy="496888"/>
          </a:xfrm>
          <a:prstGeom prst="rect">
            <a:avLst/>
          </a:prstGeom>
          <a:noFill/>
        </p:spPr>
      </p:pic>
      <p:sp>
        <p:nvSpPr>
          <p:cNvPr id="167962" name="Rectangle 26"/>
          <p:cNvSpPr>
            <a:spLocks noChangeArrowheads="1"/>
          </p:cNvSpPr>
          <p:nvPr/>
        </p:nvSpPr>
        <p:spPr bwMode="auto">
          <a:xfrm>
            <a:off x="7315200" y="4800600"/>
            <a:ext cx="762000" cy="8382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67963" name="Rectangle 27"/>
          <p:cNvSpPr>
            <a:spLocks noChangeArrowheads="1"/>
          </p:cNvSpPr>
          <p:nvPr/>
        </p:nvSpPr>
        <p:spPr bwMode="auto">
          <a:xfrm>
            <a:off x="8077200" y="4800600"/>
            <a:ext cx="762000" cy="8382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67964" name="Rectangle 28"/>
          <p:cNvSpPr>
            <a:spLocks noChangeArrowheads="1"/>
          </p:cNvSpPr>
          <p:nvPr/>
        </p:nvSpPr>
        <p:spPr bwMode="auto">
          <a:xfrm>
            <a:off x="5791200" y="4800600"/>
            <a:ext cx="762000" cy="8382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67965" name="Rectangle 29"/>
          <p:cNvSpPr>
            <a:spLocks noChangeArrowheads="1"/>
          </p:cNvSpPr>
          <p:nvPr/>
        </p:nvSpPr>
        <p:spPr bwMode="auto">
          <a:xfrm>
            <a:off x="6553200" y="4800600"/>
            <a:ext cx="762000" cy="8382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67966" name="Rectangle 30"/>
          <p:cNvSpPr>
            <a:spLocks noChangeArrowheads="1"/>
          </p:cNvSpPr>
          <p:nvPr/>
        </p:nvSpPr>
        <p:spPr bwMode="auto">
          <a:xfrm>
            <a:off x="3505200" y="4800600"/>
            <a:ext cx="762000" cy="838200"/>
          </a:xfrm>
          <a:prstGeom prst="rect">
            <a:avLst/>
          </a:prstGeom>
          <a:noFill/>
          <a:ln w="9525">
            <a:solidFill>
              <a:schemeClr val="tx1"/>
            </a:solidFill>
            <a:miter lim="800000"/>
            <a:headEnd/>
            <a:tailEnd/>
          </a:ln>
          <a:effectLst/>
        </p:spPr>
        <p:txBody>
          <a:bodyPr wrap="none" anchor="ctr"/>
          <a:lstStyle/>
          <a:p>
            <a:endParaRPr lang="en-US"/>
          </a:p>
        </p:txBody>
      </p:sp>
      <p:sp>
        <p:nvSpPr>
          <p:cNvPr id="167967" name="Rectangle 31"/>
          <p:cNvSpPr>
            <a:spLocks noChangeArrowheads="1"/>
          </p:cNvSpPr>
          <p:nvPr/>
        </p:nvSpPr>
        <p:spPr bwMode="auto">
          <a:xfrm>
            <a:off x="4267200" y="4800600"/>
            <a:ext cx="762000" cy="838200"/>
          </a:xfrm>
          <a:prstGeom prst="rect">
            <a:avLst/>
          </a:prstGeom>
          <a:noFill/>
          <a:ln w="9525">
            <a:solidFill>
              <a:schemeClr val="tx1"/>
            </a:solidFill>
            <a:miter lim="800000"/>
            <a:headEnd/>
            <a:tailEnd/>
          </a:ln>
          <a:effectLst/>
        </p:spPr>
        <p:txBody>
          <a:bodyPr wrap="none" anchor="ctr"/>
          <a:lstStyle/>
          <a:p>
            <a:endParaRPr lang="en-US"/>
          </a:p>
        </p:txBody>
      </p:sp>
      <p:sp>
        <p:nvSpPr>
          <p:cNvPr id="167968" name="Rectangle 32"/>
          <p:cNvSpPr>
            <a:spLocks noChangeArrowheads="1"/>
          </p:cNvSpPr>
          <p:nvPr/>
        </p:nvSpPr>
        <p:spPr bwMode="auto">
          <a:xfrm>
            <a:off x="5029200" y="4800600"/>
            <a:ext cx="762000" cy="838200"/>
          </a:xfrm>
          <a:prstGeom prst="rect">
            <a:avLst/>
          </a:prstGeom>
          <a:noFill/>
          <a:ln w="9525">
            <a:solidFill>
              <a:schemeClr val="tx1"/>
            </a:solidFill>
            <a:miter lim="800000"/>
            <a:headEnd/>
            <a:tailEnd/>
          </a:ln>
          <a:effectLst/>
        </p:spPr>
        <p:txBody>
          <a:bodyPr wrap="none" anchor="ctr"/>
          <a:lstStyle/>
          <a:p>
            <a:endParaRPr lang="en-US"/>
          </a:p>
        </p:txBody>
      </p:sp>
      <p:sp>
        <p:nvSpPr>
          <p:cNvPr id="167969" name="Rectangle 33"/>
          <p:cNvSpPr>
            <a:spLocks noChangeArrowheads="1"/>
          </p:cNvSpPr>
          <p:nvPr/>
        </p:nvSpPr>
        <p:spPr bwMode="auto">
          <a:xfrm>
            <a:off x="457200" y="4800600"/>
            <a:ext cx="762000" cy="838200"/>
          </a:xfrm>
          <a:prstGeom prst="rect">
            <a:avLst/>
          </a:prstGeom>
          <a:solidFill>
            <a:srgbClr val="FF99CC"/>
          </a:solidFill>
          <a:ln w="9525">
            <a:solidFill>
              <a:schemeClr val="tx1"/>
            </a:solidFill>
            <a:miter lim="800000"/>
            <a:headEnd/>
            <a:tailEnd/>
          </a:ln>
          <a:effectLst/>
        </p:spPr>
        <p:txBody>
          <a:bodyPr wrap="none" anchor="ctr"/>
          <a:lstStyle/>
          <a:p>
            <a:endParaRPr lang="en-US"/>
          </a:p>
        </p:txBody>
      </p:sp>
      <p:sp>
        <p:nvSpPr>
          <p:cNvPr id="167970" name="Rectangle 34"/>
          <p:cNvSpPr>
            <a:spLocks noChangeArrowheads="1"/>
          </p:cNvSpPr>
          <p:nvPr/>
        </p:nvSpPr>
        <p:spPr bwMode="auto">
          <a:xfrm>
            <a:off x="1219200" y="4800600"/>
            <a:ext cx="762000" cy="838200"/>
          </a:xfrm>
          <a:prstGeom prst="rect">
            <a:avLst/>
          </a:prstGeom>
          <a:solidFill>
            <a:srgbClr val="FF99CC"/>
          </a:solidFill>
          <a:ln w="9525">
            <a:solidFill>
              <a:schemeClr val="tx1"/>
            </a:solidFill>
            <a:miter lim="800000"/>
            <a:headEnd/>
            <a:tailEnd/>
          </a:ln>
          <a:effectLst/>
        </p:spPr>
        <p:txBody>
          <a:bodyPr wrap="none" anchor="ctr"/>
          <a:lstStyle/>
          <a:p>
            <a:endParaRPr lang="en-US"/>
          </a:p>
        </p:txBody>
      </p:sp>
      <p:sp>
        <p:nvSpPr>
          <p:cNvPr id="167971" name="Rectangle 35"/>
          <p:cNvSpPr>
            <a:spLocks noChangeArrowheads="1"/>
          </p:cNvSpPr>
          <p:nvPr/>
        </p:nvSpPr>
        <p:spPr bwMode="auto">
          <a:xfrm>
            <a:off x="1981200" y="4800600"/>
            <a:ext cx="762000" cy="838200"/>
          </a:xfrm>
          <a:prstGeom prst="rect">
            <a:avLst/>
          </a:prstGeom>
          <a:solidFill>
            <a:srgbClr val="FF99CC"/>
          </a:solidFill>
          <a:ln w="9525">
            <a:solidFill>
              <a:schemeClr val="tx1"/>
            </a:solidFill>
            <a:miter lim="800000"/>
            <a:headEnd/>
            <a:tailEnd/>
          </a:ln>
          <a:effectLst/>
        </p:spPr>
        <p:txBody>
          <a:bodyPr wrap="none" anchor="ctr"/>
          <a:lstStyle/>
          <a:p>
            <a:endParaRPr lang="en-US"/>
          </a:p>
        </p:txBody>
      </p:sp>
      <p:sp>
        <p:nvSpPr>
          <p:cNvPr id="167972" name="Rectangle 36"/>
          <p:cNvSpPr>
            <a:spLocks noChangeArrowheads="1"/>
          </p:cNvSpPr>
          <p:nvPr/>
        </p:nvSpPr>
        <p:spPr bwMode="auto">
          <a:xfrm>
            <a:off x="2743200" y="4800600"/>
            <a:ext cx="762000" cy="838200"/>
          </a:xfrm>
          <a:prstGeom prst="rect">
            <a:avLst/>
          </a:prstGeom>
          <a:solidFill>
            <a:srgbClr val="FF99CC"/>
          </a:solidFill>
          <a:ln w="9525">
            <a:solidFill>
              <a:schemeClr val="tx1"/>
            </a:solidFill>
            <a:miter lim="800000"/>
            <a:headEnd/>
            <a:tailEnd/>
          </a:ln>
          <a:effectLst/>
        </p:spPr>
        <p:txBody>
          <a:bodyPr wrap="none" anchor="ctr"/>
          <a:lstStyle/>
          <a:p>
            <a:endParaRPr lang="en-US"/>
          </a:p>
        </p:txBody>
      </p:sp>
      <p:sp>
        <p:nvSpPr>
          <p:cNvPr id="167973" name="Text Box 37"/>
          <p:cNvSpPr txBox="1">
            <a:spLocks noChangeArrowheads="1"/>
          </p:cNvSpPr>
          <p:nvPr/>
        </p:nvSpPr>
        <p:spPr bwMode="auto">
          <a:xfrm>
            <a:off x="0" y="4419600"/>
            <a:ext cx="8839200" cy="461665"/>
          </a:xfrm>
          <a:prstGeom prst="rect">
            <a:avLst/>
          </a:prstGeom>
          <a:noFill/>
          <a:ln w="9525">
            <a:noFill/>
            <a:miter lim="800000"/>
            <a:headEnd/>
            <a:tailEnd/>
          </a:ln>
          <a:effectLst/>
        </p:spPr>
        <p:txBody>
          <a:bodyPr>
            <a:spAutoFit/>
          </a:bodyPr>
          <a:lstStyle/>
          <a:p>
            <a:pPr eaLnBrk="1" hangingPunct="1">
              <a:spcBef>
                <a:spcPct val="50000"/>
              </a:spcBef>
            </a:pPr>
            <a:r>
              <a:rPr lang="en-US" dirty="0" smtClean="0">
                <a:latin typeface="Arial" charset="0"/>
              </a:rPr>
              <a:t>Day: 1</a:t>
            </a:r>
            <a:r>
              <a:rPr lang="en-US" dirty="0">
                <a:latin typeface="Arial" charset="0"/>
              </a:rPr>
              <a:t>	 </a:t>
            </a:r>
            <a:r>
              <a:rPr lang="en-US" dirty="0" smtClean="0">
                <a:latin typeface="Arial" charset="0"/>
              </a:rPr>
              <a:t>     </a:t>
            </a:r>
            <a:r>
              <a:rPr lang="en-US" dirty="0">
                <a:latin typeface="Arial" charset="0"/>
              </a:rPr>
              <a:t>2	  </a:t>
            </a:r>
            <a:r>
              <a:rPr lang="en-US" dirty="0" smtClean="0">
                <a:latin typeface="Arial" charset="0"/>
              </a:rPr>
              <a:t>  </a:t>
            </a:r>
            <a:r>
              <a:rPr lang="en-US" dirty="0">
                <a:latin typeface="Arial" charset="0"/>
              </a:rPr>
              <a:t>3     </a:t>
            </a:r>
            <a:r>
              <a:rPr lang="en-US" dirty="0" smtClean="0">
                <a:latin typeface="Arial" charset="0"/>
              </a:rPr>
              <a:t>  </a:t>
            </a:r>
            <a:r>
              <a:rPr lang="en-US" dirty="0">
                <a:latin typeface="Arial" charset="0"/>
              </a:rPr>
              <a:t>4        </a:t>
            </a:r>
            <a:r>
              <a:rPr lang="en-US" dirty="0" smtClean="0">
                <a:latin typeface="Arial" charset="0"/>
              </a:rPr>
              <a:t>5       </a:t>
            </a:r>
            <a:r>
              <a:rPr lang="en-US" dirty="0">
                <a:latin typeface="Arial" charset="0"/>
              </a:rPr>
              <a:t>6       </a:t>
            </a:r>
            <a:r>
              <a:rPr lang="en-US" dirty="0" smtClean="0">
                <a:latin typeface="Arial" charset="0"/>
              </a:rPr>
              <a:t>7       </a:t>
            </a:r>
            <a:r>
              <a:rPr lang="en-US" dirty="0">
                <a:latin typeface="Arial" charset="0"/>
              </a:rPr>
              <a:t>8  </a:t>
            </a:r>
            <a:r>
              <a:rPr lang="en-US" dirty="0" smtClean="0">
                <a:latin typeface="Arial" charset="0"/>
              </a:rPr>
              <a:t>    9      10     </a:t>
            </a:r>
            <a:r>
              <a:rPr lang="en-US" dirty="0">
                <a:latin typeface="Arial" charset="0"/>
              </a:rPr>
              <a:t>11</a:t>
            </a:r>
          </a:p>
        </p:txBody>
      </p:sp>
      <p:sp>
        <p:nvSpPr>
          <p:cNvPr id="167974" name="Text Box 38"/>
          <p:cNvSpPr txBox="1">
            <a:spLocks noChangeArrowheads="1"/>
          </p:cNvSpPr>
          <p:nvPr/>
        </p:nvSpPr>
        <p:spPr bwMode="auto">
          <a:xfrm>
            <a:off x="3505200" y="5029200"/>
            <a:ext cx="838200" cy="274638"/>
          </a:xfrm>
          <a:prstGeom prst="rect">
            <a:avLst/>
          </a:prstGeom>
          <a:noFill/>
          <a:ln w="9525">
            <a:noFill/>
            <a:miter lim="800000"/>
            <a:headEnd/>
            <a:tailEnd/>
          </a:ln>
          <a:effectLst/>
        </p:spPr>
        <p:txBody>
          <a:bodyPr>
            <a:spAutoFit/>
          </a:bodyPr>
          <a:lstStyle/>
          <a:p>
            <a:pPr algn="ctr" eaLnBrk="1" hangingPunct="1">
              <a:spcBef>
                <a:spcPct val="50000"/>
              </a:spcBef>
            </a:pPr>
            <a:r>
              <a:rPr lang="en-US" sz="1200" b="1">
                <a:latin typeface="Arial" charset="0"/>
              </a:rPr>
              <a:t>Washout</a:t>
            </a:r>
          </a:p>
        </p:txBody>
      </p:sp>
      <p:sp>
        <p:nvSpPr>
          <p:cNvPr id="167975" name="Text Box 39"/>
          <p:cNvSpPr txBox="1">
            <a:spLocks noChangeArrowheads="1"/>
          </p:cNvSpPr>
          <p:nvPr/>
        </p:nvSpPr>
        <p:spPr bwMode="auto">
          <a:xfrm>
            <a:off x="4267200" y="5029200"/>
            <a:ext cx="838200" cy="274638"/>
          </a:xfrm>
          <a:prstGeom prst="rect">
            <a:avLst/>
          </a:prstGeom>
          <a:noFill/>
          <a:ln w="9525">
            <a:noFill/>
            <a:miter lim="800000"/>
            <a:headEnd/>
            <a:tailEnd/>
          </a:ln>
          <a:effectLst/>
        </p:spPr>
        <p:txBody>
          <a:bodyPr>
            <a:spAutoFit/>
          </a:bodyPr>
          <a:lstStyle/>
          <a:p>
            <a:pPr algn="ctr" eaLnBrk="1" hangingPunct="1">
              <a:spcBef>
                <a:spcPct val="50000"/>
              </a:spcBef>
            </a:pPr>
            <a:r>
              <a:rPr lang="en-US" sz="1200" b="1">
                <a:latin typeface="Arial" charset="0"/>
              </a:rPr>
              <a:t>Washout</a:t>
            </a:r>
          </a:p>
        </p:txBody>
      </p:sp>
      <p:sp>
        <p:nvSpPr>
          <p:cNvPr id="167976" name="Text Box 40"/>
          <p:cNvSpPr txBox="1">
            <a:spLocks noChangeArrowheads="1"/>
          </p:cNvSpPr>
          <p:nvPr/>
        </p:nvSpPr>
        <p:spPr bwMode="auto">
          <a:xfrm>
            <a:off x="5029200" y="5029200"/>
            <a:ext cx="838200" cy="274638"/>
          </a:xfrm>
          <a:prstGeom prst="rect">
            <a:avLst/>
          </a:prstGeom>
          <a:noFill/>
          <a:ln w="9525">
            <a:noFill/>
            <a:miter lim="800000"/>
            <a:headEnd/>
            <a:tailEnd/>
          </a:ln>
          <a:effectLst/>
        </p:spPr>
        <p:txBody>
          <a:bodyPr>
            <a:spAutoFit/>
          </a:bodyPr>
          <a:lstStyle/>
          <a:p>
            <a:pPr algn="ctr" eaLnBrk="1" hangingPunct="1">
              <a:spcBef>
                <a:spcPct val="50000"/>
              </a:spcBef>
            </a:pPr>
            <a:r>
              <a:rPr lang="en-US" sz="1200" b="1">
                <a:latin typeface="Arial" charset="0"/>
              </a:rPr>
              <a:t>Washout</a:t>
            </a:r>
          </a:p>
        </p:txBody>
      </p:sp>
      <p:pic>
        <p:nvPicPr>
          <p:cNvPr id="167977" name="Picture 41" descr="MCj02376770000[1]"/>
          <p:cNvPicPr>
            <a:picLocks noChangeAspect="1" noChangeArrowheads="1"/>
          </p:cNvPicPr>
          <p:nvPr/>
        </p:nvPicPr>
        <p:blipFill>
          <a:blip r:embed="rId3" cstate="print"/>
          <a:srcRect/>
          <a:stretch>
            <a:fillRect/>
          </a:stretch>
        </p:blipFill>
        <p:spPr bwMode="auto">
          <a:xfrm>
            <a:off x="7391400" y="4953000"/>
            <a:ext cx="573088" cy="496888"/>
          </a:xfrm>
          <a:prstGeom prst="rect">
            <a:avLst/>
          </a:prstGeom>
          <a:noFill/>
        </p:spPr>
      </p:pic>
      <p:pic>
        <p:nvPicPr>
          <p:cNvPr id="167978" name="Picture 42" descr="MCj02327680000[1]"/>
          <p:cNvPicPr>
            <a:picLocks noChangeAspect="1" noChangeArrowheads="1"/>
          </p:cNvPicPr>
          <p:nvPr/>
        </p:nvPicPr>
        <p:blipFill>
          <a:blip r:embed="rId4" cstate="print"/>
          <a:srcRect/>
          <a:stretch>
            <a:fillRect/>
          </a:stretch>
        </p:blipFill>
        <p:spPr bwMode="auto">
          <a:xfrm>
            <a:off x="609600" y="4953000"/>
            <a:ext cx="533400" cy="512763"/>
          </a:xfrm>
          <a:prstGeom prst="rect">
            <a:avLst/>
          </a:prstGeom>
          <a:noFill/>
        </p:spPr>
      </p:pic>
      <p:pic>
        <p:nvPicPr>
          <p:cNvPr id="167979" name="Picture 43" descr="MCj02327680000[1]"/>
          <p:cNvPicPr>
            <a:picLocks noChangeAspect="1" noChangeArrowheads="1"/>
          </p:cNvPicPr>
          <p:nvPr/>
        </p:nvPicPr>
        <p:blipFill>
          <a:blip r:embed="rId4" cstate="print"/>
          <a:srcRect/>
          <a:stretch>
            <a:fillRect/>
          </a:stretch>
        </p:blipFill>
        <p:spPr bwMode="auto">
          <a:xfrm>
            <a:off x="1371600" y="4953000"/>
            <a:ext cx="533400" cy="512763"/>
          </a:xfrm>
          <a:prstGeom prst="rect">
            <a:avLst/>
          </a:prstGeom>
          <a:noFill/>
        </p:spPr>
      </p:pic>
      <p:pic>
        <p:nvPicPr>
          <p:cNvPr id="167980" name="Picture 44" descr="MCj02327680000[1]"/>
          <p:cNvPicPr>
            <a:picLocks noChangeAspect="1" noChangeArrowheads="1"/>
          </p:cNvPicPr>
          <p:nvPr/>
        </p:nvPicPr>
        <p:blipFill>
          <a:blip r:embed="rId4" cstate="print"/>
          <a:srcRect/>
          <a:stretch>
            <a:fillRect/>
          </a:stretch>
        </p:blipFill>
        <p:spPr bwMode="auto">
          <a:xfrm>
            <a:off x="2133600" y="4953000"/>
            <a:ext cx="533400" cy="512763"/>
          </a:xfrm>
          <a:prstGeom prst="rect">
            <a:avLst/>
          </a:prstGeom>
          <a:noFill/>
        </p:spPr>
      </p:pic>
      <p:pic>
        <p:nvPicPr>
          <p:cNvPr id="167981" name="Picture 45" descr="MCj02327680000[1]"/>
          <p:cNvPicPr>
            <a:picLocks noChangeAspect="1" noChangeArrowheads="1"/>
          </p:cNvPicPr>
          <p:nvPr/>
        </p:nvPicPr>
        <p:blipFill>
          <a:blip r:embed="rId4" cstate="print"/>
          <a:srcRect/>
          <a:stretch>
            <a:fillRect/>
          </a:stretch>
        </p:blipFill>
        <p:spPr bwMode="auto">
          <a:xfrm>
            <a:off x="2895600" y="4953000"/>
            <a:ext cx="533400" cy="512763"/>
          </a:xfrm>
          <a:prstGeom prst="rect">
            <a:avLst/>
          </a:prstGeom>
          <a:noFill/>
        </p:spPr>
      </p:pic>
      <p:pic>
        <p:nvPicPr>
          <p:cNvPr id="167982" name="Picture 46" descr="MCj02376770000[1]"/>
          <p:cNvPicPr>
            <a:picLocks noChangeAspect="1" noChangeArrowheads="1"/>
          </p:cNvPicPr>
          <p:nvPr/>
        </p:nvPicPr>
        <p:blipFill>
          <a:blip r:embed="rId3" cstate="print"/>
          <a:srcRect/>
          <a:stretch>
            <a:fillRect/>
          </a:stretch>
        </p:blipFill>
        <p:spPr bwMode="auto">
          <a:xfrm>
            <a:off x="8153400" y="4953000"/>
            <a:ext cx="573088" cy="496888"/>
          </a:xfrm>
          <a:prstGeom prst="rect">
            <a:avLst/>
          </a:prstGeom>
          <a:noFill/>
        </p:spPr>
      </p:pic>
      <p:pic>
        <p:nvPicPr>
          <p:cNvPr id="167983" name="Picture 47" descr="MCj02376770000[1]"/>
          <p:cNvPicPr>
            <a:picLocks noChangeAspect="1" noChangeArrowheads="1"/>
          </p:cNvPicPr>
          <p:nvPr/>
        </p:nvPicPr>
        <p:blipFill>
          <a:blip r:embed="rId3" cstate="print"/>
          <a:srcRect/>
          <a:stretch>
            <a:fillRect/>
          </a:stretch>
        </p:blipFill>
        <p:spPr bwMode="auto">
          <a:xfrm>
            <a:off x="6629400" y="4953000"/>
            <a:ext cx="573088" cy="496888"/>
          </a:xfrm>
          <a:prstGeom prst="rect">
            <a:avLst/>
          </a:prstGeom>
          <a:noFill/>
        </p:spPr>
      </p:pic>
      <p:pic>
        <p:nvPicPr>
          <p:cNvPr id="167984" name="Picture 48" descr="MCj02376770000[1]"/>
          <p:cNvPicPr>
            <a:picLocks noChangeAspect="1" noChangeArrowheads="1"/>
          </p:cNvPicPr>
          <p:nvPr/>
        </p:nvPicPr>
        <p:blipFill>
          <a:blip r:embed="rId3" cstate="print"/>
          <a:srcRect/>
          <a:stretch>
            <a:fillRect/>
          </a:stretch>
        </p:blipFill>
        <p:spPr bwMode="auto">
          <a:xfrm>
            <a:off x="5867400" y="4953000"/>
            <a:ext cx="573088" cy="496888"/>
          </a:xfrm>
          <a:prstGeom prst="rect">
            <a:avLst/>
          </a:prstGeom>
          <a:noFill/>
        </p:spPr>
      </p:pic>
      <p:sp>
        <p:nvSpPr>
          <p:cNvPr id="167985" name="Text Box 49"/>
          <p:cNvSpPr txBox="1">
            <a:spLocks noChangeArrowheads="1"/>
          </p:cNvSpPr>
          <p:nvPr/>
        </p:nvSpPr>
        <p:spPr bwMode="auto">
          <a:xfrm>
            <a:off x="304800" y="1295400"/>
            <a:ext cx="4191000"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b="1">
                <a:latin typeface="Arial" charset="0"/>
              </a:rPr>
              <a:t>First Group Schedule: </a:t>
            </a:r>
          </a:p>
        </p:txBody>
      </p:sp>
      <p:sp>
        <p:nvSpPr>
          <p:cNvPr id="167986" name="Text Box 50"/>
          <p:cNvSpPr txBox="1">
            <a:spLocks noChangeArrowheads="1"/>
          </p:cNvSpPr>
          <p:nvPr/>
        </p:nvSpPr>
        <p:spPr bwMode="auto">
          <a:xfrm>
            <a:off x="381000" y="3810000"/>
            <a:ext cx="4191000"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b="1">
                <a:latin typeface="Arial" charset="0"/>
              </a:rPr>
              <a:t>Second Group Schedule: </a:t>
            </a: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304800"/>
            <a:ext cx="9144000" cy="1143000"/>
          </a:xfrm>
        </p:spPr>
        <p:txBody>
          <a:bodyPr>
            <a:normAutofit fontScale="90000"/>
          </a:bodyPr>
          <a:lstStyle/>
          <a:p>
            <a:r>
              <a:rPr lang="en-US" sz="3600">
                <a:solidFill>
                  <a:srgbClr val="993300"/>
                </a:solidFill>
              </a:rPr>
              <a:t>Calories: 783 meat, 339 mushroom dishes;</a:t>
            </a:r>
            <a:br>
              <a:rPr lang="en-US" sz="3600">
                <a:solidFill>
                  <a:srgbClr val="993300"/>
                </a:solidFill>
              </a:rPr>
            </a:br>
            <a:r>
              <a:rPr lang="en-US" sz="3600">
                <a:solidFill>
                  <a:srgbClr val="993300"/>
                </a:solidFill>
              </a:rPr>
              <a:t>Potential savings= 444 calories/day</a:t>
            </a:r>
          </a:p>
        </p:txBody>
      </p:sp>
      <p:graphicFrame>
        <p:nvGraphicFramePr>
          <p:cNvPr id="168963" name="Object 3"/>
          <p:cNvGraphicFramePr>
            <a:graphicFrameLocks noChangeAspect="1"/>
          </p:cNvGraphicFramePr>
          <p:nvPr>
            <p:ph idx="1"/>
          </p:nvPr>
        </p:nvGraphicFramePr>
        <p:xfrm>
          <a:off x="457200" y="1828800"/>
          <a:ext cx="8228013" cy="4327525"/>
        </p:xfrm>
        <a:graphic>
          <a:graphicData uri="http://schemas.openxmlformats.org/presentationml/2006/ole">
            <p:oleObj spid="_x0000_s185346" name="Chart" r:id="rId4" imgW="9525000" imgH="5010302" progId="Excel.Sheet.8">
              <p:embed/>
            </p:oleObj>
          </a:graphicData>
        </a:graphic>
      </p:graphicFrame>
      <p:sp>
        <p:nvSpPr>
          <p:cNvPr id="168964" name="Line 4"/>
          <p:cNvSpPr>
            <a:spLocks noChangeShapeType="1"/>
          </p:cNvSpPr>
          <p:nvPr/>
        </p:nvSpPr>
        <p:spPr bwMode="auto">
          <a:xfrm flipV="1">
            <a:off x="6705600" y="1600200"/>
            <a:ext cx="0" cy="4114800"/>
          </a:xfrm>
          <a:prstGeom prst="line">
            <a:avLst/>
          </a:prstGeom>
          <a:noFill/>
          <a:ln w="25400">
            <a:solidFill>
              <a:schemeClr val="tx1"/>
            </a:solidFill>
            <a:round/>
            <a:headEnd/>
            <a:tailEnd/>
          </a:ln>
          <a:effectLst/>
        </p:spPr>
        <p:txBody>
          <a:bodyPr/>
          <a:lstStyle/>
          <a:p>
            <a:endParaRPr lang="en-US"/>
          </a:p>
        </p:txBody>
      </p:sp>
      <p:sp>
        <p:nvSpPr>
          <p:cNvPr id="168965" name="Line 5"/>
          <p:cNvSpPr>
            <a:spLocks noChangeShapeType="1"/>
          </p:cNvSpPr>
          <p:nvPr/>
        </p:nvSpPr>
        <p:spPr bwMode="auto">
          <a:xfrm flipV="1">
            <a:off x="4800600" y="1600200"/>
            <a:ext cx="0" cy="4114800"/>
          </a:xfrm>
          <a:prstGeom prst="line">
            <a:avLst/>
          </a:prstGeom>
          <a:noFill/>
          <a:ln w="25400">
            <a:solidFill>
              <a:schemeClr val="tx1"/>
            </a:solidFill>
            <a:round/>
            <a:headEnd/>
            <a:tailEnd/>
          </a:ln>
          <a:effectLst/>
        </p:spPr>
        <p:txBody>
          <a:bodyPr/>
          <a:lstStyle/>
          <a:p>
            <a:endParaRPr lang="en-US"/>
          </a:p>
        </p:txBody>
      </p:sp>
      <p:sp>
        <p:nvSpPr>
          <p:cNvPr id="168966" name="Line 6"/>
          <p:cNvSpPr>
            <a:spLocks noChangeShapeType="1"/>
          </p:cNvSpPr>
          <p:nvPr/>
        </p:nvSpPr>
        <p:spPr bwMode="auto">
          <a:xfrm flipV="1">
            <a:off x="2895600" y="1600200"/>
            <a:ext cx="0" cy="4114800"/>
          </a:xfrm>
          <a:prstGeom prst="line">
            <a:avLst/>
          </a:prstGeom>
          <a:noFill/>
          <a:ln w="25400">
            <a:solidFill>
              <a:schemeClr val="tx1"/>
            </a:solidFill>
            <a:round/>
            <a:headEnd/>
            <a:tailEnd/>
          </a:ln>
          <a:effec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dirty="0" smtClean="0">
                <a:solidFill>
                  <a:srgbClr val="993300"/>
                </a:solidFill>
              </a:rPr>
              <a:t>Fat grams per serving</a:t>
            </a:r>
            <a:endParaRPr lang="en-US" dirty="0">
              <a:solidFill>
                <a:srgbClr val="993300"/>
              </a:solidFill>
            </a:endParaRPr>
          </a:p>
        </p:txBody>
      </p:sp>
      <p:graphicFrame>
        <p:nvGraphicFramePr>
          <p:cNvPr id="169987" name="Object 3"/>
          <p:cNvGraphicFramePr>
            <a:graphicFrameLocks noChangeAspect="1"/>
          </p:cNvGraphicFramePr>
          <p:nvPr>
            <p:ph idx="1"/>
          </p:nvPr>
        </p:nvGraphicFramePr>
        <p:xfrm>
          <a:off x="457200" y="1608138"/>
          <a:ext cx="8228013" cy="4327525"/>
        </p:xfrm>
        <a:graphic>
          <a:graphicData uri="http://schemas.openxmlformats.org/presentationml/2006/ole">
            <p:oleObj spid="_x0000_s186370" name="Chart" r:id="rId4" imgW="9525000" imgH="5010302" progId="Excel.Sheet.8">
              <p:embed/>
            </p:oleObj>
          </a:graphicData>
        </a:graphic>
      </p:graphicFrame>
      <p:sp>
        <p:nvSpPr>
          <p:cNvPr id="169988" name="Line 4"/>
          <p:cNvSpPr>
            <a:spLocks noChangeShapeType="1"/>
          </p:cNvSpPr>
          <p:nvPr/>
        </p:nvSpPr>
        <p:spPr bwMode="auto">
          <a:xfrm flipV="1">
            <a:off x="2819400" y="1600200"/>
            <a:ext cx="0" cy="4191000"/>
          </a:xfrm>
          <a:prstGeom prst="line">
            <a:avLst/>
          </a:prstGeom>
          <a:noFill/>
          <a:ln w="25400">
            <a:solidFill>
              <a:schemeClr val="tx1"/>
            </a:solidFill>
            <a:round/>
            <a:headEnd/>
            <a:tailEnd/>
          </a:ln>
          <a:effectLst/>
        </p:spPr>
        <p:txBody>
          <a:bodyPr/>
          <a:lstStyle/>
          <a:p>
            <a:endParaRPr lang="en-US"/>
          </a:p>
        </p:txBody>
      </p:sp>
      <p:sp>
        <p:nvSpPr>
          <p:cNvPr id="169989" name="Line 5"/>
          <p:cNvSpPr>
            <a:spLocks noChangeShapeType="1"/>
          </p:cNvSpPr>
          <p:nvPr/>
        </p:nvSpPr>
        <p:spPr bwMode="auto">
          <a:xfrm flipV="1">
            <a:off x="4724400" y="1600200"/>
            <a:ext cx="0" cy="4191000"/>
          </a:xfrm>
          <a:prstGeom prst="line">
            <a:avLst/>
          </a:prstGeom>
          <a:noFill/>
          <a:ln w="25400">
            <a:solidFill>
              <a:schemeClr val="tx1"/>
            </a:solidFill>
            <a:round/>
            <a:headEnd/>
            <a:tailEnd/>
          </a:ln>
          <a:effectLst/>
        </p:spPr>
        <p:txBody>
          <a:bodyPr/>
          <a:lstStyle/>
          <a:p>
            <a:endParaRPr lang="en-US"/>
          </a:p>
        </p:txBody>
      </p:sp>
      <p:sp>
        <p:nvSpPr>
          <p:cNvPr id="169990" name="Line 6"/>
          <p:cNvSpPr>
            <a:spLocks noChangeShapeType="1"/>
          </p:cNvSpPr>
          <p:nvPr/>
        </p:nvSpPr>
        <p:spPr bwMode="auto">
          <a:xfrm flipV="1">
            <a:off x="6629400" y="1600200"/>
            <a:ext cx="0" cy="4191000"/>
          </a:xfrm>
          <a:prstGeom prst="line">
            <a:avLst/>
          </a:prstGeom>
          <a:noFill/>
          <a:ln w="25400">
            <a:solidFill>
              <a:schemeClr val="tx1"/>
            </a:solidFill>
            <a:round/>
            <a:headEnd/>
            <a:tailEnd/>
          </a:ln>
          <a:effectLst/>
        </p:spPr>
        <p:txBody>
          <a:bodyPr/>
          <a:lstStyle/>
          <a:p>
            <a:endParaRPr lang="en-US"/>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394" name="Group 2"/>
          <p:cNvGraphicFramePr>
            <a:graphicFrameLocks noGrp="1"/>
          </p:cNvGraphicFramePr>
          <p:nvPr>
            <p:ph/>
          </p:nvPr>
        </p:nvGraphicFramePr>
        <p:xfrm>
          <a:off x="304800" y="381000"/>
          <a:ext cx="8610600" cy="6476999"/>
        </p:xfrm>
        <a:graphic>
          <a:graphicData uri="http://schemas.openxmlformats.org/drawingml/2006/table">
            <a:tbl>
              <a:tblPr/>
              <a:tblGrid>
                <a:gridCol w="8610600"/>
              </a:tblGrid>
              <a:tr h="490682">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2400" b="1" i="0" u="none" strike="noStrike" cap="none" normalizeH="0" baseline="0" dirty="0" smtClean="0">
                          <a:ln>
                            <a:noFill/>
                          </a:ln>
                          <a:solidFill>
                            <a:srgbClr val="993300"/>
                          </a:solidFill>
                          <a:effectLst>
                            <a:outerShdw blurRad="38100" dist="38100" dir="2700000" algn="tl">
                              <a:srgbClr val="000000"/>
                            </a:outerShdw>
                          </a:effectLst>
                          <a:latin typeface="Times" pitchFamily="18" charset="0"/>
                          <a:cs typeface="Times New Roman" pitchFamily="18" charset="0"/>
                        </a:rPr>
                        <a:t>MUSHROOM LASAGNE</a:t>
                      </a:r>
                      <a:r>
                        <a:rPr kumimoji="0" lang="en-US" sz="2400" b="0" i="0" u="none" strike="noStrike" cap="none" normalizeH="0" baseline="0" dirty="0" smtClean="0">
                          <a:ln>
                            <a:noFill/>
                          </a:ln>
                          <a:solidFill>
                            <a:srgbClr val="660000"/>
                          </a:solidFill>
                          <a:effectLst>
                            <a:outerShdw blurRad="38100" dist="38100" dir="2700000" algn="tl">
                              <a:srgbClr val="000000"/>
                            </a:outerShdw>
                          </a:effectLst>
                          <a:latin typeface="Times" pitchFamily="18" charset="0"/>
                          <a:cs typeface="Times New Roman" pitchFamily="18" charset="0"/>
                        </a:rPr>
                        <a:t> </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cap="flat">
                      <a:noFill/>
                    </a:lnL>
                    <a:lnR cap="flat">
                      <a:noFill/>
                    </a:lnR>
                    <a:lnT cap="flat">
                      <a:noFill/>
                    </a:lnT>
                    <a:lnB>
                      <a:noFill/>
                    </a:lnB>
                    <a:lnTlToBr>
                      <a:noFill/>
                    </a:lnTlToBr>
                    <a:lnBlToTr>
                      <a:noFill/>
                    </a:lnBlToTr>
                    <a:noFill/>
                  </a:tcPr>
                </a:tc>
              </a:tr>
              <a:tr h="359833">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Tahoma" pitchFamily="34" charset="0"/>
                          <a:ea typeface="Times New Roman" pitchFamily="18" charset="0"/>
                          <a:cs typeface="Arial" charset="0"/>
                        </a:rPr>
                        <a:t>INGREDIENTS</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endParaRPr>
                    </a:p>
                  </a:txBody>
                  <a:tcPr anchor="ctr" horzOverflow="overflow">
                    <a:lnL cap="flat">
                      <a:noFill/>
                    </a:lnL>
                    <a:lnR cap="flat">
                      <a:noFill/>
                    </a:lnR>
                    <a:lnT>
                      <a:noFill/>
                    </a:lnT>
                    <a:lnB>
                      <a:noFill/>
                    </a:lnB>
                    <a:lnTlToBr>
                      <a:noFill/>
                    </a:lnTlToBr>
                    <a:lnBlToTr>
                      <a:noFill/>
                    </a:lnBlToTr>
                    <a:solidFill>
                      <a:srgbClr val="CC9933"/>
                    </a:solidFill>
                  </a:tcPr>
                </a:tc>
              </a:tr>
              <a:tr h="2453409">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t>8 strips Rippled Edged </a:t>
                      </a:r>
                      <a:r>
                        <a:rPr kumimoji="0" lang="en-US" sz="1600" b="0" i="0" u="none" strike="noStrike" cap="none" normalizeH="0" baseline="0" dirty="0" err="1"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t>Lasagne</a:t>
                      </a:r>
                      <a: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t> Noodles</a:t>
                      </a:r>
                      <a:b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br>
                      <a: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t>4 tbs. Butter or Margarine</a:t>
                      </a:r>
                      <a:b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br>
                      <a: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t>8 oz. Mozzarella Cheese, thinly sliced</a:t>
                      </a:r>
                      <a:b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br>
                      <a: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t>1/2 tsp. Salt</a:t>
                      </a:r>
                      <a:b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br>
                      <a: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t>1/2 cup Parmesan Cheese, grated</a:t>
                      </a:r>
                      <a:b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br>
                      <a: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t>2 lbs. Fresh White Mushrooms</a:t>
                      </a:r>
                      <a:b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br>
                      <a: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t>3 -8oz. cans Tomato Sauce</a:t>
                      </a:r>
                      <a:b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br>
                      <a: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t>12 oz. Ricotta or Cottage Cheese</a:t>
                      </a:r>
                      <a:b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br>
                      <a: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t>1/8 tsp. Ground Black Pepper</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endParaRPr>
                    </a:p>
                  </a:txBody>
                  <a:tcPr anchor="ctr" horzOverflow="overflow">
                    <a:lnL cap="flat">
                      <a:noFill/>
                    </a:lnL>
                    <a:lnR cap="flat">
                      <a:noFill/>
                    </a:lnR>
                    <a:lnT>
                      <a:noFill/>
                    </a:lnT>
                    <a:lnB>
                      <a:noFill/>
                    </a:lnB>
                    <a:lnTlToBr>
                      <a:noFill/>
                    </a:lnTlToBr>
                    <a:lnBlToTr>
                      <a:noFill/>
                    </a:lnBlToTr>
                    <a:noFill/>
                  </a:tcPr>
                </a:tc>
              </a:tr>
              <a:tr h="359833">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600" b="0" i="0" u="none" strike="noStrike" cap="none" normalizeH="0" baseline="0" smtClean="0">
                          <a:ln>
                            <a:noFill/>
                          </a:ln>
                          <a:solidFill>
                            <a:srgbClr val="FFFFFF"/>
                          </a:solidFill>
                          <a:effectLst>
                            <a:outerShdw blurRad="38100" dist="38100" dir="2700000" algn="tl">
                              <a:srgbClr val="000000"/>
                            </a:outerShdw>
                          </a:effectLst>
                          <a:latin typeface="Tahoma" pitchFamily="34" charset="0"/>
                          <a:ea typeface="Times New Roman" pitchFamily="18" charset="0"/>
                          <a:cs typeface="Arial" charset="0"/>
                        </a:rPr>
                        <a:t>DIRECTIONS</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endParaRPr>
                    </a:p>
                  </a:txBody>
                  <a:tcPr anchor="ctr" horzOverflow="overflow">
                    <a:lnL cap="flat">
                      <a:noFill/>
                    </a:lnL>
                    <a:lnR cap="flat">
                      <a:noFill/>
                    </a:lnR>
                    <a:lnT>
                      <a:noFill/>
                    </a:lnT>
                    <a:lnB>
                      <a:noFill/>
                    </a:lnB>
                    <a:lnTlToBr>
                      <a:noFill/>
                    </a:lnTlToBr>
                    <a:lnBlToTr>
                      <a:noFill/>
                    </a:lnBlToTr>
                    <a:solidFill>
                      <a:srgbClr val="CC9933"/>
                    </a:solidFill>
                  </a:tcPr>
                </a:tc>
              </a:tr>
              <a:tr h="2453409">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600" b="0" i="0" u="none" strike="noStrike" cap="none" normalizeH="0" baseline="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t>Cook noodles following package directions; drain and set aside. Rinse, pat dry and slice mushrooms (makes about 10 cups). In large skillet heat butter; add mushrooms and sauté for 5 minutes. Drain off any mushroom liquid. Butter a 12 x 9-x 2-inch casserole. Cover bottom with 1 can of the tomato sauce. Top with 4 strips of the cooked noodles, overlapping edges slightly. Arrange half of the Mozzarella over the noodles and spoon half of the mushrooms over the cheese. Combine 1 can of the tomato sauce with Ricotta Cheese, salt and black pepper. Spoon half of the cheese and tomato mixture over the mushrooms. Sprinkle with half of the Parmesan cheese. Repeat. Place in a preheated moderate over (350 deg.) for 30 minutes or until bubbly. Let stand 10 minutes before serving.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endParaRPr>
                    </a:p>
                  </a:txBody>
                  <a:tcPr anchor="ctr" horzOverflow="overflow">
                    <a:lnL cap="flat">
                      <a:noFill/>
                    </a:lnL>
                    <a:lnR cap="flat">
                      <a:noFill/>
                    </a:lnR>
                    <a:lnT>
                      <a:noFill/>
                    </a:lnT>
                    <a:lnB>
                      <a:noFill/>
                    </a:lnB>
                    <a:lnTlToBr>
                      <a:noFill/>
                    </a:lnTlToBr>
                    <a:lnBlToTr>
                      <a:noFill/>
                    </a:lnBlToTr>
                    <a:noFill/>
                  </a:tcPr>
                </a:tc>
              </a:tr>
              <a:tr h="359833">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en-US" sz="16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a typeface="Times New Roman" pitchFamily="18" charset="0"/>
                          <a:cs typeface="Arial" charset="0"/>
                        </a:rPr>
                        <a:t>YIELD: 6 Portions</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Times New Roman" pitchFamily="18" charset="0"/>
                        <a:cs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solidFill>
                  <a:srgbClr val="993300"/>
                </a:solidFill>
              </a:rPr>
              <a:t>Results</a:t>
            </a:r>
          </a:p>
        </p:txBody>
      </p:sp>
      <p:sp>
        <p:nvSpPr>
          <p:cNvPr id="172035" name="Rectangle 3"/>
          <p:cNvSpPr>
            <a:spLocks noGrp="1" noChangeArrowheads="1"/>
          </p:cNvSpPr>
          <p:nvPr>
            <p:ph idx="1"/>
          </p:nvPr>
        </p:nvSpPr>
        <p:spPr/>
        <p:txBody>
          <a:bodyPr/>
          <a:lstStyle/>
          <a:p>
            <a:endParaRPr lang="en-US" sz="2800" dirty="0"/>
          </a:p>
          <a:p>
            <a:r>
              <a:rPr lang="en-US" sz="2800" dirty="0"/>
              <a:t>There was no change in ratings of </a:t>
            </a:r>
            <a:r>
              <a:rPr lang="en-US" sz="2800" i="1" dirty="0"/>
              <a:t>hunger, satiety, </a:t>
            </a:r>
            <a:r>
              <a:rPr lang="en-US" sz="2800" dirty="0"/>
              <a:t>or</a:t>
            </a:r>
            <a:r>
              <a:rPr lang="en-US" sz="2800" i="1" dirty="0"/>
              <a:t> palatability</a:t>
            </a:r>
            <a:r>
              <a:rPr lang="en-US" sz="2800" dirty="0"/>
              <a:t> between meat and mushroom entrees</a:t>
            </a:r>
          </a:p>
          <a:p>
            <a:pPr>
              <a:buFontTx/>
              <a:buNone/>
            </a:pPr>
            <a:r>
              <a:rPr lang="en-US" sz="2800" dirty="0"/>
              <a:t>                             </a:t>
            </a:r>
            <a:r>
              <a:rPr lang="en-US" sz="2800" dirty="0" smtClean="0"/>
              <a:t>      </a:t>
            </a:r>
            <a:r>
              <a:rPr lang="en-US" sz="2200" b="1" dirty="0">
                <a:cs typeface="Times New Roman" pitchFamily="18" charset="0"/>
              </a:rPr>
              <a:t>Hunger </a:t>
            </a:r>
          </a:p>
          <a:p>
            <a:pPr algn="ctr">
              <a:spcBef>
                <a:spcPct val="0"/>
              </a:spcBef>
              <a:buFontTx/>
              <a:buNone/>
            </a:pPr>
            <a:r>
              <a:rPr lang="en-US" sz="2200" b="1" dirty="0">
                <a:cs typeface="Times New Roman" pitchFamily="18" charset="0"/>
              </a:rPr>
              <a:t>Post-meal Fullness</a:t>
            </a:r>
          </a:p>
          <a:p>
            <a:pPr algn="ctr">
              <a:spcBef>
                <a:spcPct val="0"/>
              </a:spcBef>
              <a:buFontTx/>
              <a:buNone/>
            </a:pPr>
            <a:r>
              <a:rPr lang="en-US" sz="2200" b="1" dirty="0">
                <a:cs typeface="Times New Roman" pitchFamily="18" charset="0"/>
              </a:rPr>
              <a:t>General Sense of Fullness</a:t>
            </a:r>
          </a:p>
          <a:p>
            <a:pPr algn="ctr">
              <a:spcBef>
                <a:spcPct val="0"/>
              </a:spcBef>
              <a:buFontTx/>
              <a:buNone/>
            </a:pPr>
            <a:r>
              <a:rPr lang="en-US" sz="2200" b="1" dirty="0">
                <a:cs typeface="Times New Roman" pitchFamily="18" charset="0"/>
              </a:rPr>
              <a:t>Ease of Control Over Eating</a:t>
            </a:r>
          </a:p>
          <a:p>
            <a:pPr algn="ctr">
              <a:spcBef>
                <a:spcPct val="0"/>
              </a:spcBef>
              <a:buFontTx/>
              <a:buNone/>
            </a:pPr>
            <a:r>
              <a:rPr lang="en-US" sz="2200" b="1" dirty="0">
                <a:cs typeface="Times New Roman" pitchFamily="18" charset="0"/>
              </a:rPr>
              <a:t>Cravings For Foods</a:t>
            </a:r>
          </a:p>
          <a:p>
            <a:pPr algn="ctr">
              <a:spcBef>
                <a:spcPct val="0"/>
              </a:spcBef>
              <a:buFontTx/>
              <a:buNone/>
            </a:pPr>
            <a:r>
              <a:rPr lang="en-US" sz="2200" b="1" dirty="0">
                <a:cs typeface="Times New Roman" pitchFamily="18" charset="0"/>
              </a:rPr>
              <a:t>Urgency to Eat</a:t>
            </a:r>
            <a:endParaRPr lang="en-US" sz="2800" dirty="0"/>
          </a:p>
          <a:p>
            <a:endParaRPr lang="en-US" sz="2800" dirty="0"/>
          </a:p>
          <a:p>
            <a:endParaRPr lang="en-US" sz="2800" dirty="0"/>
          </a:p>
        </p:txBody>
      </p:sp>
      <p:pic>
        <p:nvPicPr>
          <p:cNvPr id="172036" name="Picture 4" descr="MCj03471010000[1]"/>
          <p:cNvPicPr>
            <a:picLocks noChangeAspect="1" noChangeArrowheads="1"/>
          </p:cNvPicPr>
          <p:nvPr/>
        </p:nvPicPr>
        <p:blipFill>
          <a:blip r:embed="rId3" cstate="print"/>
          <a:srcRect/>
          <a:stretch>
            <a:fillRect/>
          </a:stretch>
        </p:blipFill>
        <p:spPr bwMode="auto">
          <a:xfrm>
            <a:off x="6705600" y="4495800"/>
            <a:ext cx="1854200" cy="1592263"/>
          </a:xfrm>
          <a:prstGeom prst="rect">
            <a:avLst/>
          </a:prstGeom>
          <a:noFill/>
        </p:spPr>
      </p:pic>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0" y="533400"/>
            <a:ext cx="9144000" cy="1143000"/>
          </a:xfrm>
        </p:spPr>
        <p:txBody>
          <a:bodyPr>
            <a:normAutofit fontScale="90000"/>
          </a:bodyPr>
          <a:lstStyle/>
          <a:p>
            <a:r>
              <a:rPr lang="en-US" sz="3200" b="1" i="1">
                <a:solidFill>
                  <a:srgbClr val="993300"/>
                </a:solidFill>
              </a:rPr>
              <a:t>Average Daily Consumption, Meat vs Mushroom weeks </a:t>
            </a:r>
            <a:r>
              <a:rPr lang="en-US" sz="3200">
                <a:solidFill>
                  <a:srgbClr val="993300"/>
                </a:solidFill>
              </a:rPr>
              <a:t/>
            </a:r>
            <a:br>
              <a:rPr lang="en-US" sz="3200">
                <a:solidFill>
                  <a:srgbClr val="993300"/>
                </a:solidFill>
              </a:rPr>
            </a:br>
            <a:endParaRPr lang="en-US" sz="3200">
              <a:solidFill>
                <a:srgbClr val="993300"/>
              </a:solidFill>
            </a:endParaRPr>
          </a:p>
        </p:txBody>
      </p:sp>
      <p:graphicFrame>
        <p:nvGraphicFramePr>
          <p:cNvPr id="173111" name="Group 55"/>
          <p:cNvGraphicFramePr>
            <a:graphicFrameLocks noGrp="1"/>
          </p:cNvGraphicFramePr>
          <p:nvPr/>
        </p:nvGraphicFramePr>
        <p:xfrm>
          <a:off x="0" y="1524000"/>
          <a:ext cx="8915400" cy="5212080"/>
        </p:xfrm>
        <a:graphic>
          <a:graphicData uri="http://schemas.openxmlformats.org/drawingml/2006/table">
            <a:tbl>
              <a:tblPr/>
              <a:tblGrid>
                <a:gridCol w="2079625"/>
                <a:gridCol w="1949450"/>
                <a:gridCol w="1990725"/>
                <a:gridCol w="1524000"/>
                <a:gridCol w="1371600"/>
              </a:tblGrid>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1" u="none" strike="noStrike" cap="none" normalizeH="0" baseline="0" dirty="0" smtClean="0">
                          <a:ln>
                            <a:noFill/>
                          </a:ln>
                          <a:solidFill>
                            <a:srgbClr val="993300"/>
                          </a:solidFill>
                          <a:effectLst>
                            <a:outerShdw blurRad="38100" dist="38100" dir="2700000" algn="tl">
                              <a:srgbClr val="000000"/>
                            </a:outerShdw>
                          </a:effectLst>
                          <a:latin typeface="Tahoma" pitchFamily="34" charset="0"/>
                        </a:rPr>
                        <a:t>(n=54 adults)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Meat Week</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Mushroom Wk</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imes New Roman" pitchFamily="18" charset="0"/>
                        </a:rPr>
                        <a:t>Difference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imes New Roman" pitchFamily="18" charset="0"/>
                        </a:rPr>
                        <a:t>P-Value</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Calories</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2014</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1635</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sng"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imes New Roman" pitchFamily="18" charset="0"/>
                        </a:rPr>
                        <a:t>385/444</a:t>
                      </a:r>
                      <a:endParaRPr kumimoji="0" lang="en-US" sz="2000" b="1" i="0" u="sng"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0.000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Fat (grams;% of total intake)</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88.4</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(40%)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60.0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(33%)</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sng"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28.4</a:t>
                      </a:r>
                      <a:endParaRPr kumimoji="0" lang="en-US" sz="2000" b="1" i="0" u="sng"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0.000</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Saturated Fat (grams)</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21.5</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18.7</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sng"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2.8</a:t>
                      </a:r>
                      <a:endParaRPr kumimoji="0" lang="en-US" sz="2000" b="1" i="0" u="sng"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0.099</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Carbohydrates (grams)</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201</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206</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5</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Not significant</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Fiber (grams)</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16</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(3.195%)</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18</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(4.37%)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1.77</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0.207</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Protein (grams;% of total intake)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105</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(21%)</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68</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(17%)</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imes New Roman" pitchFamily="18" charset="0"/>
                        </a:rPr>
                        <a:t>37</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imes New Roman" pitchFamily="18" charset="0"/>
                        </a:rPr>
                        <a:t>0.000</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3109" name="Rectangle 53"/>
          <p:cNvSpPr>
            <a:spLocks noChangeArrowheads="1"/>
          </p:cNvSpPr>
          <p:nvPr/>
        </p:nvSpPr>
        <p:spPr bwMode="auto">
          <a:xfrm>
            <a:off x="0" y="5151438"/>
            <a:ext cx="184150" cy="366712"/>
          </a:xfrm>
          <a:prstGeom prst="rect">
            <a:avLst/>
          </a:prstGeom>
          <a:noFill/>
          <a:ln w="9525">
            <a:noFill/>
            <a:miter lim="800000"/>
            <a:headEnd/>
            <a:tailEnd/>
          </a:ln>
          <a:effectLst/>
        </p:spPr>
        <p:txBody>
          <a:bodyPr wrap="none" anchor="ctr">
            <a:spAutoFit/>
          </a:bodyPr>
          <a:lstStyle/>
          <a:p>
            <a:pPr eaLnBrk="1" hangingPunct="1"/>
            <a:endParaRPr lang="en-US">
              <a:latin typeface="Arial" charset="0"/>
            </a:endParaRP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292100"/>
            <a:ext cx="8229600" cy="1144588"/>
          </a:xfrm>
        </p:spPr>
        <p:txBody>
          <a:bodyPr/>
          <a:lstStyle/>
          <a:p>
            <a:r>
              <a:rPr lang="en-US">
                <a:solidFill>
                  <a:srgbClr val="993300"/>
                </a:solidFill>
              </a:rPr>
              <a:t>Overall Results</a:t>
            </a:r>
          </a:p>
        </p:txBody>
      </p:sp>
      <p:sp>
        <p:nvSpPr>
          <p:cNvPr id="175107" name="Rectangle 3"/>
          <p:cNvSpPr>
            <a:spLocks noGrp="1" noChangeArrowheads="1"/>
          </p:cNvSpPr>
          <p:nvPr>
            <p:ph idx="1"/>
          </p:nvPr>
        </p:nvSpPr>
        <p:spPr>
          <a:xfrm>
            <a:off x="304800" y="1600200"/>
            <a:ext cx="8610600" cy="4724400"/>
          </a:xfrm>
        </p:spPr>
        <p:txBody>
          <a:bodyPr/>
          <a:lstStyle/>
          <a:p>
            <a:pPr>
              <a:buFontTx/>
              <a:buNone/>
            </a:pPr>
            <a:r>
              <a:rPr lang="en-US" sz="2400" b="1" i="1" dirty="0"/>
              <a:t>Total daily energy intake was significantly greater in the meat condition (2014 kcal) than in the mushrooms (1635 kcal)</a:t>
            </a:r>
          </a:p>
          <a:p>
            <a:pPr>
              <a:buFontTx/>
              <a:buNone/>
            </a:pPr>
            <a:r>
              <a:rPr lang="en-US" sz="2800" b="1" i="1" dirty="0" err="1"/>
              <a:t>Undercompensation</a:t>
            </a:r>
            <a:r>
              <a:rPr lang="en-US" sz="2800" b="1" dirty="0"/>
              <a:t> for Fat and Calories:</a:t>
            </a:r>
            <a:endParaRPr lang="en-US" sz="2800" dirty="0"/>
          </a:p>
          <a:p>
            <a:r>
              <a:rPr lang="en-US" sz="2400" dirty="0" smtClean="0"/>
              <a:t>Calorie </a:t>
            </a:r>
            <a:r>
              <a:rPr lang="en-US" sz="2400" dirty="0"/>
              <a:t>compensation was 14%</a:t>
            </a:r>
          </a:p>
          <a:p>
            <a:r>
              <a:rPr lang="en-US" sz="2400" dirty="0"/>
              <a:t>Fat compensation was 7%</a:t>
            </a:r>
          </a:p>
          <a:p>
            <a:r>
              <a:rPr lang="en-US" sz="2400" dirty="0" smtClean="0"/>
              <a:t>Saturated </a:t>
            </a:r>
            <a:r>
              <a:rPr lang="en-US" sz="2400" dirty="0"/>
              <a:t>fat compensation was 50%</a:t>
            </a:r>
          </a:p>
          <a:p>
            <a:r>
              <a:rPr lang="en-US" sz="2400" dirty="0"/>
              <a:t>Protein compensation was 10%</a:t>
            </a:r>
          </a:p>
          <a:p>
            <a:r>
              <a:rPr lang="en-US" sz="2400" dirty="0"/>
              <a:t>Carbohydrate compensation was 100%</a:t>
            </a:r>
          </a:p>
          <a:p>
            <a:endParaRPr lang="en-US" dirty="0"/>
          </a:p>
        </p:txBody>
      </p:sp>
      <p:grpSp>
        <p:nvGrpSpPr>
          <p:cNvPr id="2" name="Group 4"/>
          <p:cNvGrpSpPr>
            <a:grpSpLocks noChangeAspect="1"/>
          </p:cNvGrpSpPr>
          <p:nvPr/>
        </p:nvGrpSpPr>
        <p:grpSpPr bwMode="auto">
          <a:xfrm flipH="1">
            <a:off x="7162800" y="4038600"/>
            <a:ext cx="1600200" cy="1193800"/>
            <a:chOff x="336" y="192"/>
            <a:chExt cx="1129" cy="912"/>
          </a:xfrm>
        </p:grpSpPr>
        <p:sp>
          <p:nvSpPr>
            <p:cNvPr id="175109" name="AutoShape 5"/>
            <p:cNvSpPr>
              <a:spLocks noChangeAspect="1" noChangeArrowheads="1" noTextEdit="1"/>
            </p:cNvSpPr>
            <p:nvPr/>
          </p:nvSpPr>
          <p:spPr bwMode="auto">
            <a:xfrm>
              <a:off x="336" y="192"/>
              <a:ext cx="1129" cy="912"/>
            </a:xfrm>
            <a:prstGeom prst="rect">
              <a:avLst/>
            </a:prstGeom>
            <a:noFill/>
            <a:ln w="9525">
              <a:noFill/>
              <a:miter lim="800000"/>
              <a:headEnd/>
              <a:tailEnd/>
            </a:ln>
          </p:spPr>
          <p:txBody>
            <a:bodyPr/>
            <a:lstStyle/>
            <a:p>
              <a:endParaRPr lang="en-US"/>
            </a:p>
          </p:txBody>
        </p:sp>
        <p:sp>
          <p:nvSpPr>
            <p:cNvPr id="175110" name="Freeform 6"/>
            <p:cNvSpPr>
              <a:spLocks/>
            </p:cNvSpPr>
            <p:nvPr/>
          </p:nvSpPr>
          <p:spPr bwMode="auto">
            <a:xfrm>
              <a:off x="527" y="1001"/>
              <a:ext cx="293" cy="56"/>
            </a:xfrm>
            <a:custGeom>
              <a:avLst/>
              <a:gdLst/>
              <a:ahLst/>
              <a:cxnLst>
                <a:cxn ang="0">
                  <a:pos x="61" y="0"/>
                </a:cxn>
                <a:cxn ang="0">
                  <a:pos x="84" y="2"/>
                </a:cxn>
                <a:cxn ang="0">
                  <a:pos x="108" y="2"/>
                </a:cxn>
                <a:cxn ang="0">
                  <a:pos x="131" y="2"/>
                </a:cxn>
                <a:cxn ang="0">
                  <a:pos x="154" y="4"/>
                </a:cxn>
                <a:cxn ang="0">
                  <a:pos x="177" y="4"/>
                </a:cxn>
                <a:cxn ang="0">
                  <a:pos x="200" y="4"/>
                </a:cxn>
                <a:cxn ang="0">
                  <a:pos x="221" y="4"/>
                </a:cxn>
                <a:cxn ang="0">
                  <a:pos x="243" y="4"/>
                </a:cxn>
                <a:cxn ang="0">
                  <a:pos x="268" y="4"/>
                </a:cxn>
                <a:cxn ang="0">
                  <a:pos x="291" y="4"/>
                </a:cxn>
                <a:cxn ang="0">
                  <a:pos x="314" y="4"/>
                </a:cxn>
                <a:cxn ang="0">
                  <a:pos x="336" y="4"/>
                </a:cxn>
                <a:cxn ang="0">
                  <a:pos x="357" y="4"/>
                </a:cxn>
                <a:cxn ang="0">
                  <a:pos x="382" y="4"/>
                </a:cxn>
                <a:cxn ang="0">
                  <a:pos x="403" y="4"/>
                </a:cxn>
                <a:cxn ang="0">
                  <a:pos x="428" y="4"/>
                </a:cxn>
                <a:cxn ang="0">
                  <a:pos x="450" y="6"/>
                </a:cxn>
                <a:cxn ang="0">
                  <a:pos x="473" y="7"/>
                </a:cxn>
                <a:cxn ang="0">
                  <a:pos x="496" y="9"/>
                </a:cxn>
                <a:cxn ang="0">
                  <a:pos x="519" y="11"/>
                </a:cxn>
                <a:cxn ang="0">
                  <a:pos x="540" y="17"/>
                </a:cxn>
                <a:cxn ang="0">
                  <a:pos x="559" y="30"/>
                </a:cxn>
                <a:cxn ang="0">
                  <a:pos x="578" y="42"/>
                </a:cxn>
                <a:cxn ang="0">
                  <a:pos x="584" y="57"/>
                </a:cxn>
                <a:cxn ang="0">
                  <a:pos x="582" y="80"/>
                </a:cxn>
                <a:cxn ang="0">
                  <a:pos x="582" y="102"/>
                </a:cxn>
                <a:cxn ang="0">
                  <a:pos x="555" y="104"/>
                </a:cxn>
                <a:cxn ang="0">
                  <a:pos x="530" y="106"/>
                </a:cxn>
                <a:cxn ang="0">
                  <a:pos x="506" y="108"/>
                </a:cxn>
                <a:cxn ang="0">
                  <a:pos x="481" y="110"/>
                </a:cxn>
                <a:cxn ang="0">
                  <a:pos x="458" y="110"/>
                </a:cxn>
                <a:cxn ang="0">
                  <a:pos x="431" y="110"/>
                </a:cxn>
                <a:cxn ang="0">
                  <a:pos x="407" y="110"/>
                </a:cxn>
                <a:cxn ang="0">
                  <a:pos x="382" y="110"/>
                </a:cxn>
                <a:cxn ang="0">
                  <a:pos x="357" y="110"/>
                </a:cxn>
                <a:cxn ang="0">
                  <a:pos x="331" y="110"/>
                </a:cxn>
                <a:cxn ang="0">
                  <a:pos x="306" y="108"/>
                </a:cxn>
                <a:cxn ang="0">
                  <a:pos x="281" y="108"/>
                </a:cxn>
                <a:cxn ang="0">
                  <a:pos x="255" y="106"/>
                </a:cxn>
                <a:cxn ang="0">
                  <a:pos x="230" y="104"/>
                </a:cxn>
                <a:cxn ang="0">
                  <a:pos x="205" y="104"/>
                </a:cxn>
                <a:cxn ang="0">
                  <a:pos x="181" y="104"/>
                </a:cxn>
                <a:cxn ang="0">
                  <a:pos x="154" y="104"/>
                </a:cxn>
                <a:cxn ang="0">
                  <a:pos x="127" y="104"/>
                </a:cxn>
                <a:cxn ang="0">
                  <a:pos x="101" y="104"/>
                </a:cxn>
                <a:cxn ang="0">
                  <a:pos x="76" y="104"/>
                </a:cxn>
                <a:cxn ang="0">
                  <a:pos x="49" y="106"/>
                </a:cxn>
                <a:cxn ang="0">
                  <a:pos x="30" y="106"/>
                </a:cxn>
                <a:cxn ang="0">
                  <a:pos x="15" y="99"/>
                </a:cxn>
                <a:cxn ang="0">
                  <a:pos x="8" y="91"/>
                </a:cxn>
                <a:cxn ang="0">
                  <a:pos x="0" y="80"/>
                </a:cxn>
                <a:cxn ang="0">
                  <a:pos x="0" y="66"/>
                </a:cxn>
                <a:cxn ang="0">
                  <a:pos x="0" y="51"/>
                </a:cxn>
                <a:cxn ang="0">
                  <a:pos x="6" y="38"/>
                </a:cxn>
                <a:cxn ang="0">
                  <a:pos x="11" y="25"/>
                </a:cxn>
                <a:cxn ang="0">
                  <a:pos x="29" y="7"/>
                </a:cxn>
                <a:cxn ang="0">
                  <a:pos x="42" y="0"/>
                </a:cxn>
              </a:cxnLst>
              <a:rect l="0" t="0" r="r" b="b"/>
              <a:pathLst>
                <a:path w="585" h="110">
                  <a:moveTo>
                    <a:pt x="48" y="0"/>
                  </a:moveTo>
                  <a:lnTo>
                    <a:pt x="53" y="0"/>
                  </a:lnTo>
                  <a:lnTo>
                    <a:pt x="61" y="0"/>
                  </a:lnTo>
                  <a:lnTo>
                    <a:pt x="70" y="0"/>
                  </a:lnTo>
                  <a:lnTo>
                    <a:pt x="78" y="2"/>
                  </a:lnTo>
                  <a:lnTo>
                    <a:pt x="84" y="2"/>
                  </a:lnTo>
                  <a:lnTo>
                    <a:pt x="93" y="2"/>
                  </a:lnTo>
                  <a:lnTo>
                    <a:pt x="99" y="2"/>
                  </a:lnTo>
                  <a:lnTo>
                    <a:pt x="108" y="2"/>
                  </a:lnTo>
                  <a:lnTo>
                    <a:pt x="114" y="2"/>
                  </a:lnTo>
                  <a:lnTo>
                    <a:pt x="122" y="2"/>
                  </a:lnTo>
                  <a:lnTo>
                    <a:pt x="131" y="2"/>
                  </a:lnTo>
                  <a:lnTo>
                    <a:pt x="139" y="4"/>
                  </a:lnTo>
                  <a:lnTo>
                    <a:pt x="146" y="4"/>
                  </a:lnTo>
                  <a:lnTo>
                    <a:pt x="154" y="4"/>
                  </a:lnTo>
                  <a:lnTo>
                    <a:pt x="162" y="4"/>
                  </a:lnTo>
                  <a:lnTo>
                    <a:pt x="169" y="4"/>
                  </a:lnTo>
                  <a:lnTo>
                    <a:pt x="177" y="4"/>
                  </a:lnTo>
                  <a:lnTo>
                    <a:pt x="184" y="4"/>
                  </a:lnTo>
                  <a:lnTo>
                    <a:pt x="192" y="4"/>
                  </a:lnTo>
                  <a:lnTo>
                    <a:pt x="200" y="4"/>
                  </a:lnTo>
                  <a:lnTo>
                    <a:pt x="205" y="4"/>
                  </a:lnTo>
                  <a:lnTo>
                    <a:pt x="215" y="4"/>
                  </a:lnTo>
                  <a:lnTo>
                    <a:pt x="221" y="4"/>
                  </a:lnTo>
                  <a:lnTo>
                    <a:pt x="230" y="4"/>
                  </a:lnTo>
                  <a:lnTo>
                    <a:pt x="236" y="4"/>
                  </a:lnTo>
                  <a:lnTo>
                    <a:pt x="243" y="4"/>
                  </a:lnTo>
                  <a:lnTo>
                    <a:pt x="253" y="4"/>
                  </a:lnTo>
                  <a:lnTo>
                    <a:pt x="260" y="4"/>
                  </a:lnTo>
                  <a:lnTo>
                    <a:pt x="268" y="4"/>
                  </a:lnTo>
                  <a:lnTo>
                    <a:pt x="276" y="4"/>
                  </a:lnTo>
                  <a:lnTo>
                    <a:pt x="283" y="4"/>
                  </a:lnTo>
                  <a:lnTo>
                    <a:pt x="291" y="4"/>
                  </a:lnTo>
                  <a:lnTo>
                    <a:pt x="298" y="4"/>
                  </a:lnTo>
                  <a:lnTo>
                    <a:pt x="306" y="4"/>
                  </a:lnTo>
                  <a:lnTo>
                    <a:pt x="314" y="4"/>
                  </a:lnTo>
                  <a:lnTo>
                    <a:pt x="321" y="4"/>
                  </a:lnTo>
                  <a:lnTo>
                    <a:pt x="329" y="4"/>
                  </a:lnTo>
                  <a:lnTo>
                    <a:pt x="336" y="4"/>
                  </a:lnTo>
                  <a:lnTo>
                    <a:pt x="344" y="4"/>
                  </a:lnTo>
                  <a:lnTo>
                    <a:pt x="352" y="4"/>
                  </a:lnTo>
                  <a:lnTo>
                    <a:pt x="357" y="4"/>
                  </a:lnTo>
                  <a:lnTo>
                    <a:pt x="365" y="4"/>
                  </a:lnTo>
                  <a:lnTo>
                    <a:pt x="373" y="4"/>
                  </a:lnTo>
                  <a:lnTo>
                    <a:pt x="382" y="4"/>
                  </a:lnTo>
                  <a:lnTo>
                    <a:pt x="388" y="4"/>
                  </a:lnTo>
                  <a:lnTo>
                    <a:pt x="395" y="4"/>
                  </a:lnTo>
                  <a:lnTo>
                    <a:pt x="403" y="4"/>
                  </a:lnTo>
                  <a:lnTo>
                    <a:pt x="412" y="4"/>
                  </a:lnTo>
                  <a:lnTo>
                    <a:pt x="420" y="4"/>
                  </a:lnTo>
                  <a:lnTo>
                    <a:pt x="428" y="4"/>
                  </a:lnTo>
                  <a:lnTo>
                    <a:pt x="435" y="4"/>
                  </a:lnTo>
                  <a:lnTo>
                    <a:pt x="443" y="6"/>
                  </a:lnTo>
                  <a:lnTo>
                    <a:pt x="450" y="6"/>
                  </a:lnTo>
                  <a:lnTo>
                    <a:pt x="458" y="7"/>
                  </a:lnTo>
                  <a:lnTo>
                    <a:pt x="466" y="7"/>
                  </a:lnTo>
                  <a:lnTo>
                    <a:pt x="473" y="7"/>
                  </a:lnTo>
                  <a:lnTo>
                    <a:pt x="481" y="7"/>
                  </a:lnTo>
                  <a:lnTo>
                    <a:pt x="489" y="9"/>
                  </a:lnTo>
                  <a:lnTo>
                    <a:pt x="496" y="9"/>
                  </a:lnTo>
                  <a:lnTo>
                    <a:pt x="504" y="9"/>
                  </a:lnTo>
                  <a:lnTo>
                    <a:pt x="511" y="9"/>
                  </a:lnTo>
                  <a:lnTo>
                    <a:pt x="519" y="11"/>
                  </a:lnTo>
                  <a:lnTo>
                    <a:pt x="527" y="13"/>
                  </a:lnTo>
                  <a:lnTo>
                    <a:pt x="536" y="15"/>
                  </a:lnTo>
                  <a:lnTo>
                    <a:pt x="540" y="17"/>
                  </a:lnTo>
                  <a:lnTo>
                    <a:pt x="546" y="23"/>
                  </a:lnTo>
                  <a:lnTo>
                    <a:pt x="551" y="25"/>
                  </a:lnTo>
                  <a:lnTo>
                    <a:pt x="559" y="30"/>
                  </a:lnTo>
                  <a:lnTo>
                    <a:pt x="565" y="34"/>
                  </a:lnTo>
                  <a:lnTo>
                    <a:pt x="570" y="38"/>
                  </a:lnTo>
                  <a:lnTo>
                    <a:pt x="578" y="42"/>
                  </a:lnTo>
                  <a:lnTo>
                    <a:pt x="585" y="45"/>
                  </a:lnTo>
                  <a:lnTo>
                    <a:pt x="584" y="51"/>
                  </a:lnTo>
                  <a:lnTo>
                    <a:pt x="584" y="57"/>
                  </a:lnTo>
                  <a:lnTo>
                    <a:pt x="582" y="64"/>
                  </a:lnTo>
                  <a:lnTo>
                    <a:pt x="582" y="72"/>
                  </a:lnTo>
                  <a:lnTo>
                    <a:pt x="582" y="80"/>
                  </a:lnTo>
                  <a:lnTo>
                    <a:pt x="582" y="87"/>
                  </a:lnTo>
                  <a:lnTo>
                    <a:pt x="582" y="95"/>
                  </a:lnTo>
                  <a:lnTo>
                    <a:pt x="582" y="102"/>
                  </a:lnTo>
                  <a:lnTo>
                    <a:pt x="572" y="102"/>
                  </a:lnTo>
                  <a:lnTo>
                    <a:pt x="565" y="104"/>
                  </a:lnTo>
                  <a:lnTo>
                    <a:pt x="555" y="104"/>
                  </a:lnTo>
                  <a:lnTo>
                    <a:pt x="547" y="104"/>
                  </a:lnTo>
                  <a:lnTo>
                    <a:pt x="538" y="104"/>
                  </a:lnTo>
                  <a:lnTo>
                    <a:pt x="530" y="106"/>
                  </a:lnTo>
                  <a:lnTo>
                    <a:pt x="523" y="106"/>
                  </a:lnTo>
                  <a:lnTo>
                    <a:pt x="515" y="108"/>
                  </a:lnTo>
                  <a:lnTo>
                    <a:pt x="506" y="108"/>
                  </a:lnTo>
                  <a:lnTo>
                    <a:pt x="498" y="108"/>
                  </a:lnTo>
                  <a:lnTo>
                    <a:pt x="490" y="108"/>
                  </a:lnTo>
                  <a:lnTo>
                    <a:pt x="481" y="110"/>
                  </a:lnTo>
                  <a:lnTo>
                    <a:pt x="473" y="110"/>
                  </a:lnTo>
                  <a:lnTo>
                    <a:pt x="466" y="110"/>
                  </a:lnTo>
                  <a:lnTo>
                    <a:pt x="458" y="110"/>
                  </a:lnTo>
                  <a:lnTo>
                    <a:pt x="450" y="110"/>
                  </a:lnTo>
                  <a:lnTo>
                    <a:pt x="441" y="110"/>
                  </a:lnTo>
                  <a:lnTo>
                    <a:pt x="431" y="110"/>
                  </a:lnTo>
                  <a:lnTo>
                    <a:pt x="424" y="110"/>
                  </a:lnTo>
                  <a:lnTo>
                    <a:pt x="416" y="110"/>
                  </a:lnTo>
                  <a:lnTo>
                    <a:pt x="407" y="110"/>
                  </a:lnTo>
                  <a:lnTo>
                    <a:pt x="399" y="110"/>
                  </a:lnTo>
                  <a:lnTo>
                    <a:pt x="392" y="110"/>
                  </a:lnTo>
                  <a:lnTo>
                    <a:pt x="382" y="110"/>
                  </a:lnTo>
                  <a:lnTo>
                    <a:pt x="373" y="110"/>
                  </a:lnTo>
                  <a:lnTo>
                    <a:pt x="365" y="110"/>
                  </a:lnTo>
                  <a:lnTo>
                    <a:pt x="357" y="110"/>
                  </a:lnTo>
                  <a:lnTo>
                    <a:pt x="350" y="110"/>
                  </a:lnTo>
                  <a:lnTo>
                    <a:pt x="340" y="110"/>
                  </a:lnTo>
                  <a:lnTo>
                    <a:pt x="331" y="110"/>
                  </a:lnTo>
                  <a:lnTo>
                    <a:pt x="323" y="110"/>
                  </a:lnTo>
                  <a:lnTo>
                    <a:pt x="316" y="110"/>
                  </a:lnTo>
                  <a:lnTo>
                    <a:pt x="306" y="108"/>
                  </a:lnTo>
                  <a:lnTo>
                    <a:pt x="298" y="108"/>
                  </a:lnTo>
                  <a:lnTo>
                    <a:pt x="291" y="108"/>
                  </a:lnTo>
                  <a:lnTo>
                    <a:pt x="281" y="108"/>
                  </a:lnTo>
                  <a:lnTo>
                    <a:pt x="272" y="106"/>
                  </a:lnTo>
                  <a:lnTo>
                    <a:pt x="264" y="106"/>
                  </a:lnTo>
                  <a:lnTo>
                    <a:pt x="255" y="106"/>
                  </a:lnTo>
                  <a:lnTo>
                    <a:pt x="247" y="106"/>
                  </a:lnTo>
                  <a:lnTo>
                    <a:pt x="240" y="104"/>
                  </a:lnTo>
                  <a:lnTo>
                    <a:pt x="230" y="104"/>
                  </a:lnTo>
                  <a:lnTo>
                    <a:pt x="221" y="104"/>
                  </a:lnTo>
                  <a:lnTo>
                    <a:pt x="213" y="104"/>
                  </a:lnTo>
                  <a:lnTo>
                    <a:pt x="205" y="104"/>
                  </a:lnTo>
                  <a:lnTo>
                    <a:pt x="196" y="104"/>
                  </a:lnTo>
                  <a:lnTo>
                    <a:pt x="188" y="104"/>
                  </a:lnTo>
                  <a:lnTo>
                    <a:pt x="181" y="104"/>
                  </a:lnTo>
                  <a:lnTo>
                    <a:pt x="171" y="104"/>
                  </a:lnTo>
                  <a:lnTo>
                    <a:pt x="162" y="104"/>
                  </a:lnTo>
                  <a:lnTo>
                    <a:pt x="154" y="104"/>
                  </a:lnTo>
                  <a:lnTo>
                    <a:pt x="146" y="104"/>
                  </a:lnTo>
                  <a:lnTo>
                    <a:pt x="137" y="104"/>
                  </a:lnTo>
                  <a:lnTo>
                    <a:pt x="127" y="104"/>
                  </a:lnTo>
                  <a:lnTo>
                    <a:pt x="120" y="104"/>
                  </a:lnTo>
                  <a:lnTo>
                    <a:pt x="110" y="104"/>
                  </a:lnTo>
                  <a:lnTo>
                    <a:pt x="101" y="104"/>
                  </a:lnTo>
                  <a:lnTo>
                    <a:pt x="93" y="104"/>
                  </a:lnTo>
                  <a:lnTo>
                    <a:pt x="86" y="104"/>
                  </a:lnTo>
                  <a:lnTo>
                    <a:pt x="76" y="104"/>
                  </a:lnTo>
                  <a:lnTo>
                    <a:pt x="67" y="104"/>
                  </a:lnTo>
                  <a:lnTo>
                    <a:pt x="59" y="106"/>
                  </a:lnTo>
                  <a:lnTo>
                    <a:pt x="49" y="106"/>
                  </a:lnTo>
                  <a:lnTo>
                    <a:pt x="42" y="108"/>
                  </a:lnTo>
                  <a:lnTo>
                    <a:pt x="36" y="106"/>
                  </a:lnTo>
                  <a:lnTo>
                    <a:pt x="30" y="106"/>
                  </a:lnTo>
                  <a:lnTo>
                    <a:pt x="25" y="104"/>
                  </a:lnTo>
                  <a:lnTo>
                    <a:pt x="21" y="102"/>
                  </a:lnTo>
                  <a:lnTo>
                    <a:pt x="15" y="99"/>
                  </a:lnTo>
                  <a:lnTo>
                    <a:pt x="13" y="97"/>
                  </a:lnTo>
                  <a:lnTo>
                    <a:pt x="10" y="95"/>
                  </a:lnTo>
                  <a:lnTo>
                    <a:pt x="8" y="91"/>
                  </a:lnTo>
                  <a:lnTo>
                    <a:pt x="4" y="87"/>
                  </a:lnTo>
                  <a:lnTo>
                    <a:pt x="2" y="83"/>
                  </a:lnTo>
                  <a:lnTo>
                    <a:pt x="0" y="80"/>
                  </a:lnTo>
                  <a:lnTo>
                    <a:pt x="0" y="76"/>
                  </a:lnTo>
                  <a:lnTo>
                    <a:pt x="0" y="70"/>
                  </a:lnTo>
                  <a:lnTo>
                    <a:pt x="0" y="66"/>
                  </a:lnTo>
                  <a:lnTo>
                    <a:pt x="0" y="61"/>
                  </a:lnTo>
                  <a:lnTo>
                    <a:pt x="0" y="57"/>
                  </a:lnTo>
                  <a:lnTo>
                    <a:pt x="0" y="51"/>
                  </a:lnTo>
                  <a:lnTo>
                    <a:pt x="2" y="47"/>
                  </a:lnTo>
                  <a:lnTo>
                    <a:pt x="2" y="42"/>
                  </a:lnTo>
                  <a:lnTo>
                    <a:pt x="6" y="38"/>
                  </a:lnTo>
                  <a:lnTo>
                    <a:pt x="6" y="32"/>
                  </a:lnTo>
                  <a:lnTo>
                    <a:pt x="8" y="28"/>
                  </a:lnTo>
                  <a:lnTo>
                    <a:pt x="11" y="25"/>
                  </a:lnTo>
                  <a:lnTo>
                    <a:pt x="15" y="21"/>
                  </a:lnTo>
                  <a:lnTo>
                    <a:pt x="21" y="13"/>
                  </a:lnTo>
                  <a:lnTo>
                    <a:pt x="29" y="7"/>
                  </a:lnTo>
                  <a:lnTo>
                    <a:pt x="32" y="4"/>
                  </a:lnTo>
                  <a:lnTo>
                    <a:pt x="36" y="2"/>
                  </a:lnTo>
                  <a:lnTo>
                    <a:pt x="42" y="0"/>
                  </a:lnTo>
                  <a:lnTo>
                    <a:pt x="48" y="0"/>
                  </a:lnTo>
                  <a:lnTo>
                    <a:pt x="48" y="0"/>
                  </a:lnTo>
                  <a:close/>
                </a:path>
              </a:pathLst>
            </a:custGeom>
            <a:solidFill>
              <a:srgbClr val="AB8FFC"/>
            </a:solidFill>
            <a:ln w="9525">
              <a:noFill/>
              <a:round/>
              <a:headEnd/>
              <a:tailEnd/>
            </a:ln>
          </p:spPr>
          <p:txBody>
            <a:bodyPr/>
            <a:lstStyle/>
            <a:p>
              <a:endParaRPr lang="en-US"/>
            </a:p>
          </p:txBody>
        </p:sp>
        <p:sp>
          <p:nvSpPr>
            <p:cNvPr id="175111" name="Freeform 7"/>
            <p:cNvSpPr>
              <a:spLocks/>
            </p:cNvSpPr>
            <p:nvPr/>
          </p:nvSpPr>
          <p:spPr bwMode="auto">
            <a:xfrm>
              <a:off x="951" y="764"/>
              <a:ext cx="302" cy="136"/>
            </a:xfrm>
            <a:custGeom>
              <a:avLst/>
              <a:gdLst/>
              <a:ahLst/>
              <a:cxnLst>
                <a:cxn ang="0">
                  <a:pos x="66" y="9"/>
                </a:cxn>
                <a:cxn ang="0">
                  <a:pos x="89" y="28"/>
                </a:cxn>
                <a:cxn ang="0">
                  <a:pos x="106" y="55"/>
                </a:cxn>
                <a:cxn ang="0">
                  <a:pos x="119" y="85"/>
                </a:cxn>
                <a:cxn ang="0">
                  <a:pos x="133" y="114"/>
                </a:cxn>
                <a:cxn ang="0">
                  <a:pos x="152" y="139"/>
                </a:cxn>
                <a:cxn ang="0">
                  <a:pos x="175" y="158"/>
                </a:cxn>
                <a:cxn ang="0">
                  <a:pos x="196" y="163"/>
                </a:cxn>
                <a:cxn ang="0">
                  <a:pos x="213" y="167"/>
                </a:cxn>
                <a:cxn ang="0">
                  <a:pos x="237" y="169"/>
                </a:cxn>
                <a:cxn ang="0">
                  <a:pos x="262" y="169"/>
                </a:cxn>
                <a:cxn ang="0">
                  <a:pos x="285" y="167"/>
                </a:cxn>
                <a:cxn ang="0">
                  <a:pos x="310" y="165"/>
                </a:cxn>
                <a:cxn ang="0">
                  <a:pos x="332" y="161"/>
                </a:cxn>
                <a:cxn ang="0">
                  <a:pos x="355" y="156"/>
                </a:cxn>
                <a:cxn ang="0">
                  <a:pos x="378" y="148"/>
                </a:cxn>
                <a:cxn ang="0">
                  <a:pos x="399" y="140"/>
                </a:cxn>
                <a:cxn ang="0">
                  <a:pos x="420" y="129"/>
                </a:cxn>
                <a:cxn ang="0">
                  <a:pos x="439" y="118"/>
                </a:cxn>
                <a:cxn ang="0">
                  <a:pos x="458" y="104"/>
                </a:cxn>
                <a:cxn ang="0">
                  <a:pos x="477" y="91"/>
                </a:cxn>
                <a:cxn ang="0">
                  <a:pos x="494" y="74"/>
                </a:cxn>
                <a:cxn ang="0">
                  <a:pos x="509" y="55"/>
                </a:cxn>
                <a:cxn ang="0">
                  <a:pos x="524" y="36"/>
                </a:cxn>
                <a:cxn ang="0">
                  <a:pos x="540" y="15"/>
                </a:cxn>
                <a:cxn ang="0">
                  <a:pos x="566" y="15"/>
                </a:cxn>
                <a:cxn ang="0">
                  <a:pos x="593" y="23"/>
                </a:cxn>
                <a:cxn ang="0">
                  <a:pos x="604" y="45"/>
                </a:cxn>
                <a:cxn ang="0">
                  <a:pos x="602" y="70"/>
                </a:cxn>
                <a:cxn ang="0">
                  <a:pos x="598" y="97"/>
                </a:cxn>
                <a:cxn ang="0">
                  <a:pos x="589" y="120"/>
                </a:cxn>
                <a:cxn ang="0">
                  <a:pos x="576" y="142"/>
                </a:cxn>
                <a:cxn ang="0">
                  <a:pos x="559" y="163"/>
                </a:cxn>
                <a:cxn ang="0">
                  <a:pos x="538" y="182"/>
                </a:cxn>
                <a:cxn ang="0">
                  <a:pos x="517" y="199"/>
                </a:cxn>
                <a:cxn ang="0">
                  <a:pos x="492" y="213"/>
                </a:cxn>
                <a:cxn ang="0">
                  <a:pos x="465" y="228"/>
                </a:cxn>
                <a:cxn ang="0">
                  <a:pos x="439" y="237"/>
                </a:cxn>
                <a:cxn ang="0">
                  <a:pos x="412" y="249"/>
                </a:cxn>
                <a:cxn ang="0">
                  <a:pos x="386" y="256"/>
                </a:cxn>
                <a:cxn ang="0">
                  <a:pos x="357" y="264"/>
                </a:cxn>
                <a:cxn ang="0">
                  <a:pos x="332" y="268"/>
                </a:cxn>
                <a:cxn ang="0">
                  <a:pos x="308" y="272"/>
                </a:cxn>
                <a:cxn ang="0">
                  <a:pos x="285" y="272"/>
                </a:cxn>
                <a:cxn ang="0">
                  <a:pos x="256" y="272"/>
                </a:cxn>
                <a:cxn ang="0">
                  <a:pos x="226" y="272"/>
                </a:cxn>
                <a:cxn ang="0">
                  <a:pos x="203" y="272"/>
                </a:cxn>
                <a:cxn ang="0">
                  <a:pos x="184" y="268"/>
                </a:cxn>
                <a:cxn ang="0">
                  <a:pos x="161" y="260"/>
                </a:cxn>
                <a:cxn ang="0">
                  <a:pos x="140" y="251"/>
                </a:cxn>
                <a:cxn ang="0">
                  <a:pos x="118" y="237"/>
                </a:cxn>
                <a:cxn ang="0">
                  <a:pos x="95" y="224"/>
                </a:cxn>
                <a:cxn ang="0">
                  <a:pos x="74" y="207"/>
                </a:cxn>
                <a:cxn ang="0">
                  <a:pos x="55" y="190"/>
                </a:cxn>
                <a:cxn ang="0">
                  <a:pos x="38" y="171"/>
                </a:cxn>
                <a:cxn ang="0">
                  <a:pos x="23" y="150"/>
                </a:cxn>
                <a:cxn ang="0">
                  <a:pos x="11" y="127"/>
                </a:cxn>
                <a:cxn ang="0">
                  <a:pos x="4" y="106"/>
                </a:cxn>
                <a:cxn ang="0">
                  <a:pos x="0" y="85"/>
                </a:cxn>
                <a:cxn ang="0">
                  <a:pos x="2" y="63"/>
                </a:cxn>
                <a:cxn ang="0">
                  <a:pos x="7" y="44"/>
                </a:cxn>
                <a:cxn ang="0">
                  <a:pos x="21" y="23"/>
                </a:cxn>
                <a:cxn ang="0">
                  <a:pos x="40" y="4"/>
                </a:cxn>
              </a:cxnLst>
              <a:rect l="0" t="0" r="r" b="b"/>
              <a:pathLst>
                <a:path w="604" h="272">
                  <a:moveTo>
                    <a:pt x="47" y="0"/>
                  </a:moveTo>
                  <a:lnTo>
                    <a:pt x="53" y="2"/>
                  </a:lnTo>
                  <a:lnTo>
                    <a:pt x="61" y="6"/>
                  </a:lnTo>
                  <a:lnTo>
                    <a:pt x="66" y="9"/>
                  </a:lnTo>
                  <a:lnTo>
                    <a:pt x="74" y="13"/>
                  </a:lnTo>
                  <a:lnTo>
                    <a:pt x="78" y="17"/>
                  </a:lnTo>
                  <a:lnTo>
                    <a:pt x="83" y="23"/>
                  </a:lnTo>
                  <a:lnTo>
                    <a:pt x="89" y="28"/>
                  </a:lnTo>
                  <a:lnTo>
                    <a:pt x="95" y="36"/>
                  </a:lnTo>
                  <a:lnTo>
                    <a:pt x="99" y="42"/>
                  </a:lnTo>
                  <a:lnTo>
                    <a:pt x="102" y="49"/>
                  </a:lnTo>
                  <a:lnTo>
                    <a:pt x="106" y="55"/>
                  </a:lnTo>
                  <a:lnTo>
                    <a:pt x="110" y="63"/>
                  </a:lnTo>
                  <a:lnTo>
                    <a:pt x="112" y="70"/>
                  </a:lnTo>
                  <a:lnTo>
                    <a:pt x="116" y="78"/>
                  </a:lnTo>
                  <a:lnTo>
                    <a:pt x="119" y="85"/>
                  </a:lnTo>
                  <a:lnTo>
                    <a:pt x="123" y="93"/>
                  </a:lnTo>
                  <a:lnTo>
                    <a:pt x="125" y="99"/>
                  </a:lnTo>
                  <a:lnTo>
                    <a:pt x="131" y="106"/>
                  </a:lnTo>
                  <a:lnTo>
                    <a:pt x="133" y="114"/>
                  </a:lnTo>
                  <a:lnTo>
                    <a:pt x="138" y="120"/>
                  </a:lnTo>
                  <a:lnTo>
                    <a:pt x="142" y="127"/>
                  </a:lnTo>
                  <a:lnTo>
                    <a:pt x="146" y="133"/>
                  </a:lnTo>
                  <a:lnTo>
                    <a:pt x="152" y="139"/>
                  </a:lnTo>
                  <a:lnTo>
                    <a:pt x="157" y="146"/>
                  </a:lnTo>
                  <a:lnTo>
                    <a:pt x="161" y="150"/>
                  </a:lnTo>
                  <a:lnTo>
                    <a:pt x="169" y="154"/>
                  </a:lnTo>
                  <a:lnTo>
                    <a:pt x="175" y="158"/>
                  </a:lnTo>
                  <a:lnTo>
                    <a:pt x="182" y="161"/>
                  </a:lnTo>
                  <a:lnTo>
                    <a:pt x="188" y="161"/>
                  </a:lnTo>
                  <a:lnTo>
                    <a:pt x="190" y="163"/>
                  </a:lnTo>
                  <a:lnTo>
                    <a:pt x="196" y="163"/>
                  </a:lnTo>
                  <a:lnTo>
                    <a:pt x="201" y="165"/>
                  </a:lnTo>
                  <a:lnTo>
                    <a:pt x="205" y="165"/>
                  </a:lnTo>
                  <a:lnTo>
                    <a:pt x="209" y="167"/>
                  </a:lnTo>
                  <a:lnTo>
                    <a:pt x="213" y="167"/>
                  </a:lnTo>
                  <a:lnTo>
                    <a:pt x="220" y="169"/>
                  </a:lnTo>
                  <a:lnTo>
                    <a:pt x="226" y="169"/>
                  </a:lnTo>
                  <a:lnTo>
                    <a:pt x="232" y="169"/>
                  </a:lnTo>
                  <a:lnTo>
                    <a:pt x="237" y="169"/>
                  </a:lnTo>
                  <a:lnTo>
                    <a:pt x="245" y="169"/>
                  </a:lnTo>
                  <a:lnTo>
                    <a:pt x="249" y="169"/>
                  </a:lnTo>
                  <a:lnTo>
                    <a:pt x="256" y="169"/>
                  </a:lnTo>
                  <a:lnTo>
                    <a:pt x="262" y="169"/>
                  </a:lnTo>
                  <a:lnTo>
                    <a:pt x="268" y="169"/>
                  </a:lnTo>
                  <a:lnTo>
                    <a:pt x="273" y="169"/>
                  </a:lnTo>
                  <a:lnTo>
                    <a:pt x="281" y="169"/>
                  </a:lnTo>
                  <a:lnTo>
                    <a:pt x="285" y="167"/>
                  </a:lnTo>
                  <a:lnTo>
                    <a:pt x="292" y="167"/>
                  </a:lnTo>
                  <a:lnTo>
                    <a:pt x="298" y="165"/>
                  </a:lnTo>
                  <a:lnTo>
                    <a:pt x="304" y="165"/>
                  </a:lnTo>
                  <a:lnTo>
                    <a:pt x="310" y="165"/>
                  </a:lnTo>
                  <a:lnTo>
                    <a:pt x="317" y="165"/>
                  </a:lnTo>
                  <a:lnTo>
                    <a:pt x="321" y="163"/>
                  </a:lnTo>
                  <a:lnTo>
                    <a:pt x="327" y="161"/>
                  </a:lnTo>
                  <a:lnTo>
                    <a:pt x="332" y="161"/>
                  </a:lnTo>
                  <a:lnTo>
                    <a:pt x="340" y="159"/>
                  </a:lnTo>
                  <a:lnTo>
                    <a:pt x="344" y="158"/>
                  </a:lnTo>
                  <a:lnTo>
                    <a:pt x="349" y="156"/>
                  </a:lnTo>
                  <a:lnTo>
                    <a:pt x="355" y="156"/>
                  </a:lnTo>
                  <a:lnTo>
                    <a:pt x="363" y="154"/>
                  </a:lnTo>
                  <a:lnTo>
                    <a:pt x="367" y="152"/>
                  </a:lnTo>
                  <a:lnTo>
                    <a:pt x="372" y="150"/>
                  </a:lnTo>
                  <a:lnTo>
                    <a:pt x="378" y="148"/>
                  </a:lnTo>
                  <a:lnTo>
                    <a:pt x="384" y="146"/>
                  </a:lnTo>
                  <a:lnTo>
                    <a:pt x="387" y="144"/>
                  </a:lnTo>
                  <a:lnTo>
                    <a:pt x="393" y="142"/>
                  </a:lnTo>
                  <a:lnTo>
                    <a:pt x="399" y="140"/>
                  </a:lnTo>
                  <a:lnTo>
                    <a:pt x="405" y="139"/>
                  </a:lnTo>
                  <a:lnTo>
                    <a:pt x="408" y="135"/>
                  </a:lnTo>
                  <a:lnTo>
                    <a:pt x="414" y="133"/>
                  </a:lnTo>
                  <a:lnTo>
                    <a:pt x="420" y="129"/>
                  </a:lnTo>
                  <a:lnTo>
                    <a:pt x="425" y="127"/>
                  </a:lnTo>
                  <a:lnTo>
                    <a:pt x="429" y="125"/>
                  </a:lnTo>
                  <a:lnTo>
                    <a:pt x="435" y="121"/>
                  </a:lnTo>
                  <a:lnTo>
                    <a:pt x="439" y="118"/>
                  </a:lnTo>
                  <a:lnTo>
                    <a:pt x="444" y="116"/>
                  </a:lnTo>
                  <a:lnTo>
                    <a:pt x="448" y="112"/>
                  </a:lnTo>
                  <a:lnTo>
                    <a:pt x="454" y="108"/>
                  </a:lnTo>
                  <a:lnTo>
                    <a:pt x="458" y="104"/>
                  </a:lnTo>
                  <a:lnTo>
                    <a:pt x="464" y="102"/>
                  </a:lnTo>
                  <a:lnTo>
                    <a:pt x="467" y="99"/>
                  </a:lnTo>
                  <a:lnTo>
                    <a:pt x="471" y="95"/>
                  </a:lnTo>
                  <a:lnTo>
                    <a:pt x="477" y="91"/>
                  </a:lnTo>
                  <a:lnTo>
                    <a:pt x="481" y="87"/>
                  </a:lnTo>
                  <a:lnTo>
                    <a:pt x="484" y="83"/>
                  </a:lnTo>
                  <a:lnTo>
                    <a:pt x="490" y="78"/>
                  </a:lnTo>
                  <a:lnTo>
                    <a:pt x="494" y="74"/>
                  </a:lnTo>
                  <a:lnTo>
                    <a:pt x="498" y="70"/>
                  </a:lnTo>
                  <a:lnTo>
                    <a:pt x="502" y="64"/>
                  </a:lnTo>
                  <a:lnTo>
                    <a:pt x="505" y="61"/>
                  </a:lnTo>
                  <a:lnTo>
                    <a:pt x="509" y="55"/>
                  </a:lnTo>
                  <a:lnTo>
                    <a:pt x="515" y="51"/>
                  </a:lnTo>
                  <a:lnTo>
                    <a:pt x="517" y="47"/>
                  </a:lnTo>
                  <a:lnTo>
                    <a:pt x="522" y="42"/>
                  </a:lnTo>
                  <a:lnTo>
                    <a:pt x="524" y="36"/>
                  </a:lnTo>
                  <a:lnTo>
                    <a:pt x="530" y="30"/>
                  </a:lnTo>
                  <a:lnTo>
                    <a:pt x="532" y="26"/>
                  </a:lnTo>
                  <a:lnTo>
                    <a:pt x="536" y="21"/>
                  </a:lnTo>
                  <a:lnTo>
                    <a:pt x="540" y="15"/>
                  </a:lnTo>
                  <a:lnTo>
                    <a:pt x="545" y="9"/>
                  </a:lnTo>
                  <a:lnTo>
                    <a:pt x="551" y="11"/>
                  </a:lnTo>
                  <a:lnTo>
                    <a:pt x="559" y="13"/>
                  </a:lnTo>
                  <a:lnTo>
                    <a:pt x="566" y="15"/>
                  </a:lnTo>
                  <a:lnTo>
                    <a:pt x="572" y="17"/>
                  </a:lnTo>
                  <a:lnTo>
                    <a:pt x="578" y="19"/>
                  </a:lnTo>
                  <a:lnTo>
                    <a:pt x="585" y="21"/>
                  </a:lnTo>
                  <a:lnTo>
                    <a:pt x="593" y="23"/>
                  </a:lnTo>
                  <a:lnTo>
                    <a:pt x="600" y="25"/>
                  </a:lnTo>
                  <a:lnTo>
                    <a:pt x="602" y="30"/>
                  </a:lnTo>
                  <a:lnTo>
                    <a:pt x="602" y="38"/>
                  </a:lnTo>
                  <a:lnTo>
                    <a:pt x="604" y="45"/>
                  </a:lnTo>
                  <a:lnTo>
                    <a:pt x="604" y="51"/>
                  </a:lnTo>
                  <a:lnTo>
                    <a:pt x="604" y="59"/>
                  </a:lnTo>
                  <a:lnTo>
                    <a:pt x="604" y="64"/>
                  </a:lnTo>
                  <a:lnTo>
                    <a:pt x="602" y="70"/>
                  </a:lnTo>
                  <a:lnTo>
                    <a:pt x="602" y="78"/>
                  </a:lnTo>
                  <a:lnTo>
                    <a:pt x="600" y="83"/>
                  </a:lnTo>
                  <a:lnTo>
                    <a:pt x="598" y="91"/>
                  </a:lnTo>
                  <a:lnTo>
                    <a:pt x="598" y="97"/>
                  </a:lnTo>
                  <a:lnTo>
                    <a:pt x="597" y="102"/>
                  </a:lnTo>
                  <a:lnTo>
                    <a:pt x="595" y="108"/>
                  </a:lnTo>
                  <a:lnTo>
                    <a:pt x="591" y="114"/>
                  </a:lnTo>
                  <a:lnTo>
                    <a:pt x="589" y="120"/>
                  </a:lnTo>
                  <a:lnTo>
                    <a:pt x="585" y="127"/>
                  </a:lnTo>
                  <a:lnTo>
                    <a:pt x="583" y="131"/>
                  </a:lnTo>
                  <a:lnTo>
                    <a:pt x="578" y="137"/>
                  </a:lnTo>
                  <a:lnTo>
                    <a:pt x="576" y="142"/>
                  </a:lnTo>
                  <a:lnTo>
                    <a:pt x="570" y="148"/>
                  </a:lnTo>
                  <a:lnTo>
                    <a:pt x="566" y="152"/>
                  </a:lnTo>
                  <a:lnTo>
                    <a:pt x="562" y="158"/>
                  </a:lnTo>
                  <a:lnTo>
                    <a:pt x="559" y="163"/>
                  </a:lnTo>
                  <a:lnTo>
                    <a:pt x="555" y="169"/>
                  </a:lnTo>
                  <a:lnTo>
                    <a:pt x="549" y="173"/>
                  </a:lnTo>
                  <a:lnTo>
                    <a:pt x="543" y="177"/>
                  </a:lnTo>
                  <a:lnTo>
                    <a:pt x="538" y="182"/>
                  </a:lnTo>
                  <a:lnTo>
                    <a:pt x="534" y="186"/>
                  </a:lnTo>
                  <a:lnTo>
                    <a:pt x="526" y="190"/>
                  </a:lnTo>
                  <a:lnTo>
                    <a:pt x="522" y="194"/>
                  </a:lnTo>
                  <a:lnTo>
                    <a:pt x="517" y="199"/>
                  </a:lnTo>
                  <a:lnTo>
                    <a:pt x="511" y="203"/>
                  </a:lnTo>
                  <a:lnTo>
                    <a:pt x="503" y="207"/>
                  </a:lnTo>
                  <a:lnTo>
                    <a:pt x="498" y="209"/>
                  </a:lnTo>
                  <a:lnTo>
                    <a:pt x="492" y="213"/>
                  </a:lnTo>
                  <a:lnTo>
                    <a:pt x="486" y="218"/>
                  </a:lnTo>
                  <a:lnTo>
                    <a:pt x="479" y="220"/>
                  </a:lnTo>
                  <a:lnTo>
                    <a:pt x="473" y="224"/>
                  </a:lnTo>
                  <a:lnTo>
                    <a:pt x="465" y="228"/>
                  </a:lnTo>
                  <a:lnTo>
                    <a:pt x="460" y="230"/>
                  </a:lnTo>
                  <a:lnTo>
                    <a:pt x="452" y="234"/>
                  </a:lnTo>
                  <a:lnTo>
                    <a:pt x="446" y="235"/>
                  </a:lnTo>
                  <a:lnTo>
                    <a:pt x="439" y="237"/>
                  </a:lnTo>
                  <a:lnTo>
                    <a:pt x="433" y="241"/>
                  </a:lnTo>
                  <a:lnTo>
                    <a:pt x="425" y="243"/>
                  </a:lnTo>
                  <a:lnTo>
                    <a:pt x="420" y="247"/>
                  </a:lnTo>
                  <a:lnTo>
                    <a:pt x="412" y="249"/>
                  </a:lnTo>
                  <a:lnTo>
                    <a:pt x="406" y="251"/>
                  </a:lnTo>
                  <a:lnTo>
                    <a:pt x="399" y="253"/>
                  </a:lnTo>
                  <a:lnTo>
                    <a:pt x="391" y="254"/>
                  </a:lnTo>
                  <a:lnTo>
                    <a:pt x="386" y="256"/>
                  </a:lnTo>
                  <a:lnTo>
                    <a:pt x="378" y="258"/>
                  </a:lnTo>
                  <a:lnTo>
                    <a:pt x="370" y="260"/>
                  </a:lnTo>
                  <a:lnTo>
                    <a:pt x="365" y="262"/>
                  </a:lnTo>
                  <a:lnTo>
                    <a:pt x="357" y="264"/>
                  </a:lnTo>
                  <a:lnTo>
                    <a:pt x="351" y="264"/>
                  </a:lnTo>
                  <a:lnTo>
                    <a:pt x="344" y="266"/>
                  </a:lnTo>
                  <a:lnTo>
                    <a:pt x="338" y="268"/>
                  </a:lnTo>
                  <a:lnTo>
                    <a:pt x="332" y="268"/>
                  </a:lnTo>
                  <a:lnTo>
                    <a:pt x="327" y="270"/>
                  </a:lnTo>
                  <a:lnTo>
                    <a:pt x="319" y="270"/>
                  </a:lnTo>
                  <a:lnTo>
                    <a:pt x="313" y="270"/>
                  </a:lnTo>
                  <a:lnTo>
                    <a:pt x="308" y="272"/>
                  </a:lnTo>
                  <a:lnTo>
                    <a:pt x="304" y="272"/>
                  </a:lnTo>
                  <a:lnTo>
                    <a:pt x="298" y="272"/>
                  </a:lnTo>
                  <a:lnTo>
                    <a:pt x="292" y="272"/>
                  </a:lnTo>
                  <a:lnTo>
                    <a:pt x="285" y="272"/>
                  </a:lnTo>
                  <a:lnTo>
                    <a:pt x="281" y="272"/>
                  </a:lnTo>
                  <a:lnTo>
                    <a:pt x="273" y="272"/>
                  </a:lnTo>
                  <a:lnTo>
                    <a:pt x="264" y="272"/>
                  </a:lnTo>
                  <a:lnTo>
                    <a:pt x="256" y="272"/>
                  </a:lnTo>
                  <a:lnTo>
                    <a:pt x="249" y="272"/>
                  </a:lnTo>
                  <a:lnTo>
                    <a:pt x="241" y="272"/>
                  </a:lnTo>
                  <a:lnTo>
                    <a:pt x="234" y="272"/>
                  </a:lnTo>
                  <a:lnTo>
                    <a:pt x="226" y="272"/>
                  </a:lnTo>
                  <a:lnTo>
                    <a:pt x="220" y="272"/>
                  </a:lnTo>
                  <a:lnTo>
                    <a:pt x="213" y="272"/>
                  </a:lnTo>
                  <a:lnTo>
                    <a:pt x="209" y="272"/>
                  </a:lnTo>
                  <a:lnTo>
                    <a:pt x="203" y="272"/>
                  </a:lnTo>
                  <a:lnTo>
                    <a:pt x="201" y="272"/>
                  </a:lnTo>
                  <a:lnTo>
                    <a:pt x="196" y="270"/>
                  </a:lnTo>
                  <a:lnTo>
                    <a:pt x="190" y="270"/>
                  </a:lnTo>
                  <a:lnTo>
                    <a:pt x="184" y="268"/>
                  </a:lnTo>
                  <a:lnTo>
                    <a:pt x="180" y="266"/>
                  </a:lnTo>
                  <a:lnTo>
                    <a:pt x="173" y="264"/>
                  </a:lnTo>
                  <a:lnTo>
                    <a:pt x="169" y="264"/>
                  </a:lnTo>
                  <a:lnTo>
                    <a:pt x="161" y="260"/>
                  </a:lnTo>
                  <a:lnTo>
                    <a:pt x="157" y="258"/>
                  </a:lnTo>
                  <a:lnTo>
                    <a:pt x="152" y="256"/>
                  </a:lnTo>
                  <a:lnTo>
                    <a:pt x="146" y="254"/>
                  </a:lnTo>
                  <a:lnTo>
                    <a:pt x="140" y="251"/>
                  </a:lnTo>
                  <a:lnTo>
                    <a:pt x="135" y="249"/>
                  </a:lnTo>
                  <a:lnTo>
                    <a:pt x="129" y="245"/>
                  </a:lnTo>
                  <a:lnTo>
                    <a:pt x="123" y="241"/>
                  </a:lnTo>
                  <a:lnTo>
                    <a:pt x="118" y="237"/>
                  </a:lnTo>
                  <a:lnTo>
                    <a:pt x="114" y="235"/>
                  </a:lnTo>
                  <a:lnTo>
                    <a:pt x="106" y="232"/>
                  </a:lnTo>
                  <a:lnTo>
                    <a:pt x="102" y="228"/>
                  </a:lnTo>
                  <a:lnTo>
                    <a:pt x="95" y="224"/>
                  </a:lnTo>
                  <a:lnTo>
                    <a:pt x="91" y="220"/>
                  </a:lnTo>
                  <a:lnTo>
                    <a:pt x="85" y="215"/>
                  </a:lnTo>
                  <a:lnTo>
                    <a:pt x="80" y="213"/>
                  </a:lnTo>
                  <a:lnTo>
                    <a:pt x="74" y="207"/>
                  </a:lnTo>
                  <a:lnTo>
                    <a:pt x="70" y="203"/>
                  </a:lnTo>
                  <a:lnTo>
                    <a:pt x="64" y="199"/>
                  </a:lnTo>
                  <a:lnTo>
                    <a:pt x="61" y="194"/>
                  </a:lnTo>
                  <a:lnTo>
                    <a:pt x="55" y="190"/>
                  </a:lnTo>
                  <a:lnTo>
                    <a:pt x="51" y="184"/>
                  </a:lnTo>
                  <a:lnTo>
                    <a:pt x="47" y="178"/>
                  </a:lnTo>
                  <a:lnTo>
                    <a:pt x="42" y="175"/>
                  </a:lnTo>
                  <a:lnTo>
                    <a:pt x="38" y="171"/>
                  </a:lnTo>
                  <a:lnTo>
                    <a:pt x="34" y="165"/>
                  </a:lnTo>
                  <a:lnTo>
                    <a:pt x="30" y="161"/>
                  </a:lnTo>
                  <a:lnTo>
                    <a:pt x="26" y="156"/>
                  </a:lnTo>
                  <a:lnTo>
                    <a:pt x="23" y="150"/>
                  </a:lnTo>
                  <a:lnTo>
                    <a:pt x="21" y="144"/>
                  </a:lnTo>
                  <a:lnTo>
                    <a:pt x="17" y="139"/>
                  </a:lnTo>
                  <a:lnTo>
                    <a:pt x="13" y="133"/>
                  </a:lnTo>
                  <a:lnTo>
                    <a:pt x="11" y="127"/>
                  </a:lnTo>
                  <a:lnTo>
                    <a:pt x="9" y="123"/>
                  </a:lnTo>
                  <a:lnTo>
                    <a:pt x="7" y="118"/>
                  </a:lnTo>
                  <a:lnTo>
                    <a:pt x="5" y="112"/>
                  </a:lnTo>
                  <a:lnTo>
                    <a:pt x="4" y="106"/>
                  </a:lnTo>
                  <a:lnTo>
                    <a:pt x="4" y="101"/>
                  </a:lnTo>
                  <a:lnTo>
                    <a:pt x="2" y="97"/>
                  </a:lnTo>
                  <a:lnTo>
                    <a:pt x="0" y="91"/>
                  </a:lnTo>
                  <a:lnTo>
                    <a:pt x="0" y="85"/>
                  </a:lnTo>
                  <a:lnTo>
                    <a:pt x="0" y="82"/>
                  </a:lnTo>
                  <a:lnTo>
                    <a:pt x="0" y="74"/>
                  </a:lnTo>
                  <a:lnTo>
                    <a:pt x="0" y="68"/>
                  </a:lnTo>
                  <a:lnTo>
                    <a:pt x="2" y="63"/>
                  </a:lnTo>
                  <a:lnTo>
                    <a:pt x="4" y="59"/>
                  </a:lnTo>
                  <a:lnTo>
                    <a:pt x="4" y="53"/>
                  </a:lnTo>
                  <a:lnTo>
                    <a:pt x="5" y="47"/>
                  </a:lnTo>
                  <a:lnTo>
                    <a:pt x="7" y="44"/>
                  </a:lnTo>
                  <a:lnTo>
                    <a:pt x="11" y="38"/>
                  </a:lnTo>
                  <a:lnTo>
                    <a:pt x="13" y="32"/>
                  </a:lnTo>
                  <a:lnTo>
                    <a:pt x="17" y="26"/>
                  </a:lnTo>
                  <a:lnTo>
                    <a:pt x="21" y="23"/>
                  </a:lnTo>
                  <a:lnTo>
                    <a:pt x="24" y="17"/>
                  </a:lnTo>
                  <a:lnTo>
                    <a:pt x="28" y="13"/>
                  </a:lnTo>
                  <a:lnTo>
                    <a:pt x="34" y="7"/>
                  </a:lnTo>
                  <a:lnTo>
                    <a:pt x="40" y="4"/>
                  </a:lnTo>
                  <a:lnTo>
                    <a:pt x="47" y="0"/>
                  </a:lnTo>
                  <a:lnTo>
                    <a:pt x="47" y="0"/>
                  </a:lnTo>
                  <a:close/>
                </a:path>
              </a:pathLst>
            </a:custGeom>
            <a:solidFill>
              <a:srgbClr val="FF9900"/>
            </a:solidFill>
            <a:ln w="9525">
              <a:noFill/>
              <a:round/>
              <a:headEnd/>
              <a:tailEnd/>
            </a:ln>
          </p:spPr>
          <p:txBody>
            <a:bodyPr/>
            <a:lstStyle/>
            <a:p>
              <a:endParaRPr lang="en-US"/>
            </a:p>
          </p:txBody>
        </p:sp>
        <p:sp>
          <p:nvSpPr>
            <p:cNvPr id="175112" name="Freeform 8"/>
            <p:cNvSpPr>
              <a:spLocks/>
            </p:cNvSpPr>
            <p:nvPr/>
          </p:nvSpPr>
          <p:spPr bwMode="auto">
            <a:xfrm>
              <a:off x="354" y="308"/>
              <a:ext cx="137" cy="406"/>
            </a:xfrm>
            <a:custGeom>
              <a:avLst/>
              <a:gdLst/>
              <a:ahLst/>
              <a:cxnLst>
                <a:cxn ang="0">
                  <a:pos x="234" y="4"/>
                </a:cxn>
                <a:cxn ang="0">
                  <a:pos x="251" y="13"/>
                </a:cxn>
                <a:cxn ang="0">
                  <a:pos x="268" y="36"/>
                </a:cxn>
                <a:cxn ang="0">
                  <a:pos x="274" y="63"/>
                </a:cxn>
                <a:cxn ang="0">
                  <a:pos x="270" y="91"/>
                </a:cxn>
                <a:cxn ang="0">
                  <a:pos x="264" y="112"/>
                </a:cxn>
                <a:cxn ang="0">
                  <a:pos x="257" y="133"/>
                </a:cxn>
                <a:cxn ang="0">
                  <a:pos x="249" y="150"/>
                </a:cxn>
                <a:cxn ang="0">
                  <a:pos x="243" y="169"/>
                </a:cxn>
                <a:cxn ang="0">
                  <a:pos x="230" y="197"/>
                </a:cxn>
                <a:cxn ang="0">
                  <a:pos x="224" y="228"/>
                </a:cxn>
                <a:cxn ang="0">
                  <a:pos x="215" y="258"/>
                </a:cxn>
                <a:cxn ang="0">
                  <a:pos x="205" y="291"/>
                </a:cxn>
                <a:cxn ang="0">
                  <a:pos x="192" y="323"/>
                </a:cxn>
                <a:cxn ang="0">
                  <a:pos x="184" y="355"/>
                </a:cxn>
                <a:cxn ang="0">
                  <a:pos x="173" y="387"/>
                </a:cxn>
                <a:cxn ang="0">
                  <a:pos x="164" y="420"/>
                </a:cxn>
                <a:cxn ang="0">
                  <a:pos x="156" y="452"/>
                </a:cxn>
                <a:cxn ang="0">
                  <a:pos x="148" y="484"/>
                </a:cxn>
                <a:cxn ang="0">
                  <a:pos x="141" y="519"/>
                </a:cxn>
                <a:cxn ang="0">
                  <a:pos x="133" y="551"/>
                </a:cxn>
                <a:cxn ang="0">
                  <a:pos x="126" y="585"/>
                </a:cxn>
                <a:cxn ang="0">
                  <a:pos x="120" y="617"/>
                </a:cxn>
                <a:cxn ang="0">
                  <a:pos x="114" y="652"/>
                </a:cxn>
                <a:cxn ang="0">
                  <a:pos x="108" y="686"/>
                </a:cxn>
                <a:cxn ang="0">
                  <a:pos x="105" y="722"/>
                </a:cxn>
                <a:cxn ang="0">
                  <a:pos x="101" y="756"/>
                </a:cxn>
                <a:cxn ang="0">
                  <a:pos x="86" y="783"/>
                </a:cxn>
                <a:cxn ang="0">
                  <a:pos x="69" y="805"/>
                </a:cxn>
                <a:cxn ang="0">
                  <a:pos x="42" y="805"/>
                </a:cxn>
                <a:cxn ang="0">
                  <a:pos x="10" y="802"/>
                </a:cxn>
                <a:cxn ang="0">
                  <a:pos x="0" y="777"/>
                </a:cxn>
                <a:cxn ang="0">
                  <a:pos x="0" y="748"/>
                </a:cxn>
                <a:cxn ang="0">
                  <a:pos x="0" y="718"/>
                </a:cxn>
                <a:cxn ang="0">
                  <a:pos x="2" y="688"/>
                </a:cxn>
                <a:cxn ang="0">
                  <a:pos x="6" y="659"/>
                </a:cxn>
                <a:cxn ang="0">
                  <a:pos x="10" y="629"/>
                </a:cxn>
                <a:cxn ang="0">
                  <a:pos x="17" y="600"/>
                </a:cxn>
                <a:cxn ang="0">
                  <a:pos x="25" y="572"/>
                </a:cxn>
                <a:cxn ang="0">
                  <a:pos x="31" y="541"/>
                </a:cxn>
                <a:cxn ang="0">
                  <a:pos x="38" y="513"/>
                </a:cxn>
                <a:cxn ang="0">
                  <a:pos x="46" y="484"/>
                </a:cxn>
                <a:cxn ang="0">
                  <a:pos x="55" y="454"/>
                </a:cxn>
                <a:cxn ang="0">
                  <a:pos x="61" y="425"/>
                </a:cxn>
                <a:cxn ang="0">
                  <a:pos x="69" y="397"/>
                </a:cxn>
                <a:cxn ang="0">
                  <a:pos x="74" y="368"/>
                </a:cxn>
                <a:cxn ang="0">
                  <a:pos x="80" y="340"/>
                </a:cxn>
                <a:cxn ang="0">
                  <a:pos x="88" y="317"/>
                </a:cxn>
                <a:cxn ang="0">
                  <a:pos x="95" y="294"/>
                </a:cxn>
                <a:cxn ang="0">
                  <a:pos x="103" y="273"/>
                </a:cxn>
                <a:cxn ang="0">
                  <a:pos x="108" y="253"/>
                </a:cxn>
                <a:cxn ang="0">
                  <a:pos x="114" y="230"/>
                </a:cxn>
                <a:cxn ang="0">
                  <a:pos x="120" y="209"/>
                </a:cxn>
                <a:cxn ang="0">
                  <a:pos x="126" y="186"/>
                </a:cxn>
                <a:cxn ang="0">
                  <a:pos x="133" y="165"/>
                </a:cxn>
                <a:cxn ang="0">
                  <a:pos x="137" y="142"/>
                </a:cxn>
                <a:cxn ang="0">
                  <a:pos x="145" y="121"/>
                </a:cxn>
                <a:cxn ang="0">
                  <a:pos x="152" y="99"/>
                </a:cxn>
                <a:cxn ang="0">
                  <a:pos x="162" y="80"/>
                </a:cxn>
                <a:cxn ang="0">
                  <a:pos x="173" y="59"/>
                </a:cxn>
                <a:cxn ang="0">
                  <a:pos x="184" y="40"/>
                </a:cxn>
                <a:cxn ang="0">
                  <a:pos x="198" y="23"/>
                </a:cxn>
                <a:cxn ang="0">
                  <a:pos x="215" y="4"/>
                </a:cxn>
              </a:cxnLst>
              <a:rect l="0" t="0" r="r" b="b"/>
              <a:pathLst>
                <a:path w="274" h="811">
                  <a:moveTo>
                    <a:pt x="221" y="0"/>
                  </a:moveTo>
                  <a:lnTo>
                    <a:pt x="224" y="2"/>
                  </a:lnTo>
                  <a:lnTo>
                    <a:pt x="230" y="2"/>
                  </a:lnTo>
                  <a:lnTo>
                    <a:pt x="234" y="4"/>
                  </a:lnTo>
                  <a:lnTo>
                    <a:pt x="240" y="7"/>
                  </a:lnTo>
                  <a:lnTo>
                    <a:pt x="243" y="9"/>
                  </a:lnTo>
                  <a:lnTo>
                    <a:pt x="247" y="11"/>
                  </a:lnTo>
                  <a:lnTo>
                    <a:pt x="251" y="13"/>
                  </a:lnTo>
                  <a:lnTo>
                    <a:pt x="255" y="17"/>
                  </a:lnTo>
                  <a:lnTo>
                    <a:pt x="261" y="23"/>
                  </a:lnTo>
                  <a:lnTo>
                    <a:pt x="264" y="26"/>
                  </a:lnTo>
                  <a:lnTo>
                    <a:pt x="268" y="36"/>
                  </a:lnTo>
                  <a:lnTo>
                    <a:pt x="272" y="42"/>
                  </a:lnTo>
                  <a:lnTo>
                    <a:pt x="274" y="47"/>
                  </a:lnTo>
                  <a:lnTo>
                    <a:pt x="274" y="55"/>
                  </a:lnTo>
                  <a:lnTo>
                    <a:pt x="274" y="63"/>
                  </a:lnTo>
                  <a:lnTo>
                    <a:pt x="274" y="70"/>
                  </a:lnTo>
                  <a:lnTo>
                    <a:pt x="272" y="78"/>
                  </a:lnTo>
                  <a:lnTo>
                    <a:pt x="272" y="87"/>
                  </a:lnTo>
                  <a:lnTo>
                    <a:pt x="270" y="91"/>
                  </a:lnTo>
                  <a:lnTo>
                    <a:pt x="268" y="95"/>
                  </a:lnTo>
                  <a:lnTo>
                    <a:pt x="268" y="99"/>
                  </a:lnTo>
                  <a:lnTo>
                    <a:pt x="268" y="104"/>
                  </a:lnTo>
                  <a:lnTo>
                    <a:pt x="264" y="112"/>
                  </a:lnTo>
                  <a:lnTo>
                    <a:pt x="261" y="120"/>
                  </a:lnTo>
                  <a:lnTo>
                    <a:pt x="259" y="125"/>
                  </a:lnTo>
                  <a:lnTo>
                    <a:pt x="259" y="129"/>
                  </a:lnTo>
                  <a:lnTo>
                    <a:pt x="257" y="133"/>
                  </a:lnTo>
                  <a:lnTo>
                    <a:pt x="255" y="139"/>
                  </a:lnTo>
                  <a:lnTo>
                    <a:pt x="253" y="142"/>
                  </a:lnTo>
                  <a:lnTo>
                    <a:pt x="251" y="146"/>
                  </a:lnTo>
                  <a:lnTo>
                    <a:pt x="249" y="150"/>
                  </a:lnTo>
                  <a:lnTo>
                    <a:pt x="249" y="156"/>
                  </a:lnTo>
                  <a:lnTo>
                    <a:pt x="245" y="159"/>
                  </a:lnTo>
                  <a:lnTo>
                    <a:pt x="243" y="163"/>
                  </a:lnTo>
                  <a:lnTo>
                    <a:pt x="243" y="169"/>
                  </a:lnTo>
                  <a:lnTo>
                    <a:pt x="241" y="175"/>
                  </a:lnTo>
                  <a:lnTo>
                    <a:pt x="238" y="182"/>
                  </a:lnTo>
                  <a:lnTo>
                    <a:pt x="234" y="190"/>
                  </a:lnTo>
                  <a:lnTo>
                    <a:pt x="230" y="197"/>
                  </a:lnTo>
                  <a:lnTo>
                    <a:pt x="230" y="205"/>
                  </a:lnTo>
                  <a:lnTo>
                    <a:pt x="228" y="213"/>
                  </a:lnTo>
                  <a:lnTo>
                    <a:pt x="224" y="222"/>
                  </a:lnTo>
                  <a:lnTo>
                    <a:pt x="224" y="228"/>
                  </a:lnTo>
                  <a:lnTo>
                    <a:pt x="224" y="235"/>
                  </a:lnTo>
                  <a:lnTo>
                    <a:pt x="221" y="243"/>
                  </a:lnTo>
                  <a:lnTo>
                    <a:pt x="217" y="251"/>
                  </a:lnTo>
                  <a:lnTo>
                    <a:pt x="215" y="258"/>
                  </a:lnTo>
                  <a:lnTo>
                    <a:pt x="213" y="268"/>
                  </a:lnTo>
                  <a:lnTo>
                    <a:pt x="209" y="273"/>
                  </a:lnTo>
                  <a:lnTo>
                    <a:pt x="207" y="283"/>
                  </a:lnTo>
                  <a:lnTo>
                    <a:pt x="205" y="291"/>
                  </a:lnTo>
                  <a:lnTo>
                    <a:pt x="202" y="300"/>
                  </a:lnTo>
                  <a:lnTo>
                    <a:pt x="200" y="308"/>
                  </a:lnTo>
                  <a:lnTo>
                    <a:pt x="196" y="315"/>
                  </a:lnTo>
                  <a:lnTo>
                    <a:pt x="192" y="323"/>
                  </a:lnTo>
                  <a:lnTo>
                    <a:pt x="190" y="330"/>
                  </a:lnTo>
                  <a:lnTo>
                    <a:pt x="188" y="338"/>
                  </a:lnTo>
                  <a:lnTo>
                    <a:pt x="186" y="348"/>
                  </a:lnTo>
                  <a:lnTo>
                    <a:pt x="184" y="355"/>
                  </a:lnTo>
                  <a:lnTo>
                    <a:pt x="181" y="365"/>
                  </a:lnTo>
                  <a:lnTo>
                    <a:pt x="179" y="372"/>
                  </a:lnTo>
                  <a:lnTo>
                    <a:pt x="177" y="380"/>
                  </a:lnTo>
                  <a:lnTo>
                    <a:pt x="173" y="387"/>
                  </a:lnTo>
                  <a:lnTo>
                    <a:pt x="171" y="395"/>
                  </a:lnTo>
                  <a:lnTo>
                    <a:pt x="169" y="403"/>
                  </a:lnTo>
                  <a:lnTo>
                    <a:pt x="165" y="412"/>
                  </a:lnTo>
                  <a:lnTo>
                    <a:pt x="164" y="420"/>
                  </a:lnTo>
                  <a:lnTo>
                    <a:pt x="164" y="427"/>
                  </a:lnTo>
                  <a:lnTo>
                    <a:pt x="162" y="435"/>
                  </a:lnTo>
                  <a:lnTo>
                    <a:pt x="158" y="444"/>
                  </a:lnTo>
                  <a:lnTo>
                    <a:pt x="156" y="452"/>
                  </a:lnTo>
                  <a:lnTo>
                    <a:pt x="154" y="462"/>
                  </a:lnTo>
                  <a:lnTo>
                    <a:pt x="150" y="469"/>
                  </a:lnTo>
                  <a:lnTo>
                    <a:pt x="150" y="477"/>
                  </a:lnTo>
                  <a:lnTo>
                    <a:pt x="148" y="484"/>
                  </a:lnTo>
                  <a:lnTo>
                    <a:pt x="146" y="494"/>
                  </a:lnTo>
                  <a:lnTo>
                    <a:pt x="145" y="501"/>
                  </a:lnTo>
                  <a:lnTo>
                    <a:pt x="143" y="511"/>
                  </a:lnTo>
                  <a:lnTo>
                    <a:pt x="141" y="519"/>
                  </a:lnTo>
                  <a:lnTo>
                    <a:pt x="137" y="526"/>
                  </a:lnTo>
                  <a:lnTo>
                    <a:pt x="135" y="534"/>
                  </a:lnTo>
                  <a:lnTo>
                    <a:pt x="135" y="543"/>
                  </a:lnTo>
                  <a:lnTo>
                    <a:pt x="133" y="551"/>
                  </a:lnTo>
                  <a:lnTo>
                    <a:pt x="131" y="560"/>
                  </a:lnTo>
                  <a:lnTo>
                    <a:pt x="129" y="568"/>
                  </a:lnTo>
                  <a:lnTo>
                    <a:pt x="127" y="577"/>
                  </a:lnTo>
                  <a:lnTo>
                    <a:pt x="126" y="585"/>
                  </a:lnTo>
                  <a:lnTo>
                    <a:pt x="124" y="593"/>
                  </a:lnTo>
                  <a:lnTo>
                    <a:pt x="122" y="602"/>
                  </a:lnTo>
                  <a:lnTo>
                    <a:pt x="122" y="610"/>
                  </a:lnTo>
                  <a:lnTo>
                    <a:pt x="120" y="617"/>
                  </a:lnTo>
                  <a:lnTo>
                    <a:pt x="120" y="629"/>
                  </a:lnTo>
                  <a:lnTo>
                    <a:pt x="116" y="636"/>
                  </a:lnTo>
                  <a:lnTo>
                    <a:pt x="116" y="644"/>
                  </a:lnTo>
                  <a:lnTo>
                    <a:pt x="114" y="652"/>
                  </a:lnTo>
                  <a:lnTo>
                    <a:pt x="112" y="661"/>
                  </a:lnTo>
                  <a:lnTo>
                    <a:pt x="112" y="669"/>
                  </a:lnTo>
                  <a:lnTo>
                    <a:pt x="110" y="678"/>
                  </a:lnTo>
                  <a:lnTo>
                    <a:pt x="108" y="686"/>
                  </a:lnTo>
                  <a:lnTo>
                    <a:pt x="108" y="695"/>
                  </a:lnTo>
                  <a:lnTo>
                    <a:pt x="107" y="703"/>
                  </a:lnTo>
                  <a:lnTo>
                    <a:pt x="107" y="712"/>
                  </a:lnTo>
                  <a:lnTo>
                    <a:pt x="105" y="722"/>
                  </a:lnTo>
                  <a:lnTo>
                    <a:pt x="103" y="729"/>
                  </a:lnTo>
                  <a:lnTo>
                    <a:pt x="103" y="739"/>
                  </a:lnTo>
                  <a:lnTo>
                    <a:pt x="103" y="747"/>
                  </a:lnTo>
                  <a:lnTo>
                    <a:pt x="101" y="756"/>
                  </a:lnTo>
                  <a:lnTo>
                    <a:pt x="101" y="766"/>
                  </a:lnTo>
                  <a:lnTo>
                    <a:pt x="95" y="769"/>
                  </a:lnTo>
                  <a:lnTo>
                    <a:pt x="89" y="777"/>
                  </a:lnTo>
                  <a:lnTo>
                    <a:pt x="86" y="783"/>
                  </a:lnTo>
                  <a:lnTo>
                    <a:pt x="82" y="788"/>
                  </a:lnTo>
                  <a:lnTo>
                    <a:pt x="76" y="792"/>
                  </a:lnTo>
                  <a:lnTo>
                    <a:pt x="72" y="800"/>
                  </a:lnTo>
                  <a:lnTo>
                    <a:pt x="69" y="805"/>
                  </a:lnTo>
                  <a:lnTo>
                    <a:pt x="65" y="811"/>
                  </a:lnTo>
                  <a:lnTo>
                    <a:pt x="57" y="807"/>
                  </a:lnTo>
                  <a:lnTo>
                    <a:pt x="50" y="807"/>
                  </a:lnTo>
                  <a:lnTo>
                    <a:pt x="42" y="805"/>
                  </a:lnTo>
                  <a:lnTo>
                    <a:pt x="34" y="805"/>
                  </a:lnTo>
                  <a:lnTo>
                    <a:pt x="27" y="804"/>
                  </a:lnTo>
                  <a:lnTo>
                    <a:pt x="19" y="804"/>
                  </a:lnTo>
                  <a:lnTo>
                    <a:pt x="10" y="802"/>
                  </a:lnTo>
                  <a:lnTo>
                    <a:pt x="4" y="800"/>
                  </a:lnTo>
                  <a:lnTo>
                    <a:pt x="2" y="792"/>
                  </a:lnTo>
                  <a:lnTo>
                    <a:pt x="2" y="785"/>
                  </a:lnTo>
                  <a:lnTo>
                    <a:pt x="0" y="777"/>
                  </a:lnTo>
                  <a:lnTo>
                    <a:pt x="0" y="771"/>
                  </a:lnTo>
                  <a:lnTo>
                    <a:pt x="0" y="764"/>
                  </a:lnTo>
                  <a:lnTo>
                    <a:pt x="0" y="756"/>
                  </a:lnTo>
                  <a:lnTo>
                    <a:pt x="0" y="748"/>
                  </a:lnTo>
                  <a:lnTo>
                    <a:pt x="0" y="741"/>
                  </a:lnTo>
                  <a:lnTo>
                    <a:pt x="0" y="733"/>
                  </a:lnTo>
                  <a:lnTo>
                    <a:pt x="0" y="726"/>
                  </a:lnTo>
                  <a:lnTo>
                    <a:pt x="0" y="718"/>
                  </a:lnTo>
                  <a:lnTo>
                    <a:pt x="0" y="710"/>
                  </a:lnTo>
                  <a:lnTo>
                    <a:pt x="0" y="703"/>
                  </a:lnTo>
                  <a:lnTo>
                    <a:pt x="2" y="695"/>
                  </a:lnTo>
                  <a:lnTo>
                    <a:pt x="2" y="688"/>
                  </a:lnTo>
                  <a:lnTo>
                    <a:pt x="4" y="682"/>
                  </a:lnTo>
                  <a:lnTo>
                    <a:pt x="4" y="674"/>
                  </a:lnTo>
                  <a:lnTo>
                    <a:pt x="6" y="667"/>
                  </a:lnTo>
                  <a:lnTo>
                    <a:pt x="6" y="659"/>
                  </a:lnTo>
                  <a:lnTo>
                    <a:pt x="8" y="652"/>
                  </a:lnTo>
                  <a:lnTo>
                    <a:pt x="8" y="644"/>
                  </a:lnTo>
                  <a:lnTo>
                    <a:pt x="10" y="636"/>
                  </a:lnTo>
                  <a:lnTo>
                    <a:pt x="10" y="629"/>
                  </a:lnTo>
                  <a:lnTo>
                    <a:pt x="13" y="623"/>
                  </a:lnTo>
                  <a:lnTo>
                    <a:pt x="13" y="615"/>
                  </a:lnTo>
                  <a:lnTo>
                    <a:pt x="15" y="608"/>
                  </a:lnTo>
                  <a:lnTo>
                    <a:pt x="17" y="600"/>
                  </a:lnTo>
                  <a:lnTo>
                    <a:pt x="19" y="593"/>
                  </a:lnTo>
                  <a:lnTo>
                    <a:pt x="21" y="585"/>
                  </a:lnTo>
                  <a:lnTo>
                    <a:pt x="23" y="577"/>
                  </a:lnTo>
                  <a:lnTo>
                    <a:pt x="25" y="572"/>
                  </a:lnTo>
                  <a:lnTo>
                    <a:pt x="27" y="564"/>
                  </a:lnTo>
                  <a:lnTo>
                    <a:pt x="29" y="557"/>
                  </a:lnTo>
                  <a:lnTo>
                    <a:pt x="31" y="549"/>
                  </a:lnTo>
                  <a:lnTo>
                    <a:pt x="31" y="541"/>
                  </a:lnTo>
                  <a:lnTo>
                    <a:pt x="34" y="534"/>
                  </a:lnTo>
                  <a:lnTo>
                    <a:pt x="34" y="526"/>
                  </a:lnTo>
                  <a:lnTo>
                    <a:pt x="36" y="520"/>
                  </a:lnTo>
                  <a:lnTo>
                    <a:pt x="38" y="513"/>
                  </a:lnTo>
                  <a:lnTo>
                    <a:pt x="42" y="505"/>
                  </a:lnTo>
                  <a:lnTo>
                    <a:pt x="42" y="498"/>
                  </a:lnTo>
                  <a:lnTo>
                    <a:pt x="44" y="492"/>
                  </a:lnTo>
                  <a:lnTo>
                    <a:pt x="46" y="484"/>
                  </a:lnTo>
                  <a:lnTo>
                    <a:pt x="48" y="477"/>
                  </a:lnTo>
                  <a:lnTo>
                    <a:pt x="50" y="469"/>
                  </a:lnTo>
                  <a:lnTo>
                    <a:pt x="51" y="462"/>
                  </a:lnTo>
                  <a:lnTo>
                    <a:pt x="55" y="454"/>
                  </a:lnTo>
                  <a:lnTo>
                    <a:pt x="57" y="448"/>
                  </a:lnTo>
                  <a:lnTo>
                    <a:pt x="59" y="441"/>
                  </a:lnTo>
                  <a:lnTo>
                    <a:pt x="59" y="433"/>
                  </a:lnTo>
                  <a:lnTo>
                    <a:pt x="61" y="425"/>
                  </a:lnTo>
                  <a:lnTo>
                    <a:pt x="63" y="418"/>
                  </a:lnTo>
                  <a:lnTo>
                    <a:pt x="65" y="410"/>
                  </a:lnTo>
                  <a:lnTo>
                    <a:pt x="67" y="405"/>
                  </a:lnTo>
                  <a:lnTo>
                    <a:pt x="69" y="397"/>
                  </a:lnTo>
                  <a:lnTo>
                    <a:pt x="70" y="389"/>
                  </a:lnTo>
                  <a:lnTo>
                    <a:pt x="70" y="382"/>
                  </a:lnTo>
                  <a:lnTo>
                    <a:pt x="72" y="376"/>
                  </a:lnTo>
                  <a:lnTo>
                    <a:pt x="74" y="368"/>
                  </a:lnTo>
                  <a:lnTo>
                    <a:pt x="76" y="361"/>
                  </a:lnTo>
                  <a:lnTo>
                    <a:pt x="76" y="353"/>
                  </a:lnTo>
                  <a:lnTo>
                    <a:pt x="78" y="346"/>
                  </a:lnTo>
                  <a:lnTo>
                    <a:pt x="80" y="340"/>
                  </a:lnTo>
                  <a:lnTo>
                    <a:pt x="82" y="332"/>
                  </a:lnTo>
                  <a:lnTo>
                    <a:pt x="84" y="329"/>
                  </a:lnTo>
                  <a:lnTo>
                    <a:pt x="86" y="323"/>
                  </a:lnTo>
                  <a:lnTo>
                    <a:pt x="88" y="317"/>
                  </a:lnTo>
                  <a:lnTo>
                    <a:pt x="89" y="311"/>
                  </a:lnTo>
                  <a:lnTo>
                    <a:pt x="91" y="306"/>
                  </a:lnTo>
                  <a:lnTo>
                    <a:pt x="93" y="300"/>
                  </a:lnTo>
                  <a:lnTo>
                    <a:pt x="95" y="294"/>
                  </a:lnTo>
                  <a:lnTo>
                    <a:pt x="97" y="291"/>
                  </a:lnTo>
                  <a:lnTo>
                    <a:pt x="99" y="285"/>
                  </a:lnTo>
                  <a:lnTo>
                    <a:pt x="101" y="279"/>
                  </a:lnTo>
                  <a:lnTo>
                    <a:pt x="103" y="273"/>
                  </a:lnTo>
                  <a:lnTo>
                    <a:pt x="103" y="270"/>
                  </a:lnTo>
                  <a:lnTo>
                    <a:pt x="105" y="264"/>
                  </a:lnTo>
                  <a:lnTo>
                    <a:pt x="107" y="258"/>
                  </a:lnTo>
                  <a:lnTo>
                    <a:pt x="108" y="253"/>
                  </a:lnTo>
                  <a:lnTo>
                    <a:pt x="110" y="247"/>
                  </a:lnTo>
                  <a:lnTo>
                    <a:pt x="112" y="241"/>
                  </a:lnTo>
                  <a:lnTo>
                    <a:pt x="112" y="235"/>
                  </a:lnTo>
                  <a:lnTo>
                    <a:pt x="114" y="230"/>
                  </a:lnTo>
                  <a:lnTo>
                    <a:pt x="116" y="226"/>
                  </a:lnTo>
                  <a:lnTo>
                    <a:pt x="116" y="218"/>
                  </a:lnTo>
                  <a:lnTo>
                    <a:pt x="120" y="215"/>
                  </a:lnTo>
                  <a:lnTo>
                    <a:pt x="120" y="209"/>
                  </a:lnTo>
                  <a:lnTo>
                    <a:pt x="122" y="203"/>
                  </a:lnTo>
                  <a:lnTo>
                    <a:pt x="122" y="197"/>
                  </a:lnTo>
                  <a:lnTo>
                    <a:pt x="124" y="192"/>
                  </a:lnTo>
                  <a:lnTo>
                    <a:pt x="126" y="186"/>
                  </a:lnTo>
                  <a:lnTo>
                    <a:pt x="127" y="182"/>
                  </a:lnTo>
                  <a:lnTo>
                    <a:pt x="129" y="177"/>
                  </a:lnTo>
                  <a:lnTo>
                    <a:pt x="129" y="171"/>
                  </a:lnTo>
                  <a:lnTo>
                    <a:pt x="133" y="165"/>
                  </a:lnTo>
                  <a:lnTo>
                    <a:pt x="135" y="161"/>
                  </a:lnTo>
                  <a:lnTo>
                    <a:pt x="135" y="154"/>
                  </a:lnTo>
                  <a:lnTo>
                    <a:pt x="137" y="148"/>
                  </a:lnTo>
                  <a:lnTo>
                    <a:pt x="137" y="142"/>
                  </a:lnTo>
                  <a:lnTo>
                    <a:pt x="141" y="139"/>
                  </a:lnTo>
                  <a:lnTo>
                    <a:pt x="143" y="133"/>
                  </a:lnTo>
                  <a:lnTo>
                    <a:pt x="143" y="127"/>
                  </a:lnTo>
                  <a:lnTo>
                    <a:pt x="145" y="121"/>
                  </a:lnTo>
                  <a:lnTo>
                    <a:pt x="148" y="118"/>
                  </a:lnTo>
                  <a:lnTo>
                    <a:pt x="148" y="110"/>
                  </a:lnTo>
                  <a:lnTo>
                    <a:pt x="150" y="104"/>
                  </a:lnTo>
                  <a:lnTo>
                    <a:pt x="152" y="99"/>
                  </a:lnTo>
                  <a:lnTo>
                    <a:pt x="156" y="95"/>
                  </a:lnTo>
                  <a:lnTo>
                    <a:pt x="158" y="89"/>
                  </a:lnTo>
                  <a:lnTo>
                    <a:pt x="160" y="83"/>
                  </a:lnTo>
                  <a:lnTo>
                    <a:pt x="162" y="80"/>
                  </a:lnTo>
                  <a:lnTo>
                    <a:pt x="165" y="76"/>
                  </a:lnTo>
                  <a:lnTo>
                    <a:pt x="167" y="70"/>
                  </a:lnTo>
                  <a:lnTo>
                    <a:pt x="169" y="64"/>
                  </a:lnTo>
                  <a:lnTo>
                    <a:pt x="173" y="59"/>
                  </a:lnTo>
                  <a:lnTo>
                    <a:pt x="177" y="55"/>
                  </a:lnTo>
                  <a:lnTo>
                    <a:pt x="179" y="51"/>
                  </a:lnTo>
                  <a:lnTo>
                    <a:pt x="181" y="45"/>
                  </a:lnTo>
                  <a:lnTo>
                    <a:pt x="184" y="40"/>
                  </a:lnTo>
                  <a:lnTo>
                    <a:pt x="188" y="36"/>
                  </a:lnTo>
                  <a:lnTo>
                    <a:pt x="192" y="30"/>
                  </a:lnTo>
                  <a:lnTo>
                    <a:pt x="194" y="26"/>
                  </a:lnTo>
                  <a:lnTo>
                    <a:pt x="198" y="23"/>
                  </a:lnTo>
                  <a:lnTo>
                    <a:pt x="202" y="17"/>
                  </a:lnTo>
                  <a:lnTo>
                    <a:pt x="205" y="11"/>
                  </a:lnTo>
                  <a:lnTo>
                    <a:pt x="209" y="9"/>
                  </a:lnTo>
                  <a:lnTo>
                    <a:pt x="215" y="4"/>
                  </a:lnTo>
                  <a:lnTo>
                    <a:pt x="221" y="0"/>
                  </a:lnTo>
                  <a:lnTo>
                    <a:pt x="221" y="0"/>
                  </a:lnTo>
                  <a:close/>
                </a:path>
              </a:pathLst>
            </a:custGeom>
            <a:solidFill>
              <a:srgbClr val="00FFFF"/>
            </a:solidFill>
            <a:ln w="9525">
              <a:noFill/>
              <a:round/>
              <a:headEnd/>
              <a:tailEnd/>
            </a:ln>
          </p:spPr>
          <p:txBody>
            <a:bodyPr/>
            <a:lstStyle/>
            <a:p>
              <a:endParaRPr lang="en-US"/>
            </a:p>
          </p:txBody>
        </p:sp>
        <p:sp>
          <p:nvSpPr>
            <p:cNvPr id="175113" name="Freeform 9"/>
            <p:cNvSpPr>
              <a:spLocks/>
            </p:cNvSpPr>
            <p:nvPr/>
          </p:nvSpPr>
          <p:spPr bwMode="auto">
            <a:xfrm>
              <a:off x="775" y="313"/>
              <a:ext cx="94" cy="577"/>
            </a:xfrm>
            <a:custGeom>
              <a:avLst/>
              <a:gdLst/>
              <a:ahLst/>
              <a:cxnLst>
                <a:cxn ang="0">
                  <a:pos x="67" y="16"/>
                </a:cxn>
                <a:cxn ang="0">
                  <a:pos x="88" y="38"/>
                </a:cxn>
                <a:cxn ang="0">
                  <a:pos x="103" y="67"/>
                </a:cxn>
                <a:cxn ang="0">
                  <a:pos x="112" y="97"/>
                </a:cxn>
                <a:cxn ang="0">
                  <a:pos x="120" y="131"/>
                </a:cxn>
                <a:cxn ang="0">
                  <a:pos x="122" y="166"/>
                </a:cxn>
                <a:cxn ang="0">
                  <a:pos x="122" y="200"/>
                </a:cxn>
                <a:cxn ang="0">
                  <a:pos x="120" y="238"/>
                </a:cxn>
                <a:cxn ang="0">
                  <a:pos x="118" y="276"/>
                </a:cxn>
                <a:cxn ang="0">
                  <a:pos x="118" y="312"/>
                </a:cxn>
                <a:cxn ang="0">
                  <a:pos x="120" y="344"/>
                </a:cxn>
                <a:cxn ang="0">
                  <a:pos x="126" y="380"/>
                </a:cxn>
                <a:cxn ang="0">
                  <a:pos x="137" y="411"/>
                </a:cxn>
                <a:cxn ang="0">
                  <a:pos x="139" y="466"/>
                </a:cxn>
                <a:cxn ang="0">
                  <a:pos x="143" y="525"/>
                </a:cxn>
                <a:cxn ang="0">
                  <a:pos x="146" y="586"/>
                </a:cxn>
                <a:cxn ang="0">
                  <a:pos x="148" y="646"/>
                </a:cxn>
                <a:cxn ang="0">
                  <a:pos x="152" y="707"/>
                </a:cxn>
                <a:cxn ang="0">
                  <a:pos x="156" y="770"/>
                </a:cxn>
                <a:cxn ang="0">
                  <a:pos x="160" y="831"/>
                </a:cxn>
                <a:cxn ang="0">
                  <a:pos x="165" y="891"/>
                </a:cxn>
                <a:cxn ang="0">
                  <a:pos x="167" y="948"/>
                </a:cxn>
                <a:cxn ang="0">
                  <a:pos x="173" y="1002"/>
                </a:cxn>
                <a:cxn ang="0">
                  <a:pos x="177" y="1051"/>
                </a:cxn>
                <a:cxn ang="0">
                  <a:pos x="183" y="1097"/>
                </a:cxn>
                <a:cxn ang="0">
                  <a:pos x="181" y="1133"/>
                </a:cxn>
                <a:cxn ang="0">
                  <a:pos x="148" y="1148"/>
                </a:cxn>
                <a:cxn ang="0">
                  <a:pos x="120" y="1146"/>
                </a:cxn>
                <a:cxn ang="0">
                  <a:pos x="99" y="1129"/>
                </a:cxn>
                <a:cxn ang="0">
                  <a:pos x="80" y="1100"/>
                </a:cxn>
                <a:cxn ang="0">
                  <a:pos x="70" y="1074"/>
                </a:cxn>
                <a:cxn ang="0">
                  <a:pos x="65" y="1049"/>
                </a:cxn>
                <a:cxn ang="0">
                  <a:pos x="63" y="1021"/>
                </a:cxn>
                <a:cxn ang="0">
                  <a:pos x="61" y="990"/>
                </a:cxn>
                <a:cxn ang="0">
                  <a:pos x="61" y="962"/>
                </a:cxn>
                <a:cxn ang="0">
                  <a:pos x="61" y="931"/>
                </a:cxn>
                <a:cxn ang="0">
                  <a:pos x="61" y="903"/>
                </a:cxn>
                <a:cxn ang="0">
                  <a:pos x="61" y="874"/>
                </a:cxn>
                <a:cxn ang="0">
                  <a:pos x="59" y="848"/>
                </a:cxn>
                <a:cxn ang="0">
                  <a:pos x="53" y="817"/>
                </a:cxn>
                <a:cxn ang="0">
                  <a:pos x="48" y="760"/>
                </a:cxn>
                <a:cxn ang="0">
                  <a:pos x="42" y="707"/>
                </a:cxn>
                <a:cxn ang="0">
                  <a:pos x="38" y="652"/>
                </a:cxn>
                <a:cxn ang="0">
                  <a:pos x="32" y="599"/>
                </a:cxn>
                <a:cxn ang="0">
                  <a:pos x="27" y="546"/>
                </a:cxn>
                <a:cxn ang="0">
                  <a:pos x="21" y="491"/>
                </a:cxn>
                <a:cxn ang="0">
                  <a:pos x="15" y="437"/>
                </a:cxn>
                <a:cxn ang="0">
                  <a:pos x="12" y="382"/>
                </a:cxn>
                <a:cxn ang="0">
                  <a:pos x="10" y="329"/>
                </a:cxn>
                <a:cxn ang="0">
                  <a:pos x="8" y="276"/>
                </a:cxn>
                <a:cxn ang="0">
                  <a:pos x="8" y="221"/>
                </a:cxn>
                <a:cxn ang="0">
                  <a:pos x="10" y="168"/>
                </a:cxn>
                <a:cxn ang="0">
                  <a:pos x="10" y="126"/>
                </a:cxn>
                <a:cxn ang="0">
                  <a:pos x="2" y="103"/>
                </a:cxn>
                <a:cxn ang="0">
                  <a:pos x="0" y="78"/>
                </a:cxn>
                <a:cxn ang="0">
                  <a:pos x="4" y="54"/>
                </a:cxn>
                <a:cxn ang="0">
                  <a:pos x="12" y="31"/>
                </a:cxn>
                <a:cxn ang="0">
                  <a:pos x="31" y="8"/>
                </a:cxn>
              </a:cxnLst>
              <a:rect l="0" t="0" r="r" b="b"/>
              <a:pathLst>
                <a:path w="188" h="1156">
                  <a:moveTo>
                    <a:pt x="44" y="0"/>
                  </a:moveTo>
                  <a:lnTo>
                    <a:pt x="50" y="4"/>
                  </a:lnTo>
                  <a:lnTo>
                    <a:pt x="55" y="8"/>
                  </a:lnTo>
                  <a:lnTo>
                    <a:pt x="61" y="12"/>
                  </a:lnTo>
                  <a:lnTo>
                    <a:pt x="67" y="16"/>
                  </a:lnTo>
                  <a:lnTo>
                    <a:pt x="70" y="19"/>
                  </a:lnTo>
                  <a:lnTo>
                    <a:pt x="76" y="25"/>
                  </a:lnTo>
                  <a:lnTo>
                    <a:pt x="80" y="29"/>
                  </a:lnTo>
                  <a:lnTo>
                    <a:pt x="86" y="35"/>
                  </a:lnTo>
                  <a:lnTo>
                    <a:pt x="88" y="38"/>
                  </a:lnTo>
                  <a:lnTo>
                    <a:pt x="91" y="44"/>
                  </a:lnTo>
                  <a:lnTo>
                    <a:pt x="95" y="50"/>
                  </a:lnTo>
                  <a:lnTo>
                    <a:pt x="99" y="55"/>
                  </a:lnTo>
                  <a:lnTo>
                    <a:pt x="101" y="61"/>
                  </a:lnTo>
                  <a:lnTo>
                    <a:pt x="103" y="67"/>
                  </a:lnTo>
                  <a:lnTo>
                    <a:pt x="105" y="73"/>
                  </a:lnTo>
                  <a:lnTo>
                    <a:pt x="108" y="80"/>
                  </a:lnTo>
                  <a:lnTo>
                    <a:pt x="110" y="86"/>
                  </a:lnTo>
                  <a:lnTo>
                    <a:pt x="112" y="90"/>
                  </a:lnTo>
                  <a:lnTo>
                    <a:pt x="112" y="97"/>
                  </a:lnTo>
                  <a:lnTo>
                    <a:pt x="116" y="103"/>
                  </a:lnTo>
                  <a:lnTo>
                    <a:pt x="116" y="111"/>
                  </a:lnTo>
                  <a:lnTo>
                    <a:pt x="118" y="116"/>
                  </a:lnTo>
                  <a:lnTo>
                    <a:pt x="118" y="124"/>
                  </a:lnTo>
                  <a:lnTo>
                    <a:pt x="120" y="131"/>
                  </a:lnTo>
                  <a:lnTo>
                    <a:pt x="120" y="137"/>
                  </a:lnTo>
                  <a:lnTo>
                    <a:pt x="120" y="145"/>
                  </a:lnTo>
                  <a:lnTo>
                    <a:pt x="122" y="150"/>
                  </a:lnTo>
                  <a:lnTo>
                    <a:pt x="122" y="158"/>
                  </a:lnTo>
                  <a:lnTo>
                    <a:pt x="122" y="166"/>
                  </a:lnTo>
                  <a:lnTo>
                    <a:pt x="122" y="173"/>
                  </a:lnTo>
                  <a:lnTo>
                    <a:pt x="122" y="179"/>
                  </a:lnTo>
                  <a:lnTo>
                    <a:pt x="124" y="187"/>
                  </a:lnTo>
                  <a:lnTo>
                    <a:pt x="122" y="194"/>
                  </a:lnTo>
                  <a:lnTo>
                    <a:pt x="122" y="200"/>
                  </a:lnTo>
                  <a:lnTo>
                    <a:pt x="122" y="207"/>
                  </a:lnTo>
                  <a:lnTo>
                    <a:pt x="122" y="215"/>
                  </a:lnTo>
                  <a:lnTo>
                    <a:pt x="120" y="223"/>
                  </a:lnTo>
                  <a:lnTo>
                    <a:pt x="120" y="230"/>
                  </a:lnTo>
                  <a:lnTo>
                    <a:pt x="120" y="238"/>
                  </a:lnTo>
                  <a:lnTo>
                    <a:pt x="120" y="245"/>
                  </a:lnTo>
                  <a:lnTo>
                    <a:pt x="120" y="251"/>
                  </a:lnTo>
                  <a:lnTo>
                    <a:pt x="120" y="259"/>
                  </a:lnTo>
                  <a:lnTo>
                    <a:pt x="118" y="266"/>
                  </a:lnTo>
                  <a:lnTo>
                    <a:pt x="118" y="276"/>
                  </a:lnTo>
                  <a:lnTo>
                    <a:pt x="118" y="282"/>
                  </a:lnTo>
                  <a:lnTo>
                    <a:pt x="118" y="287"/>
                  </a:lnTo>
                  <a:lnTo>
                    <a:pt x="118" y="295"/>
                  </a:lnTo>
                  <a:lnTo>
                    <a:pt x="118" y="304"/>
                  </a:lnTo>
                  <a:lnTo>
                    <a:pt x="118" y="312"/>
                  </a:lnTo>
                  <a:lnTo>
                    <a:pt x="118" y="318"/>
                  </a:lnTo>
                  <a:lnTo>
                    <a:pt x="118" y="323"/>
                  </a:lnTo>
                  <a:lnTo>
                    <a:pt x="120" y="331"/>
                  </a:lnTo>
                  <a:lnTo>
                    <a:pt x="120" y="339"/>
                  </a:lnTo>
                  <a:lnTo>
                    <a:pt x="120" y="344"/>
                  </a:lnTo>
                  <a:lnTo>
                    <a:pt x="122" y="352"/>
                  </a:lnTo>
                  <a:lnTo>
                    <a:pt x="124" y="359"/>
                  </a:lnTo>
                  <a:lnTo>
                    <a:pt x="124" y="365"/>
                  </a:lnTo>
                  <a:lnTo>
                    <a:pt x="126" y="373"/>
                  </a:lnTo>
                  <a:lnTo>
                    <a:pt x="126" y="380"/>
                  </a:lnTo>
                  <a:lnTo>
                    <a:pt x="129" y="386"/>
                  </a:lnTo>
                  <a:lnTo>
                    <a:pt x="129" y="394"/>
                  </a:lnTo>
                  <a:lnTo>
                    <a:pt x="131" y="399"/>
                  </a:lnTo>
                  <a:lnTo>
                    <a:pt x="133" y="405"/>
                  </a:lnTo>
                  <a:lnTo>
                    <a:pt x="137" y="411"/>
                  </a:lnTo>
                  <a:lnTo>
                    <a:pt x="137" y="422"/>
                  </a:lnTo>
                  <a:lnTo>
                    <a:pt x="137" y="432"/>
                  </a:lnTo>
                  <a:lnTo>
                    <a:pt x="139" y="445"/>
                  </a:lnTo>
                  <a:lnTo>
                    <a:pt x="139" y="456"/>
                  </a:lnTo>
                  <a:lnTo>
                    <a:pt x="139" y="466"/>
                  </a:lnTo>
                  <a:lnTo>
                    <a:pt x="139" y="477"/>
                  </a:lnTo>
                  <a:lnTo>
                    <a:pt x="141" y="491"/>
                  </a:lnTo>
                  <a:lnTo>
                    <a:pt x="141" y="502"/>
                  </a:lnTo>
                  <a:lnTo>
                    <a:pt x="141" y="513"/>
                  </a:lnTo>
                  <a:lnTo>
                    <a:pt x="143" y="525"/>
                  </a:lnTo>
                  <a:lnTo>
                    <a:pt x="145" y="538"/>
                  </a:lnTo>
                  <a:lnTo>
                    <a:pt x="145" y="549"/>
                  </a:lnTo>
                  <a:lnTo>
                    <a:pt x="145" y="561"/>
                  </a:lnTo>
                  <a:lnTo>
                    <a:pt x="145" y="574"/>
                  </a:lnTo>
                  <a:lnTo>
                    <a:pt x="146" y="586"/>
                  </a:lnTo>
                  <a:lnTo>
                    <a:pt x="146" y="599"/>
                  </a:lnTo>
                  <a:lnTo>
                    <a:pt x="146" y="608"/>
                  </a:lnTo>
                  <a:lnTo>
                    <a:pt x="148" y="622"/>
                  </a:lnTo>
                  <a:lnTo>
                    <a:pt x="148" y="635"/>
                  </a:lnTo>
                  <a:lnTo>
                    <a:pt x="148" y="646"/>
                  </a:lnTo>
                  <a:lnTo>
                    <a:pt x="148" y="658"/>
                  </a:lnTo>
                  <a:lnTo>
                    <a:pt x="152" y="671"/>
                  </a:lnTo>
                  <a:lnTo>
                    <a:pt x="152" y="684"/>
                  </a:lnTo>
                  <a:lnTo>
                    <a:pt x="152" y="696"/>
                  </a:lnTo>
                  <a:lnTo>
                    <a:pt x="152" y="707"/>
                  </a:lnTo>
                  <a:lnTo>
                    <a:pt x="154" y="720"/>
                  </a:lnTo>
                  <a:lnTo>
                    <a:pt x="154" y="732"/>
                  </a:lnTo>
                  <a:lnTo>
                    <a:pt x="156" y="745"/>
                  </a:lnTo>
                  <a:lnTo>
                    <a:pt x="156" y="758"/>
                  </a:lnTo>
                  <a:lnTo>
                    <a:pt x="156" y="770"/>
                  </a:lnTo>
                  <a:lnTo>
                    <a:pt x="156" y="783"/>
                  </a:lnTo>
                  <a:lnTo>
                    <a:pt x="160" y="796"/>
                  </a:lnTo>
                  <a:lnTo>
                    <a:pt x="160" y="808"/>
                  </a:lnTo>
                  <a:lnTo>
                    <a:pt x="160" y="819"/>
                  </a:lnTo>
                  <a:lnTo>
                    <a:pt x="160" y="831"/>
                  </a:lnTo>
                  <a:lnTo>
                    <a:pt x="162" y="842"/>
                  </a:lnTo>
                  <a:lnTo>
                    <a:pt x="162" y="855"/>
                  </a:lnTo>
                  <a:lnTo>
                    <a:pt x="162" y="867"/>
                  </a:lnTo>
                  <a:lnTo>
                    <a:pt x="162" y="878"/>
                  </a:lnTo>
                  <a:lnTo>
                    <a:pt x="165" y="891"/>
                  </a:lnTo>
                  <a:lnTo>
                    <a:pt x="165" y="903"/>
                  </a:lnTo>
                  <a:lnTo>
                    <a:pt x="165" y="914"/>
                  </a:lnTo>
                  <a:lnTo>
                    <a:pt x="165" y="926"/>
                  </a:lnTo>
                  <a:lnTo>
                    <a:pt x="167" y="937"/>
                  </a:lnTo>
                  <a:lnTo>
                    <a:pt x="167" y="948"/>
                  </a:lnTo>
                  <a:lnTo>
                    <a:pt x="169" y="958"/>
                  </a:lnTo>
                  <a:lnTo>
                    <a:pt x="169" y="969"/>
                  </a:lnTo>
                  <a:lnTo>
                    <a:pt x="171" y="981"/>
                  </a:lnTo>
                  <a:lnTo>
                    <a:pt x="171" y="990"/>
                  </a:lnTo>
                  <a:lnTo>
                    <a:pt x="173" y="1002"/>
                  </a:lnTo>
                  <a:lnTo>
                    <a:pt x="173" y="1011"/>
                  </a:lnTo>
                  <a:lnTo>
                    <a:pt x="175" y="1023"/>
                  </a:lnTo>
                  <a:lnTo>
                    <a:pt x="175" y="1032"/>
                  </a:lnTo>
                  <a:lnTo>
                    <a:pt x="175" y="1042"/>
                  </a:lnTo>
                  <a:lnTo>
                    <a:pt x="177" y="1051"/>
                  </a:lnTo>
                  <a:lnTo>
                    <a:pt x="177" y="1061"/>
                  </a:lnTo>
                  <a:lnTo>
                    <a:pt x="179" y="1068"/>
                  </a:lnTo>
                  <a:lnTo>
                    <a:pt x="181" y="1080"/>
                  </a:lnTo>
                  <a:lnTo>
                    <a:pt x="181" y="1087"/>
                  </a:lnTo>
                  <a:lnTo>
                    <a:pt x="183" y="1097"/>
                  </a:lnTo>
                  <a:lnTo>
                    <a:pt x="183" y="1104"/>
                  </a:lnTo>
                  <a:lnTo>
                    <a:pt x="184" y="1112"/>
                  </a:lnTo>
                  <a:lnTo>
                    <a:pt x="184" y="1121"/>
                  </a:lnTo>
                  <a:lnTo>
                    <a:pt x="188" y="1131"/>
                  </a:lnTo>
                  <a:lnTo>
                    <a:pt x="181" y="1133"/>
                  </a:lnTo>
                  <a:lnTo>
                    <a:pt x="173" y="1137"/>
                  </a:lnTo>
                  <a:lnTo>
                    <a:pt x="167" y="1140"/>
                  </a:lnTo>
                  <a:lnTo>
                    <a:pt x="160" y="1144"/>
                  </a:lnTo>
                  <a:lnTo>
                    <a:pt x="154" y="1146"/>
                  </a:lnTo>
                  <a:lnTo>
                    <a:pt x="148" y="1148"/>
                  </a:lnTo>
                  <a:lnTo>
                    <a:pt x="141" y="1152"/>
                  </a:lnTo>
                  <a:lnTo>
                    <a:pt x="137" y="1156"/>
                  </a:lnTo>
                  <a:lnTo>
                    <a:pt x="131" y="1152"/>
                  </a:lnTo>
                  <a:lnTo>
                    <a:pt x="126" y="1150"/>
                  </a:lnTo>
                  <a:lnTo>
                    <a:pt x="120" y="1146"/>
                  </a:lnTo>
                  <a:lnTo>
                    <a:pt x="116" y="1144"/>
                  </a:lnTo>
                  <a:lnTo>
                    <a:pt x="110" y="1140"/>
                  </a:lnTo>
                  <a:lnTo>
                    <a:pt x="107" y="1137"/>
                  </a:lnTo>
                  <a:lnTo>
                    <a:pt x="103" y="1133"/>
                  </a:lnTo>
                  <a:lnTo>
                    <a:pt x="99" y="1129"/>
                  </a:lnTo>
                  <a:lnTo>
                    <a:pt x="93" y="1121"/>
                  </a:lnTo>
                  <a:lnTo>
                    <a:pt x="88" y="1112"/>
                  </a:lnTo>
                  <a:lnTo>
                    <a:pt x="84" y="1108"/>
                  </a:lnTo>
                  <a:lnTo>
                    <a:pt x="82" y="1104"/>
                  </a:lnTo>
                  <a:lnTo>
                    <a:pt x="80" y="1100"/>
                  </a:lnTo>
                  <a:lnTo>
                    <a:pt x="78" y="1095"/>
                  </a:lnTo>
                  <a:lnTo>
                    <a:pt x="74" y="1089"/>
                  </a:lnTo>
                  <a:lnTo>
                    <a:pt x="72" y="1085"/>
                  </a:lnTo>
                  <a:lnTo>
                    <a:pt x="70" y="1080"/>
                  </a:lnTo>
                  <a:lnTo>
                    <a:pt x="70" y="1074"/>
                  </a:lnTo>
                  <a:lnTo>
                    <a:pt x="69" y="1068"/>
                  </a:lnTo>
                  <a:lnTo>
                    <a:pt x="67" y="1064"/>
                  </a:lnTo>
                  <a:lnTo>
                    <a:pt x="67" y="1059"/>
                  </a:lnTo>
                  <a:lnTo>
                    <a:pt x="67" y="1053"/>
                  </a:lnTo>
                  <a:lnTo>
                    <a:pt x="65" y="1049"/>
                  </a:lnTo>
                  <a:lnTo>
                    <a:pt x="63" y="1043"/>
                  </a:lnTo>
                  <a:lnTo>
                    <a:pt x="63" y="1038"/>
                  </a:lnTo>
                  <a:lnTo>
                    <a:pt x="63" y="1032"/>
                  </a:lnTo>
                  <a:lnTo>
                    <a:pt x="63" y="1024"/>
                  </a:lnTo>
                  <a:lnTo>
                    <a:pt x="63" y="1021"/>
                  </a:lnTo>
                  <a:lnTo>
                    <a:pt x="63" y="1015"/>
                  </a:lnTo>
                  <a:lnTo>
                    <a:pt x="63" y="1009"/>
                  </a:lnTo>
                  <a:lnTo>
                    <a:pt x="61" y="1002"/>
                  </a:lnTo>
                  <a:lnTo>
                    <a:pt x="61" y="998"/>
                  </a:lnTo>
                  <a:lnTo>
                    <a:pt x="61" y="990"/>
                  </a:lnTo>
                  <a:lnTo>
                    <a:pt x="61" y="985"/>
                  </a:lnTo>
                  <a:lnTo>
                    <a:pt x="61" y="979"/>
                  </a:lnTo>
                  <a:lnTo>
                    <a:pt x="61" y="973"/>
                  </a:lnTo>
                  <a:lnTo>
                    <a:pt x="61" y="967"/>
                  </a:lnTo>
                  <a:lnTo>
                    <a:pt x="61" y="962"/>
                  </a:lnTo>
                  <a:lnTo>
                    <a:pt x="61" y="954"/>
                  </a:lnTo>
                  <a:lnTo>
                    <a:pt x="61" y="950"/>
                  </a:lnTo>
                  <a:lnTo>
                    <a:pt x="61" y="943"/>
                  </a:lnTo>
                  <a:lnTo>
                    <a:pt x="61" y="937"/>
                  </a:lnTo>
                  <a:lnTo>
                    <a:pt x="61" y="931"/>
                  </a:lnTo>
                  <a:lnTo>
                    <a:pt x="61" y="926"/>
                  </a:lnTo>
                  <a:lnTo>
                    <a:pt x="61" y="920"/>
                  </a:lnTo>
                  <a:lnTo>
                    <a:pt x="63" y="914"/>
                  </a:lnTo>
                  <a:lnTo>
                    <a:pt x="61" y="907"/>
                  </a:lnTo>
                  <a:lnTo>
                    <a:pt x="61" y="903"/>
                  </a:lnTo>
                  <a:lnTo>
                    <a:pt x="61" y="895"/>
                  </a:lnTo>
                  <a:lnTo>
                    <a:pt x="61" y="890"/>
                  </a:lnTo>
                  <a:lnTo>
                    <a:pt x="61" y="884"/>
                  </a:lnTo>
                  <a:lnTo>
                    <a:pt x="61" y="878"/>
                  </a:lnTo>
                  <a:lnTo>
                    <a:pt x="61" y="874"/>
                  </a:lnTo>
                  <a:lnTo>
                    <a:pt x="61" y="869"/>
                  </a:lnTo>
                  <a:lnTo>
                    <a:pt x="61" y="863"/>
                  </a:lnTo>
                  <a:lnTo>
                    <a:pt x="59" y="857"/>
                  </a:lnTo>
                  <a:lnTo>
                    <a:pt x="59" y="852"/>
                  </a:lnTo>
                  <a:lnTo>
                    <a:pt x="59" y="848"/>
                  </a:lnTo>
                  <a:lnTo>
                    <a:pt x="57" y="842"/>
                  </a:lnTo>
                  <a:lnTo>
                    <a:pt x="57" y="838"/>
                  </a:lnTo>
                  <a:lnTo>
                    <a:pt x="55" y="833"/>
                  </a:lnTo>
                  <a:lnTo>
                    <a:pt x="53" y="827"/>
                  </a:lnTo>
                  <a:lnTo>
                    <a:pt x="53" y="817"/>
                  </a:lnTo>
                  <a:lnTo>
                    <a:pt x="51" y="804"/>
                  </a:lnTo>
                  <a:lnTo>
                    <a:pt x="51" y="795"/>
                  </a:lnTo>
                  <a:lnTo>
                    <a:pt x="50" y="783"/>
                  </a:lnTo>
                  <a:lnTo>
                    <a:pt x="50" y="772"/>
                  </a:lnTo>
                  <a:lnTo>
                    <a:pt x="48" y="760"/>
                  </a:lnTo>
                  <a:lnTo>
                    <a:pt x="48" y="751"/>
                  </a:lnTo>
                  <a:lnTo>
                    <a:pt x="46" y="739"/>
                  </a:lnTo>
                  <a:lnTo>
                    <a:pt x="46" y="728"/>
                  </a:lnTo>
                  <a:lnTo>
                    <a:pt x="44" y="717"/>
                  </a:lnTo>
                  <a:lnTo>
                    <a:pt x="42" y="707"/>
                  </a:lnTo>
                  <a:lnTo>
                    <a:pt x="42" y="696"/>
                  </a:lnTo>
                  <a:lnTo>
                    <a:pt x="40" y="684"/>
                  </a:lnTo>
                  <a:lnTo>
                    <a:pt x="40" y="673"/>
                  </a:lnTo>
                  <a:lnTo>
                    <a:pt x="38" y="663"/>
                  </a:lnTo>
                  <a:lnTo>
                    <a:pt x="38" y="652"/>
                  </a:lnTo>
                  <a:lnTo>
                    <a:pt x="36" y="641"/>
                  </a:lnTo>
                  <a:lnTo>
                    <a:pt x="36" y="629"/>
                  </a:lnTo>
                  <a:lnTo>
                    <a:pt x="34" y="620"/>
                  </a:lnTo>
                  <a:lnTo>
                    <a:pt x="34" y="608"/>
                  </a:lnTo>
                  <a:lnTo>
                    <a:pt x="32" y="599"/>
                  </a:lnTo>
                  <a:lnTo>
                    <a:pt x="31" y="587"/>
                  </a:lnTo>
                  <a:lnTo>
                    <a:pt x="29" y="576"/>
                  </a:lnTo>
                  <a:lnTo>
                    <a:pt x="29" y="567"/>
                  </a:lnTo>
                  <a:lnTo>
                    <a:pt x="27" y="555"/>
                  </a:lnTo>
                  <a:lnTo>
                    <a:pt x="27" y="546"/>
                  </a:lnTo>
                  <a:lnTo>
                    <a:pt x="25" y="534"/>
                  </a:lnTo>
                  <a:lnTo>
                    <a:pt x="25" y="525"/>
                  </a:lnTo>
                  <a:lnTo>
                    <a:pt x="23" y="513"/>
                  </a:lnTo>
                  <a:lnTo>
                    <a:pt x="21" y="502"/>
                  </a:lnTo>
                  <a:lnTo>
                    <a:pt x="21" y="491"/>
                  </a:lnTo>
                  <a:lnTo>
                    <a:pt x="21" y="481"/>
                  </a:lnTo>
                  <a:lnTo>
                    <a:pt x="19" y="470"/>
                  </a:lnTo>
                  <a:lnTo>
                    <a:pt x="17" y="458"/>
                  </a:lnTo>
                  <a:lnTo>
                    <a:pt x="17" y="449"/>
                  </a:lnTo>
                  <a:lnTo>
                    <a:pt x="15" y="437"/>
                  </a:lnTo>
                  <a:lnTo>
                    <a:pt x="13" y="426"/>
                  </a:lnTo>
                  <a:lnTo>
                    <a:pt x="13" y="416"/>
                  </a:lnTo>
                  <a:lnTo>
                    <a:pt x="13" y="405"/>
                  </a:lnTo>
                  <a:lnTo>
                    <a:pt x="13" y="396"/>
                  </a:lnTo>
                  <a:lnTo>
                    <a:pt x="12" y="382"/>
                  </a:lnTo>
                  <a:lnTo>
                    <a:pt x="12" y="373"/>
                  </a:lnTo>
                  <a:lnTo>
                    <a:pt x="10" y="363"/>
                  </a:lnTo>
                  <a:lnTo>
                    <a:pt x="10" y="352"/>
                  </a:lnTo>
                  <a:lnTo>
                    <a:pt x="10" y="340"/>
                  </a:lnTo>
                  <a:lnTo>
                    <a:pt x="10" y="329"/>
                  </a:lnTo>
                  <a:lnTo>
                    <a:pt x="10" y="320"/>
                  </a:lnTo>
                  <a:lnTo>
                    <a:pt x="10" y="308"/>
                  </a:lnTo>
                  <a:lnTo>
                    <a:pt x="8" y="299"/>
                  </a:lnTo>
                  <a:lnTo>
                    <a:pt x="8" y="287"/>
                  </a:lnTo>
                  <a:lnTo>
                    <a:pt x="8" y="276"/>
                  </a:lnTo>
                  <a:lnTo>
                    <a:pt x="8" y="264"/>
                  </a:lnTo>
                  <a:lnTo>
                    <a:pt x="8" y="255"/>
                  </a:lnTo>
                  <a:lnTo>
                    <a:pt x="8" y="244"/>
                  </a:lnTo>
                  <a:lnTo>
                    <a:pt x="8" y="232"/>
                  </a:lnTo>
                  <a:lnTo>
                    <a:pt x="8" y="221"/>
                  </a:lnTo>
                  <a:lnTo>
                    <a:pt x="8" y="209"/>
                  </a:lnTo>
                  <a:lnTo>
                    <a:pt x="8" y="200"/>
                  </a:lnTo>
                  <a:lnTo>
                    <a:pt x="10" y="188"/>
                  </a:lnTo>
                  <a:lnTo>
                    <a:pt x="10" y="177"/>
                  </a:lnTo>
                  <a:lnTo>
                    <a:pt x="10" y="168"/>
                  </a:lnTo>
                  <a:lnTo>
                    <a:pt x="12" y="156"/>
                  </a:lnTo>
                  <a:lnTo>
                    <a:pt x="12" y="145"/>
                  </a:lnTo>
                  <a:lnTo>
                    <a:pt x="13" y="133"/>
                  </a:lnTo>
                  <a:lnTo>
                    <a:pt x="12" y="130"/>
                  </a:lnTo>
                  <a:lnTo>
                    <a:pt x="10" y="126"/>
                  </a:lnTo>
                  <a:lnTo>
                    <a:pt x="8" y="122"/>
                  </a:lnTo>
                  <a:lnTo>
                    <a:pt x="6" y="116"/>
                  </a:lnTo>
                  <a:lnTo>
                    <a:pt x="4" y="112"/>
                  </a:lnTo>
                  <a:lnTo>
                    <a:pt x="4" y="109"/>
                  </a:lnTo>
                  <a:lnTo>
                    <a:pt x="2" y="103"/>
                  </a:lnTo>
                  <a:lnTo>
                    <a:pt x="2" y="97"/>
                  </a:lnTo>
                  <a:lnTo>
                    <a:pt x="0" y="93"/>
                  </a:lnTo>
                  <a:lnTo>
                    <a:pt x="0" y="88"/>
                  </a:lnTo>
                  <a:lnTo>
                    <a:pt x="0" y="82"/>
                  </a:lnTo>
                  <a:lnTo>
                    <a:pt x="0" y="78"/>
                  </a:lnTo>
                  <a:lnTo>
                    <a:pt x="0" y="73"/>
                  </a:lnTo>
                  <a:lnTo>
                    <a:pt x="0" y="69"/>
                  </a:lnTo>
                  <a:lnTo>
                    <a:pt x="2" y="65"/>
                  </a:lnTo>
                  <a:lnTo>
                    <a:pt x="4" y="59"/>
                  </a:lnTo>
                  <a:lnTo>
                    <a:pt x="4" y="54"/>
                  </a:lnTo>
                  <a:lnTo>
                    <a:pt x="6" y="50"/>
                  </a:lnTo>
                  <a:lnTo>
                    <a:pt x="6" y="44"/>
                  </a:lnTo>
                  <a:lnTo>
                    <a:pt x="8" y="40"/>
                  </a:lnTo>
                  <a:lnTo>
                    <a:pt x="10" y="36"/>
                  </a:lnTo>
                  <a:lnTo>
                    <a:pt x="12" y="31"/>
                  </a:lnTo>
                  <a:lnTo>
                    <a:pt x="13" y="27"/>
                  </a:lnTo>
                  <a:lnTo>
                    <a:pt x="17" y="23"/>
                  </a:lnTo>
                  <a:lnTo>
                    <a:pt x="21" y="16"/>
                  </a:lnTo>
                  <a:lnTo>
                    <a:pt x="27" y="10"/>
                  </a:lnTo>
                  <a:lnTo>
                    <a:pt x="31" y="8"/>
                  </a:lnTo>
                  <a:lnTo>
                    <a:pt x="34" y="4"/>
                  </a:lnTo>
                  <a:lnTo>
                    <a:pt x="38" y="2"/>
                  </a:lnTo>
                  <a:lnTo>
                    <a:pt x="44" y="0"/>
                  </a:lnTo>
                  <a:lnTo>
                    <a:pt x="44" y="0"/>
                  </a:lnTo>
                  <a:close/>
                </a:path>
              </a:pathLst>
            </a:custGeom>
            <a:solidFill>
              <a:srgbClr val="FF593D"/>
            </a:solidFill>
            <a:ln w="9525">
              <a:noFill/>
              <a:round/>
              <a:headEnd/>
              <a:tailEnd/>
            </a:ln>
          </p:spPr>
          <p:txBody>
            <a:bodyPr/>
            <a:lstStyle/>
            <a:p>
              <a:endParaRPr lang="en-US"/>
            </a:p>
          </p:txBody>
        </p:sp>
        <p:sp>
          <p:nvSpPr>
            <p:cNvPr id="175114" name="Freeform 10"/>
            <p:cNvSpPr>
              <a:spLocks/>
            </p:cNvSpPr>
            <p:nvPr/>
          </p:nvSpPr>
          <p:spPr bwMode="auto">
            <a:xfrm>
              <a:off x="403" y="192"/>
              <a:ext cx="361" cy="112"/>
            </a:xfrm>
            <a:custGeom>
              <a:avLst/>
              <a:gdLst/>
              <a:ahLst/>
              <a:cxnLst>
                <a:cxn ang="0">
                  <a:pos x="677" y="68"/>
                </a:cxn>
                <a:cxn ang="0">
                  <a:pos x="658" y="59"/>
                </a:cxn>
                <a:cxn ang="0">
                  <a:pos x="631" y="44"/>
                </a:cxn>
                <a:cxn ang="0">
                  <a:pos x="604" y="30"/>
                </a:cxn>
                <a:cxn ang="0">
                  <a:pos x="582" y="23"/>
                </a:cxn>
                <a:cxn ang="0">
                  <a:pos x="559" y="15"/>
                </a:cxn>
                <a:cxn ang="0">
                  <a:pos x="538" y="8"/>
                </a:cxn>
                <a:cxn ang="0">
                  <a:pos x="517" y="2"/>
                </a:cxn>
                <a:cxn ang="0">
                  <a:pos x="498" y="0"/>
                </a:cxn>
                <a:cxn ang="0">
                  <a:pos x="477" y="0"/>
                </a:cxn>
                <a:cxn ang="0">
                  <a:pos x="458" y="0"/>
                </a:cxn>
                <a:cxn ang="0">
                  <a:pos x="439" y="2"/>
                </a:cxn>
                <a:cxn ang="0">
                  <a:pos x="422" y="8"/>
                </a:cxn>
                <a:cxn ang="0">
                  <a:pos x="403" y="11"/>
                </a:cxn>
                <a:cxn ang="0">
                  <a:pos x="384" y="17"/>
                </a:cxn>
                <a:cxn ang="0">
                  <a:pos x="365" y="25"/>
                </a:cxn>
                <a:cxn ang="0">
                  <a:pos x="336" y="38"/>
                </a:cxn>
                <a:cxn ang="0">
                  <a:pos x="306" y="57"/>
                </a:cxn>
                <a:cxn ang="0">
                  <a:pos x="279" y="72"/>
                </a:cxn>
                <a:cxn ang="0">
                  <a:pos x="260" y="80"/>
                </a:cxn>
                <a:cxn ang="0">
                  <a:pos x="243" y="89"/>
                </a:cxn>
                <a:cxn ang="0">
                  <a:pos x="222" y="101"/>
                </a:cxn>
                <a:cxn ang="0">
                  <a:pos x="192" y="110"/>
                </a:cxn>
                <a:cxn ang="0">
                  <a:pos x="165" y="112"/>
                </a:cxn>
                <a:cxn ang="0">
                  <a:pos x="137" y="97"/>
                </a:cxn>
                <a:cxn ang="0">
                  <a:pos x="116" y="76"/>
                </a:cxn>
                <a:cxn ang="0">
                  <a:pos x="101" y="51"/>
                </a:cxn>
                <a:cxn ang="0">
                  <a:pos x="8" y="110"/>
                </a:cxn>
                <a:cxn ang="0">
                  <a:pos x="21" y="133"/>
                </a:cxn>
                <a:cxn ang="0">
                  <a:pos x="36" y="152"/>
                </a:cxn>
                <a:cxn ang="0">
                  <a:pos x="51" y="169"/>
                </a:cxn>
                <a:cxn ang="0">
                  <a:pos x="74" y="192"/>
                </a:cxn>
                <a:cxn ang="0">
                  <a:pos x="93" y="203"/>
                </a:cxn>
                <a:cxn ang="0">
                  <a:pos x="110" y="213"/>
                </a:cxn>
                <a:cxn ang="0">
                  <a:pos x="129" y="220"/>
                </a:cxn>
                <a:cxn ang="0">
                  <a:pos x="158" y="224"/>
                </a:cxn>
                <a:cxn ang="0">
                  <a:pos x="186" y="224"/>
                </a:cxn>
                <a:cxn ang="0">
                  <a:pos x="211" y="220"/>
                </a:cxn>
                <a:cxn ang="0">
                  <a:pos x="238" y="215"/>
                </a:cxn>
                <a:cxn ang="0">
                  <a:pos x="262" y="203"/>
                </a:cxn>
                <a:cxn ang="0">
                  <a:pos x="289" y="192"/>
                </a:cxn>
                <a:cxn ang="0">
                  <a:pos x="314" y="179"/>
                </a:cxn>
                <a:cxn ang="0">
                  <a:pos x="340" y="165"/>
                </a:cxn>
                <a:cxn ang="0">
                  <a:pos x="363" y="152"/>
                </a:cxn>
                <a:cxn ang="0">
                  <a:pos x="384" y="139"/>
                </a:cxn>
                <a:cxn ang="0">
                  <a:pos x="405" y="129"/>
                </a:cxn>
                <a:cxn ang="0">
                  <a:pos x="424" y="122"/>
                </a:cxn>
                <a:cxn ang="0">
                  <a:pos x="447" y="112"/>
                </a:cxn>
                <a:cxn ang="0">
                  <a:pos x="471" y="110"/>
                </a:cxn>
                <a:cxn ang="0">
                  <a:pos x="502" y="110"/>
                </a:cxn>
                <a:cxn ang="0">
                  <a:pos x="532" y="120"/>
                </a:cxn>
                <a:cxn ang="0">
                  <a:pos x="551" y="127"/>
                </a:cxn>
                <a:cxn ang="0">
                  <a:pos x="568" y="137"/>
                </a:cxn>
                <a:cxn ang="0">
                  <a:pos x="587" y="146"/>
                </a:cxn>
                <a:cxn ang="0">
                  <a:pos x="610" y="160"/>
                </a:cxn>
                <a:cxn ang="0">
                  <a:pos x="633" y="175"/>
                </a:cxn>
                <a:cxn ang="0">
                  <a:pos x="661" y="190"/>
                </a:cxn>
                <a:cxn ang="0">
                  <a:pos x="678" y="200"/>
                </a:cxn>
                <a:cxn ang="0">
                  <a:pos x="690" y="175"/>
                </a:cxn>
                <a:cxn ang="0">
                  <a:pos x="699" y="148"/>
                </a:cxn>
                <a:cxn ang="0">
                  <a:pos x="711" y="124"/>
                </a:cxn>
                <a:cxn ang="0">
                  <a:pos x="720" y="97"/>
                </a:cxn>
                <a:cxn ang="0">
                  <a:pos x="699" y="86"/>
                </a:cxn>
              </a:cxnLst>
              <a:rect l="0" t="0" r="r" b="b"/>
              <a:pathLst>
                <a:path w="720" h="224">
                  <a:moveTo>
                    <a:pt x="692" y="80"/>
                  </a:moveTo>
                  <a:lnTo>
                    <a:pt x="688" y="76"/>
                  </a:lnTo>
                  <a:lnTo>
                    <a:pt x="682" y="74"/>
                  </a:lnTo>
                  <a:lnTo>
                    <a:pt x="677" y="68"/>
                  </a:lnTo>
                  <a:lnTo>
                    <a:pt x="673" y="67"/>
                  </a:lnTo>
                  <a:lnTo>
                    <a:pt x="669" y="65"/>
                  </a:lnTo>
                  <a:lnTo>
                    <a:pt x="663" y="61"/>
                  </a:lnTo>
                  <a:lnTo>
                    <a:pt x="658" y="59"/>
                  </a:lnTo>
                  <a:lnTo>
                    <a:pt x="656" y="57"/>
                  </a:lnTo>
                  <a:lnTo>
                    <a:pt x="646" y="51"/>
                  </a:lnTo>
                  <a:lnTo>
                    <a:pt x="639" y="48"/>
                  </a:lnTo>
                  <a:lnTo>
                    <a:pt x="631" y="44"/>
                  </a:lnTo>
                  <a:lnTo>
                    <a:pt x="625" y="40"/>
                  </a:lnTo>
                  <a:lnTo>
                    <a:pt x="618" y="36"/>
                  </a:lnTo>
                  <a:lnTo>
                    <a:pt x="610" y="32"/>
                  </a:lnTo>
                  <a:lnTo>
                    <a:pt x="604" y="30"/>
                  </a:lnTo>
                  <a:lnTo>
                    <a:pt x="599" y="29"/>
                  </a:lnTo>
                  <a:lnTo>
                    <a:pt x="591" y="25"/>
                  </a:lnTo>
                  <a:lnTo>
                    <a:pt x="585" y="25"/>
                  </a:lnTo>
                  <a:lnTo>
                    <a:pt x="582" y="23"/>
                  </a:lnTo>
                  <a:lnTo>
                    <a:pt x="576" y="23"/>
                  </a:lnTo>
                  <a:lnTo>
                    <a:pt x="570" y="21"/>
                  </a:lnTo>
                  <a:lnTo>
                    <a:pt x="564" y="17"/>
                  </a:lnTo>
                  <a:lnTo>
                    <a:pt x="559" y="15"/>
                  </a:lnTo>
                  <a:lnTo>
                    <a:pt x="555" y="13"/>
                  </a:lnTo>
                  <a:lnTo>
                    <a:pt x="549" y="11"/>
                  </a:lnTo>
                  <a:lnTo>
                    <a:pt x="544" y="10"/>
                  </a:lnTo>
                  <a:lnTo>
                    <a:pt x="538" y="8"/>
                  </a:lnTo>
                  <a:lnTo>
                    <a:pt x="534" y="8"/>
                  </a:lnTo>
                  <a:lnTo>
                    <a:pt x="528" y="4"/>
                  </a:lnTo>
                  <a:lnTo>
                    <a:pt x="523" y="4"/>
                  </a:lnTo>
                  <a:lnTo>
                    <a:pt x="517" y="2"/>
                  </a:lnTo>
                  <a:lnTo>
                    <a:pt x="513" y="2"/>
                  </a:lnTo>
                  <a:lnTo>
                    <a:pt x="507" y="2"/>
                  </a:lnTo>
                  <a:lnTo>
                    <a:pt x="502" y="0"/>
                  </a:lnTo>
                  <a:lnTo>
                    <a:pt x="498" y="0"/>
                  </a:lnTo>
                  <a:lnTo>
                    <a:pt x="494" y="0"/>
                  </a:lnTo>
                  <a:lnTo>
                    <a:pt x="488" y="0"/>
                  </a:lnTo>
                  <a:lnTo>
                    <a:pt x="483" y="0"/>
                  </a:lnTo>
                  <a:lnTo>
                    <a:pt x="477" y="0"/>
                  </a:lnTo>
                  <a:lnTo>
                    <a:pt x="473" y="0"/>
                  </a:lnTo>
                  <a:lnTo>
                    <a:pt x="468" y="0"/>
                  </a:lnTo>
                  <a:lnTo>
                    <a:pt x="464" y="0"/>
                  </a:lnTo>
                  <a:lnTo>
                    <a:pt x="458" y="0"/>
                  </a:lnTo>
                  <a:lnTo>
                    <a:pt x="452" y="2"/>
                  </a:lnTo>
                  <a:lnTo>
                    <a:pt x="449" y="2"/>
                  </a:lnTo>
                  <a:lnTo>
                    <a:pt x="445" y="2"/>
                  </a:lnTo>
                  <a:lnTo>
                    <a:pt x="439" y="2"/>
                  </a:lnTo>
                  <a:lnTo>
                    <a:pt x="435" y="4"/>
                  </a:lnTo>
                  <a:lnTo>
                    <a:pt x="430" y="4"/>
                  </a:lnTo>
                  <a:lnTo>
                    <a:pt x="426" y="6"/>
                  </a:lnTo>
                  <a:lnTo>
                    <a:pt x="422" y="8"/>
                  </a:lnTo>
                  <a:lnTo>
                    <a:pt x="416" y="10"/>
                  </a:lnTo>
                  <a:lnTo>
                    <a:pt x="412" y="10"/>
                  </a:lnTo>
                  <a:lnTo>
                    <a:pt x="407" y="11"/>
                  </a:lnTo>
                  <a:lnTo>
                    <a:pt x="403" y="11"/>
                  </a:lnTo>
                  <a:lnTo>
                    <a:pt x="397" y="13"/>
                  </a:lnTo>
                  <a:lnTo>
                    <a:pt x="393" y="15"/>
                  </a:lnTo>
                  <a:lnTo>
                    <a:pt x="388" y="17"/>
                  </a:lnTo>
                  <a:lnTo>
                    <a:pt x="384" y="17"/>
                  </a:lnTo>
                  <a:lnTo>
                    <a:pt x="380" y="21"/>
                  </a:lnTo>
                  <a:lnTo>
                    <a:pt x="374" y="23"/>
                  </a:lnTo>
                  <a:lnTo>
                    <a:pt x="371" y="23"/>
                  </a:lnTo>
                  <a:lnTo>
                    <a:pt x="365" y="25"/>
                  </a:lnTo>
                  <a:lnTo>
                    <a:pt x="361" y="29"/>
                  </a:lnTo>
                  <a:lnTo>
                    <a:pt x="353" y="30"/>
                  </a:lnTo>
                  <a:lnTo>
                    <a:pt x="346" y="36"/>
                  </a:lnTo>
                  <a:lnTo>
                    <a:pt x="336" y="38"/>
                  </a:lnTo>
                  <a:lnTo>
                    <a:pt x="329" y="44"/>
                  </a:lnTo>
                  <a:lnTo>
                    <a:pt x="321" y="48"/>
                  </a:lnTo>
                  <a:lnTo>
                    <a:pt x="314" y="51"/>
                  </a:lnTo>
                  <a:lnTo>
                    <a:pt x="306" y="57"/>
                  </a:lnTo>
                  <a:lnTo>
                    <a:pt x="298" y="61"/>
                  </a:lnTo>
                  <a:lnTo>
                    <a:pt x="291" y="65"/>
                  </a:lnTo>
                  <a:lnTo>
                    <a:pt x="283" y="68"/>
                  </a:lnTo>
                  <a:lnTo>
                    <a:pt x="279" y="72"/>
                  </a:lnTo>
                  <a:lnTo>
                    <a:pt x="276" y="74"/>
                  </a:lnTo>
                  <a:lnTo>
                    <a:pt x="270" y="76"/>
                  </a:lnTo>
                  <a:lnTo>
                    <a:pt x="266" y="78"/>
                  </a:lnTo>
                  <a:lnTo>
                    <a:pt x="260" y="80"/>
                  </a:lnTo>
                  <a:lnTo>
                    <a:pt x="257" y="82"/>
                  </a:lnTo>
                  <a:lnTo>
                    <a:pt x="253" y="86"/>
                  </a:lnTo>
                  <a:lnTo>
                    <a:pt x="247" y="87"/>
                  </a:lnTo>
                  <a:lnTo>
                    <a:pt x="243" y="89"/>
                  </a:lnTo>
                  <a:lnTo>
                    <a:pt x="239" y="91"/>
                  </a:lnTo>
                  <a:lnTo>
                    <a:pt x="234" y="93"/>
                  </a:lnTo>
                  <a:lnTo>
                    <a:pt x="232" y="95"/>
                  </a:lnTo>
                  <a:lnTo>
                    <a:pt x="222" y="101"/>
                  </a:lnTo>
                  <a:lnTo>
                    <a:pt x="215" y="105"/>
                  </a:lnTo>
                  <a:lnTo>
                    <a:pt x="205" y="106"/>
                  </a:lnTo>
                  <a:lnTo>
                    <a:pt x="198" y="108"/>
                  </a:lnTo>
                  <a:lnTo>
                    <a:pt x="192" y="110"/>
                  </a:lnTo>
                  <a:lnTo>
                    <a:pt x="186" y="112"/>
                  </a:lnTo>
                  <a:lnTo>
                    <a:pt x="179" y="112"/>
                  </a:lnTo>
                  <a:lnTo>
                    <a:pt x="173" y="114"/>
                  </a:lnTo>
                  <a:lnTo>
                    <a:pt x="165" y="112"/>
                  </a:lnTo>
                  <a:lnTo>
                    <a:pt x="160" y="112"/>
                  </a:lnTo>
                  <a:lnTo>
                    <a:pt x="152" y="108"/>
                  </a:lnTo>
                  <a:lnTo>
                    <a:pt x="144" y="105"/>
                  </a:lnTo>
                  <a:lnTo>
                    <a:pt x="137" y="97"/>
                  </a:lnTo>
                  <a:lnTo>
                    <a:pt x="129" y="91"/>
                  </a:lnTo>
                  <a:lnTo>
                    <a:pt x="123" y="86"/>
                  </a:lnTo>
                  <a:lnTo>
                    <a:pt x="120" y="82"/>
                  </a:lnTo>
                  <a:lnTo>
                    <a:pt x="116" y="76"/>
                  </a:lnTo>
                  <a:lnTo>
                    <a:pt x="112" y="70"/>
                  </a:lnTo>
                  <a:lnTo>
                    <a:pt x="108" y="65"/>
                  </a:lnTo>
                  <a:lnTo>
                    <a:pt x="103" y="59"/>
                  </a:lnTo>
                  <a:lnTo>
                    <a:pt x="101" y="51"/>
                  </a:lnTo>
                  <a:lnTo>
                    <a:pt x="95" y="46"/>
                  </a:lnTo>
                  <a:lnTo>
                    <a:pt x="0" y="101"/>
                  </a:lnTo>
                  <a:lnTo>
                    <a:pt x="4" y="105"/>
                  </a:lnTo>
                  <a:lnTo>
                    <a:pt x="8" y="110"/>
                  </a:lnTo>
                  <a:lnTo>
                    <a:pt x="9" y="116"/>
                  </a:lnTo>
                  <a:lnTo>
                    <a:pt x="13" y="124"/>
                  </a:lnTo>
                  <a:lnTo>
                    <a:pt x="17" y="127"/>
                  </a:lnTo>
                  <a:lnTo>
                    <a:pt x="21" y="133"/>
                  </a:lnTo>
                  <a:lnTo>
                    <a:pt x="23" y="139"/>
                  </a:lnTo>
                  <a:lnTo>
                    <a:pt x="28" y="144"/>
                  </a:lnTo>
                  <a:lnTo>
                    <a:pt x="30" y="148"/>
                  </a:lnTo>
                  <a:lnTo>
                    <a:pt x="36" y="152"/>
                  </a:lnTo>
                  <a:lnTo>
                    <a:pt x="38" y="158"/>
                  </a:lnTo>
                  <a:lnTo>
                    <a:pt x="44" y="162"/>
                  </a:lnTo>
                  <a:lnTo>
                    <a:pt x="47" y="165"/>
                  </a:lnTo>
                  <a:lnTo>
                    <a:pt x="51" y="169"/>
                  </a:lnTo>
                  <a:lnTo>
                    <a:pt x="55" y="175"/>
                  </a:lnTo>
                  <a:lnTo>
                    <a:pt x="59" y="179"/>
                  </a:lnTo>
                  <a:lnTo>
                    <a:pt x="66" y="184"/>
                  </a:lnTo>
                  <a:lnTo>
                    <a:pt x="74" y="192"/>
                  </a:lnTo>
                  <a:lnTo>
                    <a:pt x="80" y="194"/>
                  </a:lnTo>
                  <a:lnTo>
                    <a:pt x="84" y="198"/>
                  </a:lnTo>
                  <a:lnTo>
                    <a:pt x="87" y="200"/>
                  </a:lnTo>
                  <a:lnTo>
                    <a:pt x="93" y="203"/>
                  </a:lnTo>
                  <a:lnTo>
                    <a:pt x="97" y="205"/>
                  </a:lnTo>
                  <a:lnTo>
                    <a:pt x="101" y="207"/>
                  </a:lnTo>
                  <a:lnTo>
                    <a:pt x="106" y="211"/>
                  </a:lnTo>
                  <a:lnTo>
                    <a:pt x="110" y="213"/>
                  </a:lnTo>
                  <a:lnTo>
                    <a:pt x="116" y="215"/>
                  </a:lnTo>
                  <a:lnTo>
                    <a:pt x="120" y="215"/>
                  </a:lnTo>
                  <a:lnTo>
                    <a:pt x="123" y="217"/>
                  </a:lnTo>
                  <a:lnTo>
                    <a:pt x="129" y="220"/>
                  </a:lnTo>
                  <a:lnTo>
                    <a:pt x="137" y="220"/>
                  </a:lnTo>
                  <a:lnTo>
                    <a:pt x="144" y="222"/>
                  </a:lnTo>
                  <a:lnTo>
                    <a:pt x="150" y="222"/>
                  </a:lnTo>
                  <a:lnTo>
                    <a:pt x="158" y="224"/>
                  </a:lnTo>
                  <a:lnTo>
                    <a:pt x="165" y="224"/>
                  </a:lnTo>
                  <a:lnTo>
                    <a:pt x="171" y="224"/>
                  </a:lnTo>
                  <a:lnTo>
                    <a:pt x="179" y="224"/>
                  </a:lnTo>
                  <a:lnTo>
                    <a:pt x="186" y="224"/>
                  </a:lnTo>
                  <a:lnTo>
                    <a:pt x="190" y="224"/>
                  </a:lnTo>
                  <a:lnTo>
                    <a:pt x="198" y="222"/>
                  </a:lnTo>
                  <a:lnTo>
                    <a:pt x="203" y="220"/>
                  </a:lnTo>
                  <a:lnTo>
                    <a:pt x="211" y="220"/>
                  </a:lnTo>
                  <a:lnTo>
                    <a:pt x="217" y="219"/>
                  </a:lnTo>
                  <a:lnTo>
                    <a:pt x="224" y="217"/>
                  </a:lnTo>
                  <a:lnTo>
                    <a:pt x="232" y="215"/>
                  </a:lnTo>
                  <a:lnTo>
                    <a:pt x="238" y="215"/>
                  </a:lnTo>
                  <a:lnTo>
                    <a:pt x="245" y="211"/>
                  </a:lnTo>
                  <a:lnTo>
                    <a:pt x="249" y="209"/>
                  </a:lnTo>
                  <a:lnTo>
                    <a:pt x="257" y="205"/>
                  </a:lnTo>
                  <a:lnTo>
                    <a:pt x="262" y="203"/>
                  </a:lnTo>
                  <a:lnTo>
                    <a:pt x="270" y="200"/>
                  </a:lnTo>
                  <a:lnTo>
                    <a:pt x="276" y="198"/>
                  </a:lnTo>
                  <a:lnTo>
                    <a:pt x="281" y="194"/>
                  </a:lnTo>
                  <a:lnTo>
                    <a:pt x="289" y="192"/>
                  </a:lnTo>
                  <a:lnTo>
                    <a:pt x="295" y="188"/>
                  </a:lnTo>
                  <a:lnTo>
                    <a:pt x="300" y="184"/>
                  </a:lnTo>
                  <a:lnTo>
                    <a:pt x="308" y="182"/>
                  </a:lnTo>
                  <a:lnTo>
                    <a:pt x="314" y="179"/>
                  </a:lnTo>
                  <a:lnTo>
                    <a:pt x="319" y="175"/>
                  </a:lnTo>
                  <a:lnTo>
                    <a:pt x="327" y="171"/>
                  </a:lnTo>
                  <a:lnTo>
                    <a:pt x="333" y="169"/>
                  </a:lnTo>
                  <a:lnTo>
                    <a:pt x="340" y="165"/>
                  </a:lnTo>
                  <a:lnTo>
                    <a:pt x="344" y="162"/>
                  </a:lnTo>
                  <a:lnTo>
                    <a:pt x="352" y="158"/>
                  </a:lnTo>
                  <a:lnTo>
                    <a:pt x="357" y="154"/>
                  </a:lnTo>
                  <a:lnTo>
                    <a:pt x="363" y="152"/>
                  </a:lnTo>
                  <a:lnTo>
                    <a:pt x="369" y="146"/>
                  </a:lnTo>
                  <a:lnTo>
                    <a:pt x="374" y="144"/>
                  </a:lnTo>
                  <a:lnTo>
                    <a:pt x="378" y="141"/>
                  </a:lnTo>
                  <a:lnTo>
                    <a:pt x="384" y="139"/>
                  </a:lnTo>
                  <a:lnTo>
                    <a:pt x="390" y="137"/>
                  </a:lnTo>
                  <a:lnTo>
                    <a:pt x="395" y="133"/>
                  </a:lnTo>
                  <a:lnTo>
                    <a:pt x="399" y="131"/>
                  </a:lnTo>
                  <a:lnTo>
                    <a:pt x="405" y="129"/>
                  </a:lnTo>
                  <a:lnTo>
                    <a:pt x="409" y="127"/>
                  </a:lnTo>
                  <a:lnTo>
                    <a:pt x="414" y="125"/>
                  </a:lnTo>
                  <a:lnTo>
                    <a:pt x="418" y="124"/>
                  </a:lnTo>
                  <a:lnTo>
                    <a:pt x="424" y="122"/>
                  </a:lnTo>
                  <a:lnTo>
                    <a:pt x="431" y="118"/>
                  </a:lnTo>
                  <a:lnTo>
                    <a:pt x="439" y="116"/>
                  </a:lnTo>
                  <a:lnTo>
                    <a:pt x="443" y="112"/>
                  </a:lnTo>
                  <a:lnTo>
                    <a:pt x="447" y="112"/>
                  </a:lnTo>
                  <a:lnTo>
                    <a:pt x="452" y="112"/>
                  </a:lnTo>
                  <a:lnTo>
                    <a:pt x="456" y="112"/>
                  </a:lnTo>
                  <a:lnTo>
                    <a:pt x="464" y="110"/>
                  </a:lnTo>
                  <a:lnTo>
                    <a:pt x="471" y="110"/>
                  </a:lnTo>
                  <a:lnTo>
                    <a:pt x="479" y="108"/>
                  </a:lnTo>
                  <a:lnTo>
                    <a:pt x="487" y="110"/>
                  </a:lnTo>
                  <a:lnTo>
                    <a:pt x="494" y="110"/>
                  </a:lnTo>
                  <a:lnTo>
                    <a:pt x="502" y="110"/>
                  </a:lnTo>
                  <a:lnTo>
                    <a:pt x="509" y="112"/>
                  </a:lnTo>
                  <a:lnTo>
                    <a:pt x="517" y="114"/>
                  </a:lnTo>
                  <a:lnTo>
                    <a:pt x="525" y="116"/>
                  </a:lnTo>
                  <a:lnTo>
                    <a:pt x="532" y="120"/>
                  </a:lnTo>
                  <a:lnTo>
                    <a:pt x="538" y="120"/>
                  </a:lnTo>
                  <a:lnTo>
                    <a:pt x="540" y="124"/>
                  </a:lnTo>
                  <a:lnTo>
                    <a:pt x="545" y="125"/>
                  </a:lnTo>
                  <a:lnTo>
                    <a:pt x="551" y="127"/>
                  </a:lnTo>
                  <a:lnTo>
                    <a:pt x="553" y="127"/>
                  </a:lnTo>
                  <a:lnTo>
                    <a:pt x="559" y="131"/>
                  </a:lnTo>
                  <a:lnTo>
                    <a:pt x="563" y="133"/>
                  </a:lnTo>
                  <a:lnTo>
                    <a:pt x="568" y="137"/>
                  </a:lnTo>
                  <a:lnTo>
                    <a:pt x="572" y="139"/>
                  </a:lnTo>
                  <a:lnTo>
                    <a:pt x="576" y="141"/>
                  </a:lnTo>
                  <a:lnTo>
                    <a:pt x="582" y="144"/>
                  </a:lnTo>
                  <a:lnTo>
                    <a:pt x="587" y="146"/>
                  </a:lnTo>
                  <a:lnTo>
                    <a:pt x="591" y="148"/>
                  </a:lnTo>
                  <a:lnTo>
                    <a:pt x="597" y="152"/>
                  </a:lnTo>
                  <a:lnTo>
                    <a:pt x="602" y="154"/>
                  </a:lnTo>
                  <a:lnTo>
                    <a:pt x="610" y="160"/>
                  </a:lnTo>
                  <a:lnTo>
                    <a:pt x="614" y="162"/>
                  </a:lnTo>
                  <a:lnTo>
                    <a:pt x="620" y="165"/>
                  </a:lnTo>
                  <a:lnTo>
                    <a:pt x="627" y="169"/>
                  </a:lnTo>
                  <a:lnTo>
                    <a:pt x="633" y="175"/>
                  </a:lnTo>
                  <a:lnTo>
                    <a:pt x="640" y="179"/>
                  </a:lnTo>
                  <a:lnTo>
                    <a:pt x="648" y="182"/>
                  </a:lnTo>
                  <a:lnTo>
                    <a:pt x="654" y="186"/>
                  </a:lnTo>
                  <a:lnTo>
                    <a:pt x="661" y="190"/>
                  </a:lnTo>
                  <a:lnTo>
                    <a:pt x="665" y="192"/>
                  </a:lnTo>
                  <a:lnTo>
                    <a:pt x="669" y="196"/>
                  </a:lnTo>
                  <a:lnTo>
                    <a:pt x="675" y="198"/>
                  </a:lnTo>
                  <a:lnTo>
                    <a:pt x="678" y="200"/>
                  </a:lnTo>
                  <a:lnTo>
                    <a:pt x="682" y="194"/>
                  </a:lnTo>
                  <a:lnTo>
                    <a:pt x="684" y="188"/>
                  </a:lnTo>
                  <a:lnTo>
                    <a:pt x="686" y="181"/>
                  </a:lnTo>
                  <a:lnTo>
                    <a:pt x="690" y="175"/>
                  </a:lnTo>
                  <a:lnTo>
                    <a:pt x="692" y="167"/>
                  </a:lnTo>
                  <a:lnTo>
                    <a:pt x="694" y="162"/>
                  </a:lnTo>
                  <a:lnTo>
                    <a:pt x="697" y="154"/>
                  </a:lnTo>
                  <a:lnTo>
                    <a:pt x="699" y="148"/>
                  </a:lnTo>
                  <a:lnTo>
                    <a:pt x="701" y="141"/>
                  </a:lnTo>
                  <a:lnTo>
                    <a:pt x="705" y="137"/>
                  </a:lnTo>
                  <a:lnTo>
                    <a:pt x="707" y="127"/>
                  </a:lnTo>
                  <a:lnTo>
                    <a:pt x="711" y="124"/>
                  </a:lnTo>
                  <a:lnTo>
                    <a:pt x="713" y="116"/>
                  </a:lnTo>
                  <a:lnTo>
                    <a:pt x="717" y="110"/>
                  </a:lnTo>
                  <a:lnTo>
                    <a:pt x="718" y="103"/>
                  </a:lnTo>
                  <a:lnTo>
                    <a:pt x="720" y="97"/>
                  </a:lnTo>
                  <a:lnTo>
                    <a:pt x="717" y="95"/>
                  </a:lnTo>
                  <a:lnTo>
                    <a:pt x="709" y="89"/>
                  </a:lnTo>
                  <a:lnTo>
                    <a:pt x="705" y="87"/>
                  </a:lnTo>
                  <a:lnTo>
                    <a:pt x="699" y="86"/>
                  </a:lnTo>
                  <a:lnTo>
                    <a:pt x="696" y="82"/>
                  </a:lnTo>
                  <a:lnTo>
                    <a:pt x="692" y="80"/>
                  </a:lnTo>
                  <a:lnTo>
                    <a:pt x="692" y="80"/>
                  </a:lnTo>
                  <a:close/>
                </a:path>
              </a:pathLst>
            </a:custGeom>
            <a:solidFill>
              <a:srgbClr val="000000"/>
            </a:solidFill>
            <a:ln w="9525">
              <a:noFill/>
              <a:round/>
              <a:headEnd/>
              <a:tailEnd/>
            </a:ln>
          </p:spPr>
          <p:txBody>
            <a:bodyPr/>
            <a:lstStyle/>
            <a:p>
              <a:endParaRPr lang="en-US"/>
            </a:p>
          </p:txBody>
        </p:sp>
        <p:sp>
          <p:nvSpPr>
            <p:cNvPr id="175115" name="Freeform 11"/>
            <p:cNvSpPr>
              <a:spLocks/>
            </p:cNvSpPr>
            <p:nvPr/>
          </p:nvSpPr>
          <p:spPr bwMode="auto">
            <a:xfrm>
              <a:off x="849" y="221"/>
              <a:ext cx="379" cy="140"/>
            </a:xfrm>
            <a:custGeom>
              <a:avLst/>
              <a:gdLst/>
              <a:ahLst/>
              <a:cxnLst>
                <a:cxn ang="0">
                  <a:pos x="654" y="114"/>
                </a:cxn>
                <a:cxn ang="0">
                  <a:pos x="628" y="137"/>
                </a:cxn>
                <a:cxn ang="0">
                  <a:pos x="595" y="161"/>
                </a:cxn>
                <a:cxn ang="0">
                  <a:pos x="572" y="169"/>
                </a:cxn>
                <a:cxn ang="0">
                  <a:pos x="548" y="165"/>
                </a:cxn>
                <a:cxn ang="0">
                  <a:pos x="519" y="148"/>
                </a:cxn>
                <a:cxn ang="0">
                  <a:pos x="487" y="123"/>
                </a:cxn>
                <a:cxn ang="0">
                  <a:pos x="457" y="93"/>
                </a:cxn>
                <a:cxn ang="0">
                  <a:pos x="422" y="66"/>
                </a:cxn>
                <a:cxn ang="0">
                  <a:pos x="384" y="42"/>
                </a:cxn>
                <a:cxn ang="0">
                  <a:pos x="352" y="23"/>
                </a:cxn>
                <a:cxn ang="0">
                  <a:pos x="329" y="13"/>
                </a:cxn>
                <a:cxn ang="0">
                  <a:pos x="306" y="8"/>
                </a:cxn>
                <a:cxn ang="0">
                  <a:pos x="282" y="2"/>
                </a:cxn>
                <a:cxn ang="0">
                  <a:pos x="255" y="0"/>
                </a:cxn>
                <a:cxn ang="0">
                  <a:pos x="227" y="2"/>
                </a:cxn>
                <a:cxn ang="0">
                  <a:pos x="198" y="8"/>
                </a:cxn>
                <a:cxn ang="0">
                  <a:pos x="171" y="6"/>
                </a:cxn>
                <a:cxn ang="0">
                  <a:pos x="145" y="8"/>
                </a:cxn>
                <a:cxn ang="0">
                  <a:pos x="116" y="13"/>
                </a:cxn>
                <a:cxn ang="0">
                  <a:pos x="88" y="19"/>
                </a:cxn>
                <a:cxn ang="0">
                  <a:pos x="59" y="27"/>
                </a:cxn>
                <a:cxn ang="0">
                  <a:pos x="33" y="36"/>
                </a:cxn>
                <a:cxn ang="0">
                  <a:pos x="4" y="46"/>
                </a:cxn>
                <a:cxn ang="0">
                  <a:pos x="42" y="150"/>
                </a:cxn>
                <a:cxn ang="0">
                  <a:pos x="71" y="141"/>
                </a:cxn>
                <a:cxn ang="0">
                  <a:pos x="101" y="131"/>
                </a:cxn>
                <a:cxn ang="0">
                  <a:pos x="130" y="123"/>
                </a:cxn>
                <a:cxn ang="0">
                  <a:pos x="156" y="116"/>
                </a:cxn>
                <a:cxn ang="0">
                  <a:pos x="183" y="110"/>
                </a:cxn>
                <a:cxn ang="0">
                  <a:pos x="208" y="108"/>
                </a:cxn>
                <a:cxn ang="0">
                  <a:pos x="232" y="108"/>
                </a:cxn>
                <a:cxn ang="0">
                  <a:pos x="257" y="110"/>
                </a:cxn>
                <a:cxn ang="0">
                  <a:pos x="282" y="116"/>
                </a:cxn>
                <a:cxn ang="0">
                  <a:pos x="306" y="127"/>
                </a:cxn>
                <a:cxn ang="0">
                  <a:pos x="331" y="141"/>
                </a:cxn>
                <a:cxn ang="0">
                  <a:pos x="358" y="160"/>
                </a:cxn>
                <a:cxn ang="0">
                  <a:pos x="388" y="182"/>
                </a:cxn>
                <a:cxn ang="0">
                  <a:pos x="413" y="205"/>
                </a:cxn>
                <a:cxn ang="0">
                  <a:pos x="438" y="226"/>
                </a:cxn>
                <a:cxn ang="0">
                  <a:pos x="460" y="243"/>
                </a:cxn>
                <a:cxn ang="0">
                  <a:pos x="489" y="260"/>
                </a:cxn>
                <a:cxn ang="0">
                  <a:pos x="517" y="272"/>
                </a:cxn>
                <a:cxn ang="0">
                  <a:pos x="550" y="279"/>
                </a:cxn>
                <a:cxn ang="0">
                  <a:pos x="582" y="279"/>
                </a:cxn>
                <a:cxn ang="0">
                  <a:pos x="610" y="275"/>
                </a:cxn>
                <a:cxn ang="0">
                  <a:pos x="637" y="264"/>
                </a:cxn>
                <a:cxn ang="0">
                  <a:pos x="666" y="249"/>
                </a:cxn>
                <a:cxn ang="0">
                  <a:pos x="692" y="228"/>
                </a:cxn>
                <a:cxn ang="0">
                  <a:pos x="723" y="201"/>
                </a:cxn>
                <a:cxn ang="0">
                  <a:pos x="751" y="171"/>
                </a:cxn>
              </a:cxnLst>
              <a:rect l="0" t="0" r="r" b="b"/>
              <a:pathLst>
                <a:path w="759" h="279">
                  <a:moveTo>
                    <a:pt x="673" y="93"/>
                  </a:moveTo>
                  <a:lnTo>
                    <a:pt x="668" y="99"/>
                  </a:lnTo>
                  <a:lnTo>
                    <a:pt x="662" y="103"/>
                  </a:lnTo>
                  <a:lnTo>
                    <a:pt x="658" y="108"/>
                  </a:lnTo>
                  <a:lnTo>
                    <a:pt x="654" y="114"/>
                  </a:lnTo>
                  <a:lnTo>
                    <a:pt x="648" y="118"/>
                  </a:lnTo>
                  <a:lnTo>
                    <a:pt x="645" y="122"/>
                  </a:lnTo>
                  <a:lnTo>
                    <a:pt x="641" y="125"/>
                  </a:lnTo>
                  <a:lnTo>
                    <a:pt x="637" y="131"/>
                  </a:lnTo>
                  <a:lnTo>
                    <a:pt x="628" y="137"/>
                  </a:lnTo>
                  <a:lnTo>
                    <a:pt x="620" y="144"/>
                  </a:lnTo>
                  <a:lnTo>
                    <a:pt x="614" y="148"/>
                  </a:lnTo>
                  <a:lnTo>
                    <a:pt x="609" y="154"/>
                  </a:lnTo>
                  <a:lnTo>
                    <a:pt x="601" y="158"/>
                  </a:lnTo>
                  <a:lnTo>
                    <a:pt x="595" y="161"/>
                  </a:lnTo>
                  <a:lnTo>
                    <a:pt x="590" y="163"/>
                  </a:lnTo>
                  <a:lnTo>
                    <a:pt x="586" y="165"/>
                  </a:lnTo>
                  <a:lnTo>
                    <a:pt x="582" y="167"/>
                  </a:lnTo>
                  <a:lnTo>
                    <a:pt x="576" y="169"/>
                  </a:lnTo>
                  <a:lnTo>
                    <a:pt x="572" y="169"/>
                  </a:lnTo>
                  <a:lnTo>
                    <a:pt x="571" y="171"/>
                  </a:lnTo>
                  <a:lnTo>
                    <a:pt x="565" y="169"/>
                  </a:lnTo>
                  <a:lnTo>
                    <a:pt x="559" y="169"/>
                  </a:lnTo>
                  <a:lnTo>
                    <a:pt x="553" y="167"/>
                  </a:lnTo>
                  <a:lnTo>
                    <a:pt x="548" y="165"/>
                  </a:lnTo>
                  <a:lnTo>
                    <a:pt x="542" y="163"/>
                  </a:lnTo>
                  <a:lnTo>
                    <a:pt x="536" y="161"/>
                  </a:lnTo>
                  <a:lnTo>
                    <a:pt x="531" y="156"/>
                  </a:lnTo>
                  <a:lnTo>
                    <a:pt x="525" y="154"/>
                  </a:lnTo>
                  <a:lnTo>
                    <a:pt x="519" y="148"/>
                  </a:lnTo>
                  <a:lnTo>
                    <a:pt x="512" y="144"/>
                  </a:lnTo>
                  <a:lnTo>
                    <a:pt x="508" y="139"/>
                  </a:lnTo>
                  <a:lnTo>
                    <a:pt x="500" y="135"/>
                  </a:lnTo>
                  <a:lnTo>
                    <a:pt x="495" y="129"/>
                  </a:lnTo>
                  <a:lnTo>
                    <a:pt x="487" y="123"/>
                  </a:lnTo>
                  <a:lnTo>
                    <a:pt x="481" y="116"/>
                  </a:lnTo>
                  <a:lnTo>
                    <a:pt x="474" y="110"/>
                  </a:lnTo>
                  <a:lnTo>
                    <a:pt x="468" y="104"/>
                  </a:lnTo>
                  <a:lnTo>
                    <a:pt x="460" y="101"/>
                  </a:lnTo>
                  <a:lnTo>
                    <a:pt x="457" y="93"/>
                  </a:lnTo>
                  <a:lnTo>
                    <a:pt x="449" y="89"/>
                  </a:lnTo>
                  <a:lnTo>
                    <a:pt x="443" y="82"/>
                  </a:lnTo>
                  <a:lnTo>
                    <a:pt x="436" y="78"/>
                  </a:lnTo>
                  <a:lnTo>
                    <a:pt x="430" y="72"/>
                  </a:lnTo>
                  <a:lnTo>
                    <a:pt x="422" y="66"/>
                  </a:lnTo>
                  <a:lnTo>
                    <a:pt x="415" y="61"/>
                  </a:lnTo>
                  <a:lnTo>
                    <a:pt x="409" y="55"/>
                  </a:lnTo>
                  <a:lnTo>
                    <a:pt x="401" y="49"/>
                  </a:lnTo>
                  <a:lnTo>
                    <a:pt x="394" y="46"/>
                  </a:lnTo>
                  <a:lnTo>
                    <a:pt x="384" y="42"/>
                  </a:lnTo>
                  <a:lnTo>
                    <a:pt x="377" y="36"/>
                  </a:lnTo>
                  <a:lnTo>
                    <a:pt x="369" y="30"/>
                  </a:lnTo>
                  <a:lnTo>
                    <a:pt x="361" y="28"/>
                  </a:lnTo>
                  <a:lnTo>
                    <a:pt x="358" y="27"/>
                  </a:lnTo>
                  <a:lnTo>
                    <a:pt x="352" y="23"/>
                  </a:lnTo>
                  <a:lnTo>
                    <a:pt x="348" y="21"/>
                  </a:lnTo>
                  <a:lnTo>
                    <a:pt x="344" y="19"/>
                  </a:lnTo>
                  <a:lnTo>
                    <a:pt x="341" y="17"/>
                  </a:lnTo>
                  <a:lnTo>
                    <a:pt x="335" y="15"/>
                  </a:lnTo>
                  <a:lnTo>
                    <a:pt x="329" y="13"/>
                  </a:lnTo>
                  <a:lnTo>
                    <a:pt x="327" y="13"/>
                  </a:lnTo>
                  <a:lnTo>
                    <a:pt x="322" y="9"/>
                  </a:lnTo>
                  <a:lnTo>
                    <a:pt x="316" y="9"/>
                  </a:lnTo>
                  <a:lnTo>
                    <a:pt x="312" y="8"/>
                  </a:lnTo>
                  <a:lnTo>
                    <a:pt x="306" y="8"/>
                  </a:lnTo>
                  <a:lnTo>
                    <a:pt x="303" y="6"/>
                  </a:lnTo>
                  <a:lnTo>
                    <a:pt x="297" y="6"/>
                  </a:lnTo>
                  <a:lnTo>
                    <a:pt x="291" y="2"/>
                  </a:lnTo>
                  <a:lnTo>
                    <a:pt x="287" y="2"/>
                  </a:lnTo>
                  <a:lnTo>
                    <a:pt x="282" y="2"/>
                  </a:lnTo>
                  <a:lnTo>
                    <a:pt x="276" y="0"/>
                  </a:lnTo>
                  <a:lnTo>
                    <a:pt x="270" y="0"/>
                  </a:lnTo>
                  <a:lnTo>
                    <a:pt x="266" y="0"/>
                  </a:lnTo>
                  <a:lnTo>
                    <a:pt x="261" y="0"/>
                  </a:lnTo>
                  <a:lnTo>
                    <a:pt x="255" y="0"/>
                  </a:lnTo>
                  <a:lnTo>
                    <a:pt x="249" y="0"/>
                  </a:lnTo>
                  <a:lnTo>
                    <a:pt x="244" y="0"/>
                  </a:lnTo>
                  <a:lnTo>
                    <a:pt x="238" y="0"/>
                  </a:lnTo>
                  <a:lnTo>
                    <a:pt x="232" y="0"/>
                  </a:lnTo>
                  <a:lnTo>
                    <a:pt x="227" y="2"/>
                  </a:lnTo>
                  <a:lnTo>
                    <a:pt x="221" y="2"/>
                  </a:lnTo>
                  <a:lnTo>
                    <a:pt x="215" y="2"/>
                  </a:lnTo>
                  <a:lnTo>
                    <a:pt x="209" y="4"/>
                  </a:lnTo>
                  <a:lnTo>
                    <a:pt x="204" y="6"/>
                  </a:lnTo>
                  <a:lnTo>
                    <a:pt x="198" y="8"/>
                  </a:lnTo>
                  <a:lnTo>
                    <a:pt x="192" y="6"/>
                  </a:lnTo>
                  <a:lnTo>
                    <a:pt x="187" y="6"/>
                  </a:lnTo>
                  <a:lnTo>
                    <a:pt x="181" y="6"/>
                  </a:lnTo>
                  <a:lnTo>
                    <a:pt x="177" y="6"/>
                  </a:lnTo>
                  <a:lnTo>
                    <a:pt x="171" y="6"/>
                  </a:lnTo>
                  <a:lnTo>
                    <a:pt x="166" y="6"/>
                  </a:lnTo>
                  <a:lnTo>
                    <a:pt x="160" y="6"/>
                  </a:lnTo>
                  <a:lnTo>
                    <a:pt x="156" y="8"/>
                  </a:lnTo>
                  <a:lnTo>
                    <a:pt x="151" y="8"/>
                  </a:lnTo>
                  <a:lnTo>
                    <a:pt x="145" y="8"/>
                  </a:lnTo>
                  <a:lnTo>
                    <a:pt x="139" y="8"/>
                  </a:lnTo>
                  <a:lnTo>
                    <a:pt x="133" y="9"/>
                  </a:lnTo>
                  <a:lnTo>
                    <a:pt x="128" y="9"/>
                  </a:lnTo>
                  <a:lnTo>
                    <a:pt x="122" y="11"/>
                  </a:lnTo>
                  <a:lnTo>
                    <a:pt x="116" y="13"/>
                  </a:lnTo>
                  <a:lnTo>
                    <a:pt x="113" y="15"/>
                  </a:lnTo>
                  <a:lnTo>
                    <a:pt x="107" y="15"/>
                  </a:lnTo>
                  <a:lnTo>
                    <a:pt x="101" y="17"/>
                  </a:lnTo>
                  <a:lnTo>
                    <a:pt x="93" y="17"/>
                  </a:lnTo>
                  <a:lnTo>
                    <a:pt x="88" y="19"/>
                  </a:lnTo>
                  <a:lnTo>
                    <a:pt x="84" y="21"/>
                  </a:lnTo>
                  <a:lnTo>
                    <a:pt x="78" y="23"/>
                  </a:lnTo>
                  <a:lnTo>
                    <a:pt x="71" y="23"/>
                  </a:lnTo>
                  <a:lnTo>
                    <a:pt x="67" y="27"/>
                  </a:lnTo>
                  <a:lnTo>
                    <a:pt x="59" y="27"/>
                  </a:lnTo>
                  <a:lnTo>
                    <a:pt x="55" y="28"/>
                  </a:lnTo>
                  <a:lnTo>
                    <a:pt x="50" y="30"/>
                  </a:lnTo>
                  <a:lnTo>
                    <a:pt x="44" y="32"/>
                  </a:lnTo>
                  <a:lnTo>
                    <a:pt x="38" y="34"/>
                  </a:lnTo>
                  <a:lnTo>
                    <a:pt x="33" y="36"/>
                  </a:lnTo>
                  <a:lnTo>
                    <a:pt x="27" y="38"/>
                  </a:lnTo>
                  <a:lnTo>
                    <a:pt x="23" y="40"/>
                  </a:lnTo>
                  <a:lnTo>
                    <a:pt x="17" y="42"/>
                  </a:lnTo>
                  <a:lnTo>
                    <a:pt x="10" y="44"/>
                  </a:lnTo>
                  <a:lnTo>
                    <a:pt x="4" y="46"/>
                  </a:lnTo>
                  <a:lnTo>
                    <a:pt x="0" y="47"/>
                  </a:lnTo>
                  <a:lnTo>
                    <a:pt x="25" y="156"/>
                  </a:lnTo>
                  <a:lnTo>
                    <a:pt x="29" y="154"/>
                  </a:lnTo>
                  <a:lnTo>
                    <a:pt x="36" y="152"/>
                  </a:lnTo>
                  <a:lnTo>
                    <a:pt x="42" y="150"/>
                  </a:lnTo>
                  <a:lnTo>
                    <a:pt x="46" y="148"/>
                  </a:lnTo>
                  <a:lnTo>
                    <a:pt x="52" y="146"/>
                  </a:lnTo>
                  <a:lnTo>
                    <a:pt x="57" y="146"/>
                  </a:lnTo>
                  <a:lnTo>
                    <a:pt x="63" y="144"/>
                  </a:lnTo>
                  <a:lnTo>
                    <a:pt x="71" y="141"/>
                  </a:lnTo>
                  <a:lnTo>
                    <a:pt x="76" y="139"/>
                  </a:lnTo>
                  <a:lnTo>
                    <a:pt x="84" y="137"/>
                  </a:lnTo>
                  <a:lnTo>
                    <a:pt x="88" y="135"/>
                  </a:lnTo>
                  <a:lnTo>
                    <a:pt x="93" y="133"/>
                  </a:lnTo>
                  <a:lnTo>
                    <a:pt x="101" y="131"/>
                  </a:lnTo>
                  <a:lnTo>
                    <a:pt x="107" y="129"/>
                  </a:lnTo>
                  <a:lnTo>
                    <a:pt x="113" y="127"/>
                  </a:lnTo>
                  <a:lnTo>
                    <a:pt x="118" y="125"/>
                  </a:lnTo>
                  <a:lnTo>
                    <a:pt x="124" y="123"/>
                  </a:lnTo>
                  <a:lnTo>
                    <a:pt x="130" y="123"/>
                  </a:lnTo>
                  <a:lnTo>
                    <a:pt x="135" y="122"/>
                  </a:lnTo>
                  <a:lnTo>
                    <a:pt x="139" y="120"/>
                  </a:lnTo>
                  <a:lnTo>
                    <a:pt x="145" y="118"/>
                  </a:lnTo>
                  <a:lnTo>
                    <a:pt x="152" y="118"/>
                  </a:lnTo>
                  <a:lnTo>
                    <a:pt x="156" y="116"/>
                  </a:lnTo>
                  <a:lnTo>
                    <a:pt x="162" y="114"/>
                  </a:lnTo>
                  <a:lnTo>
                    <a:pt x="168" y="112"/>
                  </a:lnTo>
                  <a:lnTo>
                    <a:pt x="173" y="112"/>
                  </a:lnTo>
                  <a:lnTo>
                    <a:pt x="177" y="110"/>
                  </a:lnTo>
                  <a:lnTo>
                    <a:pt x="183" y="110"/>
                  </a:lnTo>
                  <a:lnTo>
                    <a:pt x="189" y="108"/>
                  </a:lnTo>
                  <a:lnTo>
                    <a:pt x="194" y="108"/>
                  </a:lnTo>
                  <a:lnTo>
                    <a:pt x="198" y="108"/>
                  </a:lnTo>
                  <a:lnTo>
                    <a:pt x="204" y="108"/>
                  </a:lnTo>
                  <a:lnTo>
                    <a:pt x="208" y="108"/>
                  </a:lnTo>
                  <a:lnTo>
                    <a:pt x="213" y="108"/>
                  </a:lnTo>
                  <a:lnTo>
                    <a:pt x="217" y="108"/>
                  </a:lnTo>
                  <a:lnTo>
                    <a:pt x="223" y="108"/>
                  </a:lnTo>
                  <a:lnTo>
                    <a:pt x="228" y="108"/>
                  </a:lnTo>
                  <a:lnTo>
                    <a:pt x="232" y="108"/>
                  </a:lnTo>
                  <a:lnTo>
                    <a:pt x="238" y="108"/>
                  </a:lnTo>
                  <a:lnTo>
                    <a:pt x="242" y="108"/>
                  </a:lnTo>
                  <a:lnTo>
                    <a:pt x="247" y="108"/>
                  </a:lnTo>
                  <a:lnTo>
                    <a:pt x="253" y="110"/>
                  </a:lnTo>
                  <a:lnTo>
                    <a:pt x="257" y="110"/>
                  </a:lnTo>
                  <a:lnTo>
                    <a:pt x="261" y="110"/>
                  </a:lnTo>
                  <a:lnTo>
                    <a:pt x="266" y="112"/>
                  </a:lnTo>
                  <a:lnTo>
                    <a:pt x="272" y="114"/>
                  </a:lnTo>
                  <a:lnTo>
                    <a:pt x="276" y="116"/>
                  </a:lnTo>
                  <a:lnTo>
                    <a:pt x="282" y="116"/>
                  </a:lnTo>
                  <a:lnTo>
                    <a:pt x="285" y="118"/>
                  </a:lnTo>
                  <a:lnTo>
                    <a:pt x="291" y="122"/>
                  </a:lnTo>
                  <a:lnTo>
                    <a:pt x="295" y="122"/>
                  </a:lnTo>
                  <a:lnTo>
                    <a:pt x="301" y="123"/>
                  </a:lnTo>
                  <a:lnTo>
                    <a:pt x="306" y="127"/>
                  </a:lnTo>
                  <a:lnTo>
                    <a:pt x="312" y="129"/>
                  </a:lnTo>
                  <a:lnTo>
                    <a:pt x="316" y="133"/>
                  </a:lnTo>
                  <a:lnTo>
                    <a:pt x="322" y="135"/>
                  </a:lnTo>
                  <a:lnTo>
                    <a:pt x="327" y="137"/>
                  </a:lnTo>
                  <a:lnTo>
                    <a:pt x="331" y="141"/>
                  </a:lnTo>
                  <a:lnTo>
                    <a:pt x="337" y="142"/>
                  </a:lnTo>
                  <a:lnTo>
                    <a:pt x="342" y="146"/>
                  </a:lnTo>
                  <a:lnTo>
                    <a:pt x="348" y="150"/>
                  </a:lnTo>
                  <a:lnTo>
                    <a:pt x="354" y="156"/>
                  </a:lnTo>
                  <a:lnTo>
                    <a:pt x="358" y="160"/>
                  </a:lnTo>
                  <a:lnTo>
                    <a:pt x="365" y="163"/>
                  </a:lnTo>
                  <a:lnTo>
                    <a:pt x="371" y="167"/>
                  </a:lnTo>
                  <a:lnTo>
                    <a:pt x="377" y="173"/>
                  </a:lnTo>
                  <a:lnTo>
                    <a:pt x="382" y="177"/>
                  </a:lnTo>
                  <a:lnTo>
                    <a:pt x="388" y="182"/>
                  </a:lnTo>
                  <a:lnTo>
                    <a:pt x="394" y="188"/>
                  </a:lnTo>
                  <a:lnTo>
                    <a:pt x="400" y="194"/>
                  </a:lnTo>
                  <a:lnTo>
                    <a:pt x="405" y="198"/>
                  </a:lnTo>
                  <a:lnTo>
                    <a:pt x="409" y="201"/>
                  </a:lnTo>
                  <a:lnTo>
                    <a:pt x="413" y="205"/>
                  </a:lnTo>
                  <a:lnTo>
                    <a:pt x="417" y="211"/>
                  </a:lnTo>
                  <a:lnTo>
                    <a:pt x="422" y="213"/>
                  </a:lnTo>
                  <a:lnTo>
                    <a:pt x="428" y="218"/>
                  </a:lnTo>
                  <a:lnTo>
                    <a:pt x="432" y="220"/>
                  </a:lnTo>
                  <a:lnTo>
                    <a:pt x="438" y="226"/>
                  </a:lnTo>
                  <a:lnTo>
                    <a:pt x="441" y="228"/>
                  </a:lnTo>
                  <a:lnTo>
                    <a:pt x="445" y="234"/>
                  </a:lnTo>
                  <a:lnTo>
                    <a:pt x="451" y="236"/>
                  </a:lnTo>
                  <a:lnTo>
                    <a:pt x="457" y="241"/>
                  </a:lnTo>
                  <a:lnTo>
                    <a:pt x="460" y="243"/>
                  </a:lnTo>
                  <a:lnTo>
                    <a:pt x="466" y="249"/>
                  </a:lnTo>
                  <a:lnTo>
                    <a:pt x="472" y="251"/>
                  </a:lnTo>
                  <a:lnTo>
                    <a:pt x="479" y="255"/>
                  </a:lnTo>
                  <a:lnTo>
                    <a:pt x="483" y="256"/>
                  </a:lnTo>
                  <a:lnTo>
                    <a:pt x="489" y="260"/>
                  </a:lnTo>
                  <a:lnTo>
                    <a:pt x="495" y="262"/>
                  </a:lnTo>
                  <a:lnTo>
                    <a:pt x="500" y="266"/>
                  </a:lnTo>
                  <a:lnTo>
                    <a:pt x="506" y="268"/>
                  </a:lnTo>
                  <a:lnTo>
                    <a:pt x="512" y="270"/>
                  </a:lnTo>
                  <a:lnTo>
                    <a:pt x="517" y="272"/>
                  </a:lnTo>
                  <a:lnTo>
                    <a:pt x="525" y="275"/>
                  </a:lnTo>
                  <a:lnTo>
                    <a:pt x="531" y="275"/>
                  </a:lnTo>
                  <a:lnTo>
                    <a:pt x="536" y="277"/>
                  </a:lnTo>
                  <a:lnTo>
                    <a:pt x="544" y="277"/>
                  </a:lnTo>
                  <a:lnTo>
                    <a:pt x="550" y="279"/>
                  </a:lnTo>
                  <a:lnTo>
                    <a:pt x="555" y="279"/>
                  </a:lnTo>
                  <a:lnTo>
                    <a:pt x="563" y="279"/>
                  </a:lnTo>
                  <a:lnTo>
                    <a:pt x="569" y="279"/>
                  </a:lnTo>
                  <a:lnTo>
                    <a:pt x="576" y="279"/>
                  </a:lnTo>
                  <a:lnTo>
                    <a:pt x="582" y="279"/>
                  </a:lnTo>
                  <a:lnTo>
                    <a:pt x="588" y="279"/>
                  </a:lnTo>
                  <a:lnTo>
                    <a:pt x="591" y="277"/>
                  </a:lnTo>
                  <a:lnTo>
                    <a:pt x="599" y="277"/>
                  </a:lnTo>
                  <a:lnTo>
                    <a:pt x="605" y="275"/>
                  </a:lnTo>
                  <a:lnTo>
                    <a:pt x="610" y="275"/>
                  </a:lnTo>
                  <a:lnTo>
                    <a:pt x="616" y="272"/>
                  </a:lnTo>
                  <a:lnTo>
                    <a:pt x="620" y="272"/>
                  </a:lnTo>
                  <a:lnTo>
                    <a:pt x="626" y="270"/>
                  </a:lnTo>
                  <a:lnTo>
                    <a:pt x="631" y="268"/>
                  </a:lnTo>
                  <a:lnTo>
                    <a:pt x="637" y="264"/>
                  </a:lnTo>
                  <a:lnTo>
                    <a:pt x="643" y="262"/>
                  </a:lnTo>
                  <a:lnTo>
                    <a:pt x="648" y="260"/>
                  </a:lnTo>
                  <a:lnTo>
                    <a:pt x="654" y="256"/>
                  </a:lnTo>
                  <a:lnTo>
                    <a:pt x="660" y="253"/>
                  </a:lnTo>
                  <a:lnTo>
                    <a:pt x="666" y="249"/>
                  </a:lnTo>
                  <a:lnTo>
                    <a:pt x="669" y="245"/>
                  </a:lnTo>
                  <a:lnTo>
                    <a:pt x="677" y="241"/>
                  </a:lnTo>
                  <a:lnTo>
                    <a:pt x="683" y="236"/>
                  </a:lnTo>
                  <a:lnTo>
                    <a:pt x="688" y="234"/>
                  </a:lnTo>
                  <a:lnTo>
                    <a:pt x="692" y="228"/>
                  </a:lnTo>
                  <a:lnTo>
                    <a:pt x="700" y="224"/>
                  </a:lnTo>
                  <a:lnTo>
                    <a:pt x="704" y="218"/>
                  </a:lnTo>
                  <a:lnTo>
                    <a:pt x="711" y="215"/>
                  </a:lnTo>
                  <a:lnTo>
                    <a:pt x="715" y="209"/>
                  </a:lnTo>
                  <a:lnTo>
                    <a:pt x="723" y="201"/>
                  </a:lnTo>
                  <a:lnTo>
                    <a:pt x="728" y="196"/>
                  </a:lnTo>
                  <a:lnTo>
                    <a:pt x="734" y="190"/>
                  </a:lnTo>
                  <a:lnTo>
                    <a:pt x="738" y="184"/>
                  </a:lnTo>
                  <a:lnTo>
                    <a:pt x="745" y="179"/>
                  </a:lnTo>
                  <a:lnTo>
                    <a:pt x="751" y="171"/>
                  </a:lnTo>
                  <a:lnTo>
                    <a:pt x="759" y="165"/>
                  </a:lnTo>
                  <a:lnTo>
                    <a:pt x="673" y="93"/>
                  </a:lnTo>
                  <a:lnTo>
                    <a:pt x="673" y="93"/>
                  </a:lnTo>
                  <a:close/>
                </a:path>
              </a:pathLst>
            </a:custGeom>
            <a:solidFill>
              <a:srgbClr val="000000"/>
            </a:solidFill>
            <a:ln w="9525">
              <a:noFill/>
              <a:round/>
              <a:headEnd/>
              <a:tailEnd/>
            </a:ln>
          </p:spPr>
          <p:txBody>
            <a:bodyPr/>
            <a:lstStyle/>
            <a:p>
              <a:endParaRPr lang="en-US"/>
            </a:p>
          </p:txBody>
        </p:sp>
        <p:sp>
          <p:nvSpPr>
            <p:cNvPr id="175116" name="Freeform 12"/>
            <p:cNvSpPr>
              <a:spLocks/>
            </p:cNvSpPr>
            <p:nvPr/>
          </p:nvSpPr>
          <p:spPr bwMode="auto">
            <a:xfrm>
              <a:off x="600" y="867"/>
              <a:ext cx="383" cy="66"/>
            </a:xfrm>
            <a:custGeom>
              <a:avLst/>
              <a:gdLst/>
              <a:ahLst/>
              <a:cxnLst>
                <a:cxn ang="0">
                  <a:pos x="2" y="0"/>
                </a:cxn>
                <a:cxn ang="0">
                  <a:pos x="0" y="105"/>
                </a:cxn>
                <a:cxn ang="0">
                  <a:pos x="761" y="133"/>
                </a:cxn>
                <a:cxn ang="0">
                  <a:pos x="766" y="25"/>
                </a:cxn>
                <a:cxn ang="0">
                  <a:pos x="2" y="0"/>
                </a:cxn>
                <a:cxn ang="0">
                  <a:pos x="2" y="0"/>
                </a:cxn>
              </a:cxnLst>
              <a:rect l="0" t="0" r="r" b="b"/>
              <a:pathLst>
                <a:path w="766" h="133">
                  <a:moveTo>
                    <a:pt x="2" y="0"/>
                  </a:moveTo>
                  <a:lnTo>
                    <a:pt x="0" y="105"/>
                  </a:lnTo>
                  <a:lnTo>
                    <a:pt x="761" y="133"/>
                  </a:lnTo>
                  <a:lnTo>
                    <a:pt x="766" y="25"/>
                  </a:lnTo>
                  <a:lnTo>
                    <a:pt x="2" y="0"/>
                  </a:lnTo>
                  <a:lnTo>
                    <a:pt x="2" y="0"/>
                  </a:lnTo>
                  <a:close/>
                </a:path>
              </a:pathLst>
            </a:custGeom>
            <a:solidFill>
              <a:srgbClr val="000000"/>
            </a:solidFill>
            <a:ln w="9525">
              <a:noFill/>
              <a:round/>
              <a:headEnd/>
              <a:tailEnd/>
            </a:ln>
          </p:spPr>
          <p:txBody>
            <a:bodyPr/>
            <a:lstStyle/>
            <a:p>
              <a:endParaRPr lang="en-US"/>
            </a:p>
          </p:txBody>
        </p:sp>
        <p:sp>
          <p:nvSpPr>
            <p:cNvPr id="175117" name="Freeform 13"/>
            <p:cNvSpPr>
              <a:spLocks/>
            </p:cNvSpPr>
            <p:nvPr/>
          </p:nvSpPr>
          <p:spPr bwMode="auto">
            <a:xfrm>
              <a:off x="380" y="666"/>
              <a:ext cx="250" cy="65"/>
            </a:xfrm>
            <a:custGeom>
              <a:avLst/>
              <a:gdLst/>
              <a:ahLst/>
              <a:cxnLst>
                <a:cxn ang="0">
                  <a:pos x="6" y="0"/>
                </a:cxn>
                <a:cxn ang="0">
                  <a:pos x="0" y="112"/>
                </a:cxn>
                <a:cxn ang="0">
                  <a:pos x="498" y="129"/>
                </a:cxn>
                <a:cxn ang="0">
                  <a:pos x="500" y="19"/>
                </a:cxn>
                <a:cxn ang="0">
                  <a:pos x="6" y="0"/>
                </a:cxn>
                <a:cxn ang="0">
                  <a:pos x="6" y="0"/>
                </a:cxn>
              </a:cxnLst>
              <a:rect l="0" t="0" r="r" b="b"/>
              <a:pathLst>
                <a:path w="500" h="129">
                  <a:moveTo>
                    <a:pt x="6" y="0"/>
                  </a:moveTo>
                  <a:lnTo>
                    <a:pt x="0" y="112"/>
                  </a:lnTo>
                  <a:lnTo>
                    <a:pt x="498" y="129"/>
                  </a:lnTo>
                  <a:lnTo>
                    <a:pt x="500" y="19"/>
                  </a:lnTo>
                  <a:lnTo>
                    <a:pt x="6" y="0"/>
                  </a:lnTo>
                  <a:lnTo>
                    <a:pt x="6" y="0"/>
                  </a:lnTo>
                  <a:close/>
                </a:path>
              </a:pathLst>
            </a:custGeom>
            <a:solidFill>
              <a:srgbClr val="000000"/>
            </a:solidFill>
            <a:ln w="9525">
              <a:noFill/>
              <a:round/>
              <a:headEnd/>
              <a:tailEnd/>
            </a:ln>
          </p:spPr>
          <p:txBody>
            <a:bodyPr/>
            <a:lstStyle/>
            <a:p>
              <a:endParaRPr lang="en-US"/>
            </a:p>
          </p:txBody>
        </p:sp>
        <p:sp>
          <p:nvSpPr>
            <p:cNvPr id="175118" name="Freeform 14"/>
            <p:cNvSpPr>
              <a:spLocks/>
            </p:cNvSpPr>
            <p:nvPr/>
          </p:nvSpPr>
          <p:spPr bwMode="auto">
            <a:xfrm>
              <a:off x="336" y="682"/>
              <a:ext cx="303" cy="156"/>
            </a:xfrm>
            <a:custGeom>
              <a:avLst/>
              <a:gdLst/>
              <a:ahLst/>
              <a:cxnLst>
                <a:cxn ang="0">
                  <a:pos x="494" y="35"/>
                </a:cxn>
                <a:cxn ang="0">
                  <a:pos x="490" y="54"/>
                </a:cxn>
                <a:cxn ang="0">
                  <a:pos x="487" y="75"/>
                </a:cxn>
                <a:cxn ang="0">
                  <a:pos x="479" y="92"/>
                </a:cxn>
                <a:cxn ang="0">
                  <a:pos x="473" y="109"/>
                </a:cxn>
                <a:cxn ang="0">
                  <a:pos x="464" y="124"/>
                </a:cxn>
                <a:cxn ang="0">
                  <a:pos x="454" y="139"/>
                </a:cxn>
                <a:cxn ang="0">
                  <a:pos x="441" y="151"/>
                </a:cxn>
                <a:cxn ang="0">
                  <a:pos x="428" y="164"/>
                </a:cxn>
                <a:cxn ang="0">
                  <a:pos x="412" y="173"/>
                </a:cxn>
                <a:cxn ang="0">
                  <a:pos x="399" y="181"/>
                </a:cxn>
                <a:cxn ang="0">
                  <a:pos x="380" y="189"/>
                </a:cxn>
                <a:cxn ang="0">
                  <a:pos x="359" y="194"/>
                </a:cxn>
                <a:cxn ang="0">
                  <a:pos x="338" y="198"/>
                </a:cxn>
                <a:cxn ang="0">
                  <a:pos x="317" y="200"/>
                </a:cxn>
                <a:cxn ang="0">
                  <a:pos x="297" y="200"/>
                </a:cxn>
                <a:cxn ang="0">
                  <a:pos x="274" y="196"/>
                </a:cxn>
                <a:cxn ang="0">
                  <a:pos x="253" y="190"/>
                </a:cxn>
                <a:cxn ang="0">
                  <a:pos x="234" y="187"/>
                </a:cxn>
                <a:cxn ang="0">
                  <a:pos x="213" y="177"/>
                </a:cxn>
                <a:cxn ang="0">
                  <a:pos x="194" y="168"/>
                </a:cxn>
                <a:cxn ang="0">
                  <a:pos x="177" y="156"/>
                </a:cxn>
                <a:cxn ang="0">
                  <a:pos x="158" y="139"/>
                </a:cxn>
                <a:cxn ang="0">
                  <a:pos x="141" y="120"/>
                </a:cxn>
                <a:cxn ang="0">
                  <a:pos x="133" y="109"/>
                </a:cxn>
                <a:cxn ang="0">
                  <a:pos x="124" y="94"/>
                </a:cxn>
                <a:cxn ang="0">
                  <a:pos x="118" y="76"/>
                </a:cxn>
                <a:cxn ang="0">
                  <a:pos x="112" y="59"/>
                </a:cxn>
                <a:cxn ang="0">
                  <a:pos x="112" y="40"/>
                </a:cxn>
                <a:cxn ang="0">
                  <a:pos x="110" y="18"/>
                </a:cxn>
                <a:cxn ang="0">
                  <a:pos x="0" y="18"/>
                </a:cxn>
                <a:cxn ang="0">
                  <a:pos x="2" y="65"/>
                </a:cxn>
                <a:cxn ang="0">
                  <a:pos x="10" y="107"/>
                </a:cxn>
                <a:cxn ang="0">
                  <a:pos x="25" y="147"/>
                </a:cxn>
                <a:cxn ang="0">
                  <a:pos x="46" y="183"/>
                </a:cxn>
                <a:cxn ang="0">
                  <a:pos x="74" y="217"/>
                </a:cxn>
                <a:cxn ang="0">
                  <a:pos x="106" y="244"/>
                </a:cxn>
                <a:cxn ang="0">
                  <a:pos x="141" y="266"/>
                </a:cxn>
                <a:cxn ang="0">
                  <a:pos x="179" y="285"/>
                </a:cxn>
                <a:cxn ang="0">
                  <a:pos x="217" y="299"/>
                </a:cxn>
                <a:cxn ang="0">
                  <a:pos x="258" y="310"/>
                </a:cxn>
                <a:cxn ang="0">
                  <a:pos x="302" y="312"/>
                </a:cxn>
                <a:cxn ang="0">
                  <a:pos x="344" y="310"/>
                </a:cxn>
                <a:cxn ang="0">
                  <a:pos x="384" y="304"/>
                </a:cxn>
                <a:cxn ang="0">
                  <a:pos x="424" y="291"/>
                </a:cxn>
                <a:cxn ang="0">
                  <a:pos x="464" y="272"/>
                </a:cxn>
                <a:cxn ang="0">
                  <a:pos x="498" y="247"/>
                </a:cxn>
                <a:cxn ang="0">
                  <a:pos x="530" y="217"/>
                </a:cxn>
                <a:cxn ang="0">
                  <a:pos x="557" y="179"/>
                </a:cxn>
                <a:cxn ang="0">
                  <a:pos x="580" y="135"/>
                </a:cxn>
                <a:cxn ang="0">
                  <a:pos x="595" y="84"/>
                </a:cxn>
                <a:cxn ang="0">
                  <a:pos x="606" y="27"/>
                </a:cxn>
              </a:cxnLst>
              <a:rect l="0" t="0" r="r" b="b"/>
              <a:pathLst>
                <a:path w="606" h="312">
                  <a:moveTo>
                    <a:pt x="496" y="19"/>
                  </a:moveTo>
                  <a:lnTo>
                    <a:pt x="496" y="27"/>
                  </a:lnTo>
                  <a:lnTo>
                    <a:pt x="494" y="35"/>
                  </a:lnTo>
                  <a:lnTo>
                    <a:pt x="494" y="40"/>
                  </a:lnTo>
                  <a:lnTo>
                    <a:pt x="492" y="48"/>
                  </a:lnTo>
                  <a:lnTo>
                    <a:pt x="490" y="54"/>
                  </a:lnTo>
                  <a:lnTo>
                    <a:pt x="490" y="59"/>
                  </a:lnTo>
                  <a:lnTo>
                    <a:pt x="487" y="69"/>
                  </a:lnTo>
                  <a:lnTo>
                    <a:pt x="487" y="75"/>
                  </a:lnTo>
                  <a:lnTo>
                    <a:pt x="485" y="80"/>
                  </a:lnTo>
                  <a:lnTo>
                    <a:pt x="483" y="86"/>
                  </a:lnTo>
                  <a:lnTo>
                    <a:pt x="479" y="92"/>
                  </a:lnTo>
                  <a:lnTo>
                    <a:pt x="479" y="97"/>
                  </a:lnTo>
                  <a:lnTo>
                    <a:pt x="475" y="103"/>
                  </a:lnTo>
                  <a:lnTo>
                    <a:pt x="473" y="109"/>
                  </a:lnTo>
                  <a:lnTo>
                    <a:pt x="469" y="114"/>
                  </a:lnTo>
                  <a:lnTo>
                    <a:pt x="468" y="120"/>
                  </a:lnTo>
                  <a:lnTo>
                    <a:pt x="464" y="124"/>
                  </a:lnTo>
                  <a:lnTo>
                    <a:pt x="460" y="130"/>
                  </a:lnTo>
                  <a:lnTo>
                    <a:pt x="456" y="133"/>
                  </a:lnTo>
                  <a:lnTo>
                    <a:pt x="454" y="139"/>
                  </a:lnTo>
                  <a:lnTo>
                    <a:pt x="449" y="143"/>
                  </a:lnTo>
                  <a:lnTo>
                    <a:pt x="445" y="147"/>
                  </a:lnTo>
                  <a:lnTo>
                    <a:pt x="441" y="151"/>
                  </a:lnTo>
                  <a:lnTo>
                    <a:pt x="437" y="156"/>
                  </a:lnTo>
                  <a:lnTo>
                    <a:pt x="433" y="158"/>
                  </a:lnTo>
                  <a:lnTo>
                    <a:pt x="428" y="164"/>
                  </a:lnTo>
                  <a:lnTo>
                    <a:pt x="424" y="166"/>
                  </a:lnTo>
                  <a:lnTo>
                    <a:pt x="418" y="170"/>
                  </a:lnTo>
                  <a:lnTo>
                    <a:pt x="412" y="173"/>
                  </a:lnTo>
                  <a:lnTo>
                    <a:pt x="409" y="175"/>
                  </a:lnTo>
                  <a:lnTo>
                    <a:pt x="403" y="179"/>
                  </a:lnTo>
                  <a:lnTo>
                    <a:pt x="399" y="181"/>
                  </a:lnTo>
                  <a:lnTo>
                    <a:pt x="392" y="185"/>
                  </a:lnTo>
                  <a:lnTo>
                    <a:pt x="386" y="187"/>
                  </a:lnTo>
                  <a:lnTo>
                    <a:pt x="380" y="189"/>
                  </a:lnTo>
                  <a:lnTo>
                    <a:pt x="373" y="190"/>
                  </a:lnTo>
                  <a:lnTo>
                    <a:pt x="367" y="192"/>
                  </a:lnTo>
                  <a:lnTo>
                    <a:pt x="359" y="194"/>
                  </a:lnTo>
                  <a:lnTo>
                    <a:pt x="352" y="196"/>
                  </a:lnTo>
                  <a:lnTo>
                    <a:pt x="346" y="198"/>
                  </a:lnTo>
                  <a:lnTo>
                    <a:pt x="338" y="198"/>
                  </a:lnTo>
                  <a:lnTo>
                    <a:pt x="331" y="200"/>
                  </a:lnTo>
                  <a:lnTo>
                    <a:pt x="325" y="200"/>
                  </a:lnTo>
                  <a:lnTo>
                    <a:pt x="317" y="200"/>
                  </a:lnTo>
                  <a:lnTo>
                    <a:pt x="310" y="200"/>
                  </a:lnTo>
                  <a:lnTo>
                    <a:pt x="302" y="200"/>
                  </a:lnTo>
                  <a:lnTo>
                    <a:pt x="297" y="200"/>
                  </a:lnTo>
                  <a:lnTo>
                    <a:pt x="289" y="200"/>
                  </a:lnTo>
                  <a:lnTo>
                    <a:pt x="281" y="198"/>
                  </a:lnTo>
                  <a:lnTo>
                    <a:pt x="274" y="196"/>
                  </a:lnTo>
                  <a:lnTo>
                    <a:pt x="268" y="194"/>
                  </a:lnTo>
                  <a:lnTo>
                    <a:pt x="260" y="194"/>
                  </a:lnTo>
                  <a:lnTo>
                    <a:pt x="253" y="190"/>
                  </a:lnTo>
                  <a:lnTo>
                    <a:pt x="247" y="190"/>
                  </a:lnTo>
                  <a:lnTo>
                    <a:pt x="241" y="187"/>
                  </a:lnTo>
                  <a:lnTo>
                    <a:pt x="234" y="187"/>
                  </a:lnTo>
                  <a:lnTo>
                    <a:pt x="226" y="183"/>
                  </a:lnTo>
                  <a:lnTo>
                    <a:pt x="220" y="181"/>
                  </a:lnTo>
                  <a:lnTo>
                    <a:pt x="213" y="177"/>
                  </a:lnTo>
                  <a:lnTo>
                    <a:pt x="207" y="173"/>
                  </a:lnTo>
                  <a:lnTo>
                    <a:pt x="200" y="171"/>
                  </a:lnTo>
                  <a:lnTo>
                    <a:pt x="194" y="168"/>
                  </a:lnTo>
                  <a:lnTo>
                    <a:pt x="188" y="164"/>
                  </a:lnTo>
                  <a:lnTo>
                    <a:pt x="182" y="160"/>
                  </a:lnTo>
                  <a:lnTo>
                    <a:pt x="177" y="156"/>
                  </a:lnTo>
                  <a:lnTo>
                    <a:pt x="169" y="151"/>
                  </a:lnTo>
                  <a:lnTo>
                    <a:pt x="163" y="145"/>
                  </a:lnTo>
                  <a:lnTo>
                    <a:pt x="158" y="139"/>
                  </a:lnTo>
                  <a:lnTo>
                    <a:pt x="150" y="132"/>
                  </a:lnTo>
                  <a:lnTo>
                    <a:pt x="144" y="124"/>
                  </a:lnTo>
                  <a:lnTo>
                    <a:pt x="141" y="120"/>
                  </a:lnTo>
                  <a:lnTo>
                    <a:pt x="139" y="116"/>
                  </a:lnTo>
                  <a:lnTo>
                    <a:pt x="135" y="113"/>
                  </a:lnTo>
                  <a:lnTo>
                    <a:pt x="133" y="109"/>
                  </a:lnTo>
                  <a:lnTo>
                    <a:pt x="129" y="103"/>
                  </a:lnTo>
                  <a:lnTo>
                    <a:pt x="127" y="99"/>
                  </a:lnTo>
                  <a:lnTo>
                    <a:pt x="124" y="94"/>
                  </a:lnTo>
                  <a:lnTo>
                    <a:pt x="122" y="88"/>
                  </a:lnTo>
                  <a:lnTo>
                    <a:pt x="120" y="82"/>
                  </a:lnTo>
                  <a:lnTo>
                    <a:pt x="118" y="76"/>
                  </a:lnTo>
                  <a:lnTo>
                    <a:pt x="116" y="71"/>
                  </a:lnTo>
                  <a:lnTo>
                    <a:pt x="114" y="65"/>
                  </a:lnTo>
                  <a:lnTo>
                    <a:pt x="112" y="59"/>
                  </a:lnTo>
                  <a:lnTo>
                    <a:pt x="112" y="52"/>
                  </a:lnTo>
                  <a:lnTo>
                    <a:pt x="112" y="46"/>
                  </a:lnTo>
                  <a:lnTo>
                    <a:pt x="112" y="40"/>
                  </a:lnTo>
                  <a:lnTo>
                    <a:pt x="110" y="33"/>
                  </a:lnTo>
                  <a:lnTo>
                    <a:pt x="110" y="25"/>
                  </a:lnTo>
                  <a:lnTo>
                    <a:pt x="110" y="18"/>
                  </a:lnTo>
                  <a:lnTo>
                    <a:pt x="112" y="10"/>
                  </a:lnTo>
                  <a:lnTo>
                    <a:pt x="2" y="0"/>
                  </a:lnTo>
                  <a:lnTo>
                    <a:pt x="0" y="18"/>
                  </a:lnTo>
                  <a:lnTo>
                    <a:pt x="0" y="33"/>
                  </a:lnTo>
                  <a:lnTo>
                    <a:pt x="0" y="48"/>
                  </a:lnTo>
                  <a:lnTo>
                    <a:pt x="2" y="65"/>
                  </a:lnTo>
                  <a:lnTo>
                    <a:pt x="2" y="78"/>
                  </a:lnTo>
                  <a:lnTo>
                    <a:pt x="6" y="94"/>
                  </a:lnTo>
                  <a:lnTo>
                    <a:pt x="10" y="107"/>
                  </a:lnTo>
                  <a:lnTo>
                    <a:pt x="15" y="122"/>
                  </a:lnTo>
                  <a:lnTo>
                    <a:pt x="19" y="135"/>
                  </a:lnTo>
                  <a:lnTo>
                    <a:pt x="25" y="147"/>
                  </a:lnTo>
                  <a:lnTo>
                    <a:pt x="32" y="160"/>
                  </a:lnTo>
                  <a:lnTo>
                    <a:pt x="40" y="173"/>
                  </a:lnTo>
                  <a:lnTo>
                    <a:pt x="46" y="183"/>
                  </a:lnTo>
                  <a:lnTo>
                    <a:pt x="55" y="194"/>
                  </a:lnTo>
                  <a:lnTo>
                    <a:pt x="65" y="206"/>
                  </a:lnTo>
                  <a:lnTo>
                    <a:pt x="74" y="217"/>
                  </a:lnTo>
                  <a:lnTo>
                    <a:pt x="84" y="227"/>
                  </a:lnTo>
                  <a:lnTo>
                    <a:pt x="95" y="234"/>
                  </a:lnTo>
                  <a:lnTo>
                    <a:pt x="106" y="244"/>
                  </a:lnTo>
                  <a:lnTo>
                    <a:pt x="118" y="251"/>
                  </a:lnTo>
                  <a:lnTo>
                    <a:pt x="129" y="259"/>
                  </a:lnTo>
                  <a:lnTo>
                    <a:pt x="141" y="266"/>
                  </a:lnTo>
                  <a:lnTo>
                    <a:pt x="152" y="274"/>
                  </a:lnTo>
                  <a:lnTo>
                    <a:pt x="165" y="282"/>
                  </a:lnTo>
                  <a:lnTo>
                    <a:pt x="179" y="285"/>
                  </a:lnTo>
                  <a:lnTo>
                    <a:pt x="192" y="291"/>
                  </a:lnTo>
                  <a:lnTo>
                    <a:pt x="205" y="295"/>
                  </a:lnTo>
                  <a:lnTo>
                    <a:pt x="217" y="299"/>
                  </a:lnTo>
                  <a:lnTo>
                    <a:pt x="232" y="303"/>
                  </a:lnTo>
                  <a:lnTo>
                    <a:pt x="245" y="306"/>
                  </a:lnTo>
                  <a:lnTo>
                    <a:pt x="258" y="310"/>
                  </a:lnTo>
                  <a:lnTo>
                    <a:pt x="274" y="312"/>
                  </a:lnTo>
                  <a:lnTo>
                    <a:pt x="287" y="312"/>
                  </a:lnTo>
                  <a:lnTo>
                    <a:pt x="302" y="312"/>
                  </a:lnTo>
                  <a:lnTo>
                    <a:pt x="316" y="312"/>
                  </a:lnTo>
                  <a:lnTo>
                    <a:pt x="329" y="312"/>
                  </a:lnTo>
                  <a:lnTo>
                    <a:pt x="344" y="310"/>
                  </a:lnTo>
                  <a:lnTo>
                    <a:pt x="355" y="310"/>
                  </a:lnTo>
                  <a:lnTo>
                    <a:pt x="371" y="306"/>
                  </a:lnTo>
                  <a:lnTo>
                    <a:pt x="384" y="304"/>
                  </a:lnTo>
                  <a:lnTo>
                    <a:pt x="397" y="299"/>
                  </a:lnTo>
                  <a:lnTo>
                    <a:pt x="411" y="297"/>
                  </a:lnTo>
                  <a:lnTo>
                    <a:pt x="424" y="291"/>
                  </a:lnTo>
                  <a:lnTo>
                    <a:pt x="439" y="285"/>
                  </a:lnTo>
                  <a:lnTo>
                    <a:pt x="450" y="278"/>
                  </a:lnTo>
                  <a:lnTo>
                    <a:pt x="464" y="272"/>
                  </a:lnTo>
                  <a:lnTo>
                    <a:pt x="475" y="265"/>
                  </a:lnTo>
                  <a:lnTo>
                    <a:pt x="487" y="257"/>
                  </a:lnTo>
                  <a:lnTo>
                    <a:pt x="498" y="247"/>
                  </a:lnTo>
                  <a:lnTo>
                    <a:pt x="509" y="238"/>
                  </a:lnTo>
                  <a:lnTo>
                    <a:pt x="519" y="227"/>
                  </a:lnTo>
                  <a:lnTo>
                    <a:pt x="530" y="217"/>
                  </a:lnTo>
                  <a:lnTo>
                    <a:pt x="538" y="204"/>
                  </a:lnTo>
                  <a:lnTo>
                    <a:pt x="547" y="192"/>
                  </a:lnTo>
                  <a:lnTo>
                    <a:pt x="557" y="179"/>
                  </a:lnTo>
                  <a:lnTo>
                    <a:pt x="565" y="166"/>
                  </a:lnTo>
                  <a:lnTo>
                    <a:pt x="572" y="151"/>
                  </a:lnTo>
                  <a:lnTo>
                    <a:pt x="580" y="135"/>
                  </a:lnTo>
                  <a:lnTo>
                    <a:pt x="585" y="118"/>
                  </a:lnTo>
                  <a:lnTo>
                    <a:pt x="591" y="101"/>
                  </a:lnTo>
                  <a:lnTo>
                    <a:pt x="595" y="84"/>
                  </a:lnTo>
                  <a:lnTo>
                    <a:pt x="601" y="65"/>
                  </a:lnTo>
                  <a:lnTo>
                    <a:pt x="603" y="48"/>
                  </a:lnTo>
                  <a:lnTo>
                    <a:pt x="606" y="27"/>
                  </a:lnTo>
                  <a:lnTo>
                    <a:pt x="496" y="19"/>
                  </a:lnTo>
                  <a:lnTo>
                    <a:pt x="496" y="19"/>
                  </a:lnTo>
                  <a:close/>
                </a:path>
              </a:pathLst>
            </a:custGeom>
            <a:solidFill>
              <a:srgbClr val="000000"/>
            </a:solidFill>
            <a:ln w="9525">
              <a:noFill/>
              <a:round/>
              <a:headEnd/>
              <a:tailEnd/>
            </a:ln>
          </p:spPr>
          <p:txBody>
            <a:bodyPr/>
            <a:lstStyle/>
            <a:p>
              <a:endParaRPr lang="en-US"/>
            </a:p>
          </p:txBody>
        </p:sp>
        <p:sp>
          <p:nvSpPr>
            <p:cNvPr id="175119" name="Freeform 15"/>
            <p:cNvSpPr>
              <a:spLocks/>
            </p:cNvSpPr>
            <p:nvPr/>
          </p:nvSpPr>
          <p:spPr bwMode="auto">
            <a:xfrm>
              <a:off x="684" y="321"/>
              <a:ext cx="127" cy="572"/>
            </a:xfrm>
            <a:custGeom>
              <a:avLst/>
              <a:gdLst/>
              <a:ahLst/>
              <a:cxnLst>
                <a:cxn ang="0">
                  <a:pos x="144" y="0"/>
                </a:cxn>
                <a:cxn ang="0">
                  <a:pos x="0" y="1129"/>
                </a:cxn>
                <a:cxn ang="0">
                  <a:pos x="110" y="1144"/>
                </a:cxn>
                <a:cxn ang="0">
                  <a:pos x="254" y="14"/>
                </a:cxn>
                <a:cxn ang="0">
                  <a:pos x="144" y="0"/>
                </a:cxn>
                <a:cxn ang="0">
                  <a:pos x="144" y="0"/>
                </a:cxn>
              </a:cxnLst>
              <a:rect l="0" t="0" r="r" b="b"/>
              <a:pathLst>
                <a:path w="254" h="1144">
                  <a:moveTo>
                    <a:pt x="144" y="0"/>
                  </a:moveTo>
                  <a:lnTo>
                    <a:pt x="0" y="1129"/>
                  </a:lnTo>
                  <a:lnTo>
                    <a:pt x="110" y="1144"/>
                  </a:lnTo>
                  <a:lnTo>
                    <a:pt x="254" y="14"/>
                  </a:lnTo>
                  <a:lnTo>
                    <a:pt x="144" y="0"/>
                  </a:lnTo>
                  <a:lnTo>
                    <a:pt x="144" y="0"/>
                  </a:lnTo>
                  <a:close/>
                </a:path>
              </a:pathLst>
            </a:custGeom>
            <a:solidFill>
              <a:srgbClr val="000000"/>
            </a:solidFill>
            <a:ln w="9525">
              <a:noFill/>
              <a:round/>
              <a:headEnd/>
              <a:tailEnd/>
            </a:ln>
          </p:spPr>
          <p:txBody>
            <a:bodyPr/>
            <a:lstStyle/>
            <a:p>
              <a:endParaRPr lang="en-US"/>
            </a:p>
          </p:txBody>
        </p:sp>
        <p:sp>
          <p:nvSpPr>
            <p:cNvPr id="175120" name="Freeform 16"/>
            <p:cNvSpPr>
              <a:spLocks/>
            </p:cNvSpPr>
            <p:nvPr/>
          </p:nvSpPr>
          <p:spPr bwMode="auto">
            <a:xfrm>
              <a:off x="956" y="302"/>
              <a:ext cx="312" cy="475"/>
            </a:xfrm>
            <a:custGeom>
              <a:avLst/>
              <a:gdLst/>
              <a:ahLst/>
              <a:cxnLst>
                <a:cxn ang="0">
                  <a:pos x="626" y="920"/>
                </a:cxn>
                <a:cxn ang="0">
                  <a:pos x="365" y="0"/>
                </a:cxn>
                <a:cxn ang="0">
                  <a:pos x="259" y="31"/>
                </a:cxn>
                <a:cxn ang="0">
                  <a:pos x="259" y="31"/>
                </a:cxn>
                <a:cxn ang="0">
                  <a:pos x="245" y="27"/>
                </a:cxn>
                <a:cxn ang="0">
                  <a:pos x="0" y="897"/>
                </a:cxn>
                <a:cxn ang="0">
                  <a:pos x="107" y="926"/>
                </a:cxn>
                <a:cxn ang="0">
                  <a:pos x="310" y="209"/>
                </a:cxn>
                <a:cxn ang="0">
                  <a:pos x="517" y="950"/>
                </a:cxn>
                <a:cxn ang="0">
                  <a:pos x="626" y="920"/>
                </a:cxn>
                <a:cxn ang="0">
                  <a:pos x="626" y="920"/>
                </a:cxn>
              </a:cxnLst>
              <a:rect l="0" t="0" r="r" b="b"/>
              <a:pathLst>
                <a:path w="626" h="950">
                  <a:moveTo>
                    <a:pt x="626" y="920"/>
                  </a:moveTo>
                  <a:lnTo>
                    <a:pt x="365" y="0"/>
                  </a:lnTo>
                  <a:lnTo>
                    <a:pt x="259" y="31"/>
                  </a:lnTo>
                  <a:lnTo>
                    <a:pt x="259" y="31"/>
                  </a:lnTo>
                  <a:lnTo>
                    <a:pt x="245" y="27"/>
                  </a:lnTo>
                  <a:lnTo>
                    <a:pt x="0" y="897"/>
                  </a:lnTo>
                  <a:lnTo>
                    <a:pt x="107" y="926"/>
                  </a:lnTo>
                  <a:lnTo>
                    <a:pt x="310" y="209"/>
                  </a:lnTo>
                  <a:lnTo>
                    <a:pt x="517" y="950"/>
                  </a:lnTo>
                  <a:lnTo>
                    <a:pt x="626" y="920"/>
                  </a:lnTo>
                  <a:lnTo>
                    <a:pt x="626" y="920"/>
                  </a:lnTo>
                  <a:close/>
                </a:path>
              </a:pathLst>
            </a:custGeom>
            <a:solidFill>
              <a:srgbClr val="000000"/>
            </a:solidFill>
            <a:ln w="9525">
              <a:noFill/>
              <a:round/>
              <a:headEnd/>
              <a:tailEnd/>
            </a:ln>
          </p:spPr>
          <p:txBody>
            <a:bodyPr/>
            <a:lstStyle/>
            <a:p>
              <a:endParaRPr lang="en-US"/>
            </a:p>
          </p:txBody>
        </p:sp>
        <p:sp>
          <p:nvSpPr>
            <p:cNvPr id="175121" name="Freeform 17"/>
            <p:cNvSpPr>
              <a:spLocks/>
            </p:cNvSpPr>
            <p:nvPr/>
          </p:nvSpPr>
          <p:spPr bwMode="auto">
            <a:xfrm>
              <a:off x="993" y="728"/>
              <a:ext cx="263" cy="64"/>
            </a:xfrm>
            <a:custGeom>
              <a:avLst/>
              <a:gdLst/>
              <a:ahLst/>
              <a:cxnLst>
                <a:cxn ang="0">
                  <a:pos x="4" y="0"/>
                </a:cxn>
                <a:cxn ang="0">
                  <a:pos x="0" y="110"/>
                </a:cxn>
                <a:cxn ang="0">
                  <a:pos x="521" y="129"/>
                </a:cxn>
                <a:cxn ang="0">
                  <a:pos x="527" y="17"/>
                </a:cxn>
                <a:cxn ang="0">
                  <a:pos x="4" y="0"/>
                </a:cxn>
                <a:cxn ang="0">
                  <a:pos x="4" y="0"/>
                </a:cxn>
              </a:cxnLst>
              <a:rect l="0" t="0" r="r" b="b"/>
              <a:pathLst>
                <a:path w="527" h="129">
                  <a:moveTo>
                    <a:pt x="4" y="0"/>
                  </a:moveTo>
                  <a:lnTo>
                    <a:pt x="0" y="110"/>
                  </a:lnTo>
                  <a:lnTo>
                    <a:pt x="521" y="129"/>
                  </a:lnTo>
                  <a:lnTo>
                    <a:pt x="527" y="17"/>
                  </a:lnTo>
                  <a:lnTo>
                    <a:pt x="4" y="0"/>
                  </a:lnTo>
                  <a:lnTo>
                    <a:pt x="4" y="0"/>
                  </a:lnTo>
                  <a:close/>
                </a:path>
              </a:pathLst>
            </a:custGeom>
            <a:solidFill>
              <a:srgbClr val="000000"/>
            </a:solidFill>
            <a:ln w="9525">
              <a:noFill/>
              <a:round/>
              <a:headEnd/>
              <a:tailEnd/>
            </a:ln>
          </p:spPr>
          <p:txBody>
            <a:bodyPr/>
            <a:lstStyle/>
            <a:p>
              <a:endParaRPr lang="en-US"/>
            </a:p>
          </p:txBody>
        </p:sp>
        <p:sp>
          <p:nvSpPr>
            <p:cNvPr id="175122" name="Freeform 18"/>
            <p:cNvSpPr>
              <a:spLocks/>
            </p:cNvSpPr>
            <p:nvPr/>
          </p:nvSpPr>
          <p:spPr bwMode="auto">
            <a:xfrm>
              <a:off x="1071" y="659"/>
              <a:ext cx="78" cy="60"/>
            </a:xfrm>
            <a:custGeom>
              <a:avLst/>
              <a:gdLst/>
              <a:ahLst/>
              <a:cxnLst>
                <a:cxn ang="0">
                  <a:pos x="8" y="0"/>
                </a:cxn>
                <a:cxn ang="0">
                  <a:pos x="0" y="110"/>
                </a:cxn>
                <a:cxn ang="0">
                  <a:pos x="150" y="120"/>
                </a:cxn>
                <a:cxn ang="0">
                  <a:pos x="156" y="9"/>
                </a:cxn>
                <a:cxn ang="0">
                  <a:pos x="8" y="0"/>
                </a:cxn>
                <a:cxn ang="0">
                  <a:pos x="8" y="0"/>
                </a:cxn>
              </a:cxnLst>
              <a:rect l="0" t="0" r="r" b="b"/>
              <a:pathLst>
                <a:path w="156" h="120">
                  <a:moveTo>
                    <a:pt x="8" y="0"/>
                  </a:moveTo>
                  <a:lnTo>
                    <a:pt x="0" y="110"/>
                  </a:lnTo>
                  <a:lnTo>
                    <a:pt x="150" y="120"/>
                  </a:lnTo>
                  <a:lnTo>
                    <a:pt x="156" y="9"/>
                  </a:lnTo>
                  <a:lnTo>
                    <a:pt x="8" y="0"/>
                  </a:lnTo>
                  <a:lnTo>
                    <a:pt x="8" y="0"/>
                  </a:lnTo>
                  <a:close/>
                </a:path>
              </a:pathLst>
            </a:custGeom>
            <a:solidFill>
              <a:srgbClr val="000000"/>
            </a:solidFill>
            <a:ln w="9525">
              <a:noFill/>
              <a:round/>
              <a:headEnd/>
              <a:tailEnd/>
            </a:ln>
          </p:spPr>
          <p:txBody>
            <a:bodyPr/>
            <a:lstStyle/>
            <a:p>
              <a:endParaRPr lang="en-US"/>
            </a:p>
          </p:txBody>
        </p:sp>
        <p:sp>
          <p:nvSpPr>
            <p:cNvPr id="175123" name="Freeform 19"/>
            <p:cNvSpPr>
              <a:spLocks/>
            </p:cNvSpPr>
            <p:nvPr/>
          </p:nvSpPr>
          <p:spPr bwMode="auto">
            <a:xfrm>
              <a:off x="1325" y="626"/>
              <a:ext cx="140" cy="89"/>
            </a:xfrm>
            <a:custGeom>
              <a:avLst/>
              <a:gdLst/>
              <a:ahLst/>
              <a:cxnLst>
                <a:cxn ang="0">
                  <a:pos x="230" y="0"/>
                </a:cxn>
                <a:cxn ang="0">
                  <a:pos x="231" y="0"/>
                </a:cxn>
                <a:cxn ang="0">
                  <a:pos x="224" y="2"/>
                </a:cxn>
                <a:cxn ang="0">
                  <a:pos x="214" y="8"/>
                </a:cxn>
                <a:cxn ang="0">
                  <a:pos x="201" y="10"/>
                </a:cxn>
                <a:cxn ang="0">
                  <a:pos x="188" y="16"/>
                </a:cxn>
                <a:cxn ang="0">
                  <a:pos x="178" y="17"/>
                </a:cxn>
                <a:cxn ang="0">
                  <a:pos x="171" y="21"/>
                </a:cxn>
                <a:cxn ang="0">
                  <a:pos x="161" y="23"/>
                </a:cxn>
                <a:cxn ang="0">
                  <a:pos x="154" y="25"/>
                </a:cxn>
                <a:cxn ang="0">
                  <a:pos x="144" y="29"/>
                </a:cxn>
                <a:cxn ang="0">
                  <a:pos x="135" y="31"/>
                </a:cxn>
                <a:cxn ang="0">
                  <a:pos x="125" y="35"/>
                </a:cxn>
                <a:cxn ang="0">
                  <a:pos x="116" y="38"/>
                </a:cxn>
                <a:cxn ang="0">
                  <a:pos x="106" y="40"/>
                </a:cxn>
                <a:cxn ang="0">
                  <a:pos x="97" y="42"/>
                </a:cxn>
                <a:cxn ang="0">
                  <a:pos x="87" y="44"/>
                </a:cxn>
                <a:cxn ang="0">
                  <a:pos x="78" y="48"/>
                </a:cxn>
                <a:cxn ang="0">
                  <a:pos x="68" y="50"/>
                </a:cxn>
                <a:cxn ang="0">
                  <a:pos x="59" y="52"/>
                </a:cxn>
                <a:cxn ang="0">
                  <a:pos x="43" y="57"/>
                </a:cxn>
                <a:cxn ang="0">
                  <a:pos x="28" y="61"/>
                </a:cxn>
                <a:cxn ang="0">
                  <a:pos x="15" y="65"/>
                </a:cxn>
                <a:cxn ang="0">
                  <a:pos x="5" y="67"/>
                </a:cxn>
                <a:cxn ang="0">
                  <a:pos x="0" y="67"/>
                </a:cxn>
                <a:cxn ang="0">
                  <a:pos x="0" y="179"/>
                </a:cxn>
                <a:cxn ang="0">
                  <a:pos x="9" y="177"/>
                </a:cxn>
                <a:cxn ang="0">
                  <a:pos x="24" y="175"/>
                </a:cxn>
                <a:cxn ang="0">
                  <a:pos x="30" y="173"/>
                </a:cxn>
                <a:cxn ang="0">
                  <a:pos x="40" y="171"/>
                </a:cxn>
                <a:cxn ang="0">
                  <a:pos x="49" y="169"/>
                </a:cxn>
                <a:cxn ang="0">
                  <a:pos x="59" y="168"/>
                </a:cxn>
                <a:cxn ang="0">
                  <a:pos x="68" y="164"/>
                </a:cxn>
                <a:cxn ang="0">
                  <a:pos x="79" y="162"/>
                </a:cxn>
                <a:cxn ang="0">
                  <a:pos x="89" y="160"/>
                </a:cxn>
                <a:cxn ang="0">
                  <a:pos x="100" y="156"/>
                </a:cxn>
                <a:cxn ang="0">
                  <a:pos x="112" y="154"/>
                </a:cxn>
                <a:cxn ang="0">
                  <a:pos x="123" y="152"/>
                </a:cxn>
                <a:cxn ang="0">
                  <a:pos x="135" y="147"/>
                </a:cxn>
                <a:cxn ang="0">
                  <a:pos x="146" y="145"/>
                </a:cxn>
                <a:cxn ang="0">
                  <a:pos x="157" y="141"/>
                </a:cxn>
                <a:cxn ang="0">
                  <a:pos x="169" y="139"/>
                </a:cxn>
                <a:cxn ang="0">
                  <a:pos x="178" y="133"/>
                </a:cxn>
                <a:cxn ang="0">
                  <a:pos x="192" y="131"/>
                </a:cxn>
                <a:cxn ang="0">
                  <a:pos x="201" y="128"/>
                </a:cxn>
                <a:cxn ang="0">
                  <a:pos x="211" y="124"/>
                </a:cxn>
                <a:cxn ang="0">
                  <a:pos x="220" y="120"/>
                </a:cxn>
                <a:cxn ang="0">
                  <a:pos x="230" y="118"/>
                </a:cxn>
                <a:cxn ang="0">
                  <a:pos x="247" y="112"/>
                </a:cxn>
                <a:cxn ang="0">
                  <a:pos x="262" y="109"/>
                </a:cxn>
                <a:cxn ang="0">
                  <a:pos x="271" y="103"/>
                </a:cxn>
                <a:cxn ang="0">
                  <a:pos x="279" y="101"/>
                </a:cxn>
              </a:cxnLst>
              <a:rect l="0" t="0" r="r" b="b"/>
              <a:pathLst>
                <a:path w="279" h="179">
                  <a:moveTo>
                    <a:pt x="279" y="101"/>
                  </a:moveTo>
                  <a:lnTo>
                    <a:pt x="230" y="0"/>
                  </a:lnTo>
                  <a:lnTo>
                    <a:pt x="230" y="0"/>
                  </a:lnTo>
                  <a:lnTo>
                    <a:pt x="231" y="0"/>
                  </a:lnTo>
                  <a:lnTo>
                    <a:pt x="228" y="2"/>
                  </a:lnTo>
                  <a:lnTo>
                    <a:pt x="224" y="2"/>
                  </a:lnTo>
                  <a:lnTo>
                    <a:pt x="220" y="6"/>
                  </a:lnTo>
                  <a:lnTo>
                    <a:pt x="214" y="8"/>
                  </a:lnTo>
                  <a:lnTo>
                    <a:pt x="207" y="8"/>
                  </a:lnTo>
                  <a:lnTo>
                    <a:pt x="201" y="10"/>
                  </a:lnTo>
                  <a:lnTo>
                    <a:pt x="193" y="14"/>
                  </a:lnTo>
                  <a:lnTo>
                    <a:pt x="188" y="16"/>
                  </a:lnTo>
                  <a:lnTo>
                    <a:pt x="184" y="16"/>
                  </a:lnTo>
                  <a:lnTo>
                    <a:pt x="178" y="17"/>
                  </a:lnTo>
                  <a:lnTo>
                    <a:pt x="174" y="19"/>
                  </a:lnTo>
                  <a:lnTo>
                    <a:pt x="171" y="21"/>
                  </a:lnTo>
                  <a:lnTo>
                    <a:pt x="167" y="21"/>
                  </a:lnTo>
                  <a:lnTo>
                    <a:pt x="161" y="23"/>
                  </a:lnTo>
                  <a:lnTo>
                    <a:pt x="157" y="23"/>
                  </a:lnTo>
                  <a:lnTo>
                    <a:pt x="154" y="25"/>
                  </a:lnTo>
                  <a:lnTo>
                    <a:pt x="148" y="27"/>
                  </a:lnTo>
                  <a:lnTo>
                    <a:pt x="144" y="29"/>
                  </a:lnTo>
                  <a:lnTo>
                    <a:pt x="138" y="31"/>
                  </a:lnTo>
                  <a:lnTo>
                    <a:pt x="135" y="31"/>
                  </a:lnTo>
                  <a:lnTo>
                    <a:pt x="131" y="33"/>
                  </a:lnTo>
                  <a:lnTo>
                    <a:pt x="125" y="35"/>
                  </a:lnTo>
                  <a:lnTo>
                    <a:pt x="121" y="36"/>
                  </a:lnTo>
                  <a:lnTo>
                    <a:pt x="116" y="38"/>
                  </a:lnTo>
                  <a:lnTo>
                    <a:pt x="110" y="38"/>
                  </a:lnTo>
                  <a:lnTo>
                    <a:pt x="106" y="40"/>
                  </a:lnTo>
                  <a:lnTo>
                    <a:pt x="100" y="42"/>
                  </a:lnTo>
                  <a:lnTo>
                    <a:pt x="97" y="42"/>
                  </a:lnTo>
                  <a:lnTo>
                    <a:pt x="91" y="44"/>
                  </a:lnTo>
                  <a:lnTo>
                    <a:pt x="87" y="44"/>
                  </a:lnTo>
                  <a:lnTo>
                    <a:pt x="81" y="46"/>
                  </a:lnTo>
                  <a:lnTo>
                    <a:pt x="78" y="48"/>
                  </a:lnTo>
                  <a:lnTo>
                    <a:pt x="74" y="50"/>
                  </a:lnTo>
                  <a:lnTo>
                    <a:pt x="68" y="50"/>
                  </a:lnTo>
                  <a:lnTo>
                    <a:pt x="64" y="52"/>
                  </a:lnTo>
                  <a:lnTo>
                    <a:pt x="59" y="52"/>
                  </a:lnTo>
                  <a:lnTo>
                    <a:pt x="51" y="55"/>
                  </a:lnTo>
                  <a:lnTo>
                    <a:pt x="43" y="57"/>
                  </a:lnTo>
                  <a:lnTo>
                    <a:pt x="36" y="59"/>
                  </a:lnTo>
                  <a:lnTo>
                    <a:pt x="28" y="61"/>
                  </a:lnTo>
                  <a:lnTo>
                    <a:pt x="21" y="63"/>
                  </a:lnTo>
                  <a:lnTo>
                    <a:pt x="15" y="65"/>
                  </a:lnTo>
                  <a:lnTo>
                    <a:pt x="9" y="65"/>
                  </a:lnTo>
                  <a:lnTo>
                    <a:pt x="5" y="67"/>
                  </a:lnTo>
                  <a:lnTo>
                    <a:pt x="2" y="67"/>
                  </a:lnTo>
                  <a:lnTo>
                    <a:pt x="0" y="67"/>
                  </a:lnTo>
                  <a:lnTo>
                    <a:pt x="0" y="67"/>
                  </a:lnTo>
                  <a:lnTo>
                    <a:pt x="0" y="179"/>
                  </a:lnTo>
                  <a:lnTo>
                    <a:pt x="3" y="177"/>
                  </a:lnTo>
                  <a:lnTo>
                    <a:pt x="9" y="177"/>
                  </a:lnTo>
                  <a:lnTo>
                    <a:pt x="17" y="177"/>
                  </a:lnTo>
                  <a:lnTo>
                    <a:pt x="24" y="175"/>
                  </a:lnTo>
                  <a:lnTo>
                    <a:pt x="28" y="175"/>
                  </a:lnTo>
                  <a:lnTo>
                    <a:pt x="30" y="173"/>
                  </a:lnTo>
                  <a:lnTo>
                    <a:pt x="36" y="171"/>
                  </a:lnTo>
                  <a:lnTo>
                    <a:pt x="40" y="171"/>
                  </a:lnTo>
                  <a:lnTo>
                    <a:pt x="45" y="169"/>
                  </a:lnTo>
                  <a:lnTo>
                    <a:pt x="49" y="169"/>
                  </a:lnTo>
                  <a:lnTo>
                    <a:pt x="53" y="169"/>
                  </a:lnTo>
                  <a:lnTo>
                    <a:pt x="59" y="168"/>
                  </a:lnTo>
                  <a:lnTo>
                    <a:pt x="64" y="168"/>
                  </a:lnTo>
                  <a:lnTo>
                    <a:pt x="68" y="164"/>
                  </a:lnTo>
                  <a:lnTo>
                    <a:pt x="74" y="164"/>
                  </a:lnTo>
                  <a:lnTo>
                    <a:pt x="79" y="162"/>
                  </a:lnTo>
                  <a:lnTo>
                    <a:pt x="83" y="162"/>
                  </a:lnTo>
                  <a:lnTo>
                    <a:pt x="89" y="160"/>
                  </a:lnTo>
                  <a:lnTo>
                    <a:pt x="95" y="158"/>
                  </a:lnTo>
                  <a:lnTo>
                    <a:pt x="100" y="156"/>
                  </a:lnTo>
                  <a:lnTo>
                    <a:pt x="106" y="154"/>
                  </a:lnTo>
                  <a:lnTo>
                    <a:pt x="112" y="154"/>
                  </a:lnTo>
                  <a:lnTo>
                    <a:pt x="117" y="152"/>
                  </a:lnTo>
                  <a:lnTo>
                    <a:pt x="123" y="152"/>
                  </a:lnTo>
                  <a:lnTo>
                    <a:pt x="129" y="149"/>
                  </a:lnTo>
                  <a:lnTo>
                    <a:pt x="135" y="147"/>
                  </a:lnTo>
                  <a:lnTo>
                    <a:pt x="140" y="147"/>
                  </a:lnTo>
                  <a:lnTo>
                    <a:pt x="146" y="145"/>
                  </a:lnTo>
                  <a:lnTo>
                    <a:pt x="152" y="143"/>
                  </a:lnTo>
                  <a:lnTo>
                    <a:pt x="157" y="141"/>
                  </a:lnTo>
                  <a:lnTo>
                    <a:pt x="163" y="139"/>
                  </a:lnTo>
                  <a:lnTo>
                    <a:pt x="169" y="139"/>
                  </a:lnTo>
                  <a:lnTo>
                    <a:pt x="174" y="135"/>
                  </a:lnTo>
                  <a:lnTo>
                    <a:pt x="178" y="133"/>
                  </a:lnTo>
                  <a:lnTo>
                    <a:pt x="184" y="133"/>
                  </a:lnTo>
                  <a:lnTo>
                    <a:pt x="192" y="131"/>
                  </a:lnTo>
                  <a:lnTo>
                    <a:pt x="195" y="130"/>
                  </a:lnTo>
                  <a:lnTo>
                    <a:pt x="201" y="128"/>
                  </a:lnTo>
                  <a:lnTo>
                    <a:pt x="207" y="126"/>
                  </a:lnTo>
                  <a:lnTo>
                    <a:pt x="211" y="124"/>
                  </a:lnTo>
                  <a:lnTo>
                    <a:pt x="216" y="122"/>
                  </a:lnTo>
                  <a:lnTo>
                    <a:pt x="220" y="120"/>
                  </a:lnTo>
                  <a:lnTo>
                    <a:pt x="226" y="120"/>
                  </a:lnTo>
                  <a:lnTo>
                    <a:pt x="230" y="118"/>
                  </a:lnTo>
                  <a:lnTo>
                    <a:pt x="237" y="116"/>
                  </a:lnTo>
                  <a:lnTo>
                    <a:pt x="247" y="112"/>
                  </a:lnTo>
                  <a:lnTo>
                    <a:pt x="254" y="111"/>
                  </a:lnTo>
                  <a:lnTo>
                    <a:pt x="262" y="109"/>
                  </a:lnTo>
                  <a:lnTo>
                    <a:pt x="266" y="105"/>
                  </a:lnTo>
                  <a:lnTo>
                    <a:pt x="271" y="103"/>
                  </a:lnTo>
                  <a:lnTo>
                    <a:pt x="277" y="101"/>
                  </a:lnTo>
                  <a:lnTo>
                    <a:pt x="279" y="101"/>
                  </a:lnTo>
                  <a:lnTo>
                    <a:pt x="279" y="101"/>
                  </a:lnTo>
                  <a:close/>
                </a:path>
              </a:pathLst>
            </a:custGeom>
            <a:solidFill>
              <a:srgbClr val="000000"/>
            </a:solidFill>
            <a:ln w="9525">
              <a:noFill/>
              <a:round/>
              <a:headEnd/>
              <a:tailEnd/>
            </a:ln>
          </p:spPr>
          <p:txBody>
            <a:bodyPr/>
            <a:lstStyle/>
            <a:p>
              <a:endParaRPr lang="en-US"/>
            </a:p>
          </p:txBody>
        </p:sp>
        <p:sp>
          <p:nvSpPr>
            <p:cNvPr id="175124" name="Freeform 20"/>
            <p:cNvSpPr>
              <a:spLocks/>
            </p:cNvSpPr>
            <p:nvPr/>
          </p:nvSpPr>
          <p:spPr bwMode="auto">
            <a:xfrm>
              <a:off x="1344" y="830"/>
              <a:ext cx="111" cy="91"/>
            </a:xfrm>
            <a:custGeom>
              <a:avLst/>
              <a:gdLst/>
              <a:ahLst/>
              <a:cxnLst>
                <a:cxn ang="0">
                  <a:pos x="0" y="104"/>
                </a:cxn>
                <a:cxn ang="0">
                  <a:pos x="9" y="108"/>
                </a:cxn>
                <a:cxn ang="0">
                  <a:pos x="22" y="112"/>
                </a:cxn>
                <a:cxn ang="0">
                  <a:pos x="38" y="120"/>
                </a:cxn>
                <a:cxn ang="0">
                  <a:pos x="49" y="123"/>
                </a:cxn>
                <a:cxn ang="0">
                  <a:pos x="57" y="125"/>
                </a:cxn>
                <a:cxn ang="0">
                  <a:pos x="66" y="129"/>
                </a:cxn>
                <a:cxn ang="0">
                  <a:pos x="78" y="133"/>
                </a:cxn>
                <a:cxn ang="0">
                  <a:pos x="85" y="137"/>
                </a:cxn>
                <a:cxn ang="0">
                  <a:pos x="95" y="140"/>
                </a:cxn>
                <a:cxn ang="0">
                  <a:pos x="110" y="146"/>
                </a:cxn>
                <a:cxn ang="0">
                  <a:pos x="125" y="152"/>
                </a:cxn>
                <a:cxn ang="0">
                  <a:pos x="138" y="158"/>
                </a:cxn>
                <a:cxn ang="0">
                  <a:pos x="150" y="161"/>
                </a:cxn>
                <a:cxn ang="0">
                  <a:pos x="161" y="165"/>
                </a:cxn>
                <a:cxn ang="0">
                  <a:pos x="171" y="169"/>
                </a:cxn>
                <a:cxn ang="0">
                  <a:pos x="184" y="173"/>
                </a:cxn>
                <a:cxn ang="0">
                  <a:pos x="197" y="177"/>
                </a:cxn>
                <a:cxn ang="0">
                  <a:pos x="207" y="178"/>
                </a:cxn>
                <a:cxn ang="0">
                  <a:pos x="216" y="180"/>
                </a:cxn>
                <a:cxn ang="0">
                  <a:pos x="220" y="68"/>
                </a:cxn>
                <a:cxn ang="0">
                  <a:pos x="218" y="68"/>
                </a:cxn>
                <a:cxn ang="0">
                  <a:pos x="207" y="64"/>
                </a:cxn>
                <a:cxn ang="0">
                  <a:pos x="192" y="59"/>
                </a:cxn>
                <a:cxn ang="0">
                  <a:pos x="180" y="53"/>
                </a:cxn>
                <a:cxn ang="0">
                  <a:pos x="173" y="51"/>
                </a:cxn>
                <a:cxn ang="0">
                  <a:pos x="163" y="49"/>
                </a:cxn>
                <a:cxn ang="0">
                  <a:pos x="154" y="44"/>
                </a:cxn>
                <a:cxn ang="0">
                  <a:pos x="144" y="42"/>
                </a:cxn>
                <a:cxn ang="0">
                  <a:pos x="135" y="38"/>
                </a:cxn>
                <a:cxn ang="0">
                  <a:pos x="127" y="32"/>
                </a:cxn>
                <a:cxn ang="0">
                  <a:pos x="117" y="30"/>
                </a:cxn>
                <a:cxn ang="0">
                  <a:pos x="106" y="25"/>
                </a:cxn>
                <a:cxn ang="0">
                  <a:pos x="93" y="21"/>
                </a:cxn>
                <a:cxn ang="0">
                  <a:pos x="83" y="17"/>
                </a:cxn>
                <a:cxn ang="0">
                  <a:pos x="72" y="13"/>
                </a:cxn>
                <a:cxn ang="0">
                  <a:pos x="64" y="9"/>
                </a:cxn>
                <a:cxn ang="0">
                  <a:pos x="51" y="6"/>
                </a:cxn>
                <a:cxn ang="0">
                  <a:pos x="40" y="0"/>
                </a:cxn>
                <a:cxn ang="0">
                  <a:pos x="36" y="0"/>
                </a:cxn>
              </a:cxnLst>
              <a:rect l="0" t="0" r="r" b="b"/>
              <a:pathLst>
                <a:path w="222" h="180">
                  <a:moveTo>
                    <a:pt x="36" y="0"/>
                  </a:moveTo>
                  <a:lnTo>
                    <a:pt x="0" y="104"/>
                  </a:lnTo>
                  <a:lnTo>
                    <a:pt x="5" y="104"/>
                  </a:lnTo>
                  <a:lnTo>
                    <a:pt x="9" y="108"/>
                  </a:lnTo>
                  <a:lnTo>
                    <a:pt x="15" y="110"/>
                  </a:lnTo>
                  <a:lnTo>
                    <a:pt x="22" y="112"/>
                  </a:lnTo>
                  <a:lnTo>
                    <a:pt x="30" y="116"/>
                  </a:lnTo>
                  <a:lnTo>
                    <a:pt x="38" y="120"/>
                  </a:lnTo>
                  <a:lnTo>
                    <a:pt x="43" y="121"/>
                  </a:lnTo>
                  <a:lnTo>
                    <a:pt x="49" y="123"/>
                  </a:lnTo>
                  <a:lnTo>
                    <a:pt x="53" y="123"/>
                  </a:lnTo>
                  <a:lnTo>
                    <a:pt x="57" y="125"/>
                  </a:lnTo>
                  <a:lnTo>
                    <a:pt x="62" y="127"/>
                  </a:lnTo>
                  <a:lnTo>
                    <a:pt x="66" y="129"/>
                  </a:lnTo>
                  <a:lnTo>
                    <a:pt x="72" y="131"/>
                  </a:lnTo>
                  <a:lnTo>
                    <a:pt x="78" y="133"/>
                  </a:lnTo>
                  <a:lnTo>
                    <a:pt x="81" y="135"/>
                  </a:lnTo>
                  <a:lnTo>
                    <a:pt x="85" y="137"/>
                  </a:lnTo>
                  <a:lnTo>
                    <a:pt x="91" y="139"/>
                  </a:lnTo>
                  <a:lnTo>
                    <a:pt x="95" y="140"/>
                  </a:lnTo>
                  <a:lnTo>
                    <a:pt x="102" y="144"/>
                  </a:lnTo>
                  <a:lnTo>
                    <a:pt x="110" y="146"/>
                  </a:lnTo>
                  <a:lnTo>
                    <a:pt x="117" y="150"/>
                  </a:lnTo>
                  <a:lnTo>
                    <a:pt x="125" y="152"/>
                  </a:lnTo>
                  <a:lnTo>
                    <a:pt x="133" y="156"/>
                  </a:lnTo>
                  <a:lnTo>
                    <a:pt x="138" y="158"/>
                  </a:lnTo>
                  <a:lnTo>
                    <a:pt x="144" y="159"/>
                  </a:lnTo>
                  <a:lnTo>
                    <a:pt x="150" y="161"/>
                  </a:lnTo>
                  <a:lnTo>
                    <a:pt x="155" y="163"/>
                  </a:lnTo>
                  <a:lnTo>
                    <a:pt x="161" y="165"/>
                  </a:lnTo>
                  <a:lnTo>
                    <a:pt x="165" y="167"/>
                  </a:lnTo>
                  <a:lnTo>
                    <a:pt x="171" y="169"/>
                  </a:lnTo>
                  <a:lnTo>
                    <a:pt x="178" y="171"/>
                  </a:lnTo>
                  <a:lnTo>
                    <a:pt x="184" y="173"/>
                  </a:lnTo>
                  <a:lnTo>
                    <a:pt x="192" y="175"/>
                  </a:lnTo>
                  <a:lnTo>
                    <a:pt x="197" y="177"/>
                  </a:lnTo>
                  <a:lnTo>
                    <a:pt x="203" y="177"/>
                  </a:lnTo>
                  <a:lnTo>
                    <a:pt x="207" y="178"/>
                  </a:lnTo>
                  <a:lnTo>
                    <a:pt x="212" y="178"/>
                  </a:lnTo>
                  <a:lnTo>
                    <a:pt x="216" y="180"/>
                  </a:lnTo>
                  <a:lnTo>
                    <a:pt x="216" y="68"/>
                  </a:lnTo>
                  <a:lnTo>
                    <a:pt x="220" y="68"/>
                  </a:lnTo>
                  <a:lnTo>
                    <a:pt x="222" y="68"/>
                  </a:lnTo>
                  <a:lnTo>
                    <a:pt x="218" y="68"/>
                  </a:lnTo>
                  <a:lnTo>
                    <a:pt x="212" y="66"/>
                  </a:lnTo>
                  <a:lnTo>
                    <a:pt x="207" y="64"/>
                  </a:lnTo>
                  <a:lnTo>
                    <a:pt x="199" y="61"/>
                  </a:lnTo>
                  <a:lnTo>
                    <a:pt x="192" y="59"/>
                  </a:lnTo>
                  <a:lnTo>
                    <a:pt x="184" y="57"/>
                  </a:lnTo>
                  <a:lnTo>
                    <a:pt x="180" y="53"/>
                  </a:lnTo>
                  <a:lnTo>
                    <a:pt x="176" y="53"/>
                  </a:lnTo>
                  <a:lnTo>
                    <a:pt x="173" y="51"/>
                  </a:lnTo>
                  <a:lnTo>
                    <a:pt x="169" y="51"/>
                  </a:lnTo>
                  <a:lnTo>
                    <a:pt x="163" y="49"/>
                  </a:lnTo>
                  <a:lnTo>
                    <a:pt x="159" y="45"/>
                  </a:lnTo>
                  <a:lnTo>
                    <a:pt x="154" y="44"/>
                  </a:lnTo>
                  <a:lnTo>
                    <a:pt x="148" y="44"/>
                  </a:lnTo>
                  <a:lnTo>
                    <a:pt x="144" y="42"/>
                  </a:lnTo>
                  <a:lnTo>
                    <a:pt x="140" y="38"/>
                  </a:lnTo>
                  <a:lnTo>
                    <a:pt x="135" y="38"/>
                  </a:lnTo>
                  <a:lnTo>
                    <a:pt x="131" y="36"/>
                  </a:lnTo>
                  <a:lnTo>
                    <a:pt x="127" y="32"/>
                  </a:lnTo>
                  <a:lnTo>
                    <a:pt x="121" y="32"/>
                  </a:lnTo>
                  <a:lnTo>
                    <a:pt x="117" y="30"/>
                  </a:lnTo>
                  <a:lnTo>
                    <a:pt x="114" y="28"/>
                  </a:lnTo>
                  <a:lnTo>
                    <a:pt x="106" y="25"/>
                  </a:lnTo>
                  <a:lnTo>
                    <a:pt x="98" y="23"/>
                  </a:lnTo>
                  <a:lnTo>
                    <a:pt x="93" y="21"/>
                  </a:lnTo>
                  <a:lnTo>
                    <a:pt x="87" y="19"/>
                  </a:lnTo>
                  <a:lnTo>
                    <a:pt x="83" y="17"/>
                  </a:lnTo>
                  <a:lnTo>
                    <a:pt x="78" y="15"/>
                  </a:lnTo>
                  <a:lnTo>
                    <a:pt x="72" y="13"/>
                  </a:lnTo>
                  <a:lnTo>
                    <a:pt x="68" y="11"/>
                  </a:lnTo>
                  <a:lnTo>
                    <a:pt x="64" y="9"/>
                  </a:lnTo>
                  <a:lnTo>
                    <a:pt x="60" y="9"/>
                  </a:lnTo>
                  <a:lnTo>
                    <a:pt x="51" y="6"/>
                  </a:lnTo>
                  <a:lnTo>
                    <a:pt x="45" y="2"/>
                  </a:lnTo>
                  <a:lnTo>
                    <a:pt x="40" y="0"/>
                  </a:lnTo>
                  <a:lnTo>
                    <a:pt x="36" y="0"/>
                  </a:lnTo>
                  <a:lnTo>
                    <a:pt x="36" y="0"/>
                  </a:lnTo>
                  <a:close/>
                </a:path>
              </a:pathLst>
            </a:custGeom>
            <a:solidFill>
              <a:srgbClr val="000000"/>
            </a:solidFill>
            <a:ln w="9525">
              <a:noFill/>
              <a:round/>
              <a:headEnd/>
              <a:tailEnd/>
            </a:ln>
          </p:spPr>
          <p:txBody>
            <a:bodyPr/>
            <a:lstStyle/>
            <a:p>
              <a:endParaRPr lang="en-US"/>
            </a:p>
          </p:txBody>
        </p:sp>
        <p:sp>
          <p:nvSpPr>
            <p:cNvPr id="175125" name="Freeform 21"/>
            <p:cNvSpPr>
              <a:spLocks/>
            </p:cNvSpPr>
            <p:nvPr/>
          </p:nvSpPr>
          <p:spPr bwMode="auto">
            <a:xfrm>
              <a:off x="1196" y="936"/>
              <a:ext cx="83" cy="168"/>
            </a:xfrm>
            <a:custGeom>
              <a:avLst/>
              <a:gdLst/>
              <a:ahLst/>
              <a:cxnLst>
                <a:cxn ang="0">
                  <a:pos x="0" y="47"/>
                </a:cxn>
                <a:cxn ang="0">
                  <a:pos x="6" y="61"/>
                </a:cxn>
                <a:cxn ang="0">
                  <a:pos x="10" y="76"/>
                </a:cxn>
                <a:cxn ang="0">
                  <a:pos x="13" y="91"/>
                </a:cxn>
                <a:cxn ang="0">
                  <a:pos x="17" y="108"/>
                </a:cxn>
                <a:cxn ang="0">
                  <a:pos x="21" y="123"/>
                </a:cxn>
                <a:cxn ang="0">
                  <a:pos x="21" y="131"/>
                </a:cxn>
                <a:cxn ang="0">
                  <a:pos x="23" y="138"/>
                </a:cxn>
                <a:cxn ang="0">
                  <a:pos x="23" y="148"/>
                </a:cxn>
                <a:cxn ang="0">
                  <a:pos x="25" y="156"/>
                </a:cxn>
                <a:cxn ang="0">
                  <a:pos x="27" y="165"/>
                </a:cxn>
                <a:cxn ang="0">
                  <a:pos x="27" y="175"/>
                </a:cxn>
                <a:cxn ang="0">
                  <a:pos x="29" y="182"/>
                </a:cxn>
                <a:cxn ang="0">
                  <a:pos x="29" y="194"/>
                </a:cxn>
                <a:cxn ang="0">
                  <a:pos x="31" y="203"/>
                </a:cxn>
                <a:cxn ang="0">
                  <a:pos x="32" y="214"/>
                </a:cxn>
                <a:cxn ang="0">
                  <a:pos x="32" y="224"/>
                </a:cxn>
                <a:cxn ang="0">
                  <a:pos x="34" y="235"/>
                </a:cxn>
                <a:cxn ang="0">
                  <a:pos x="36" y="245"/>
                </a:cxn>
                <a:cxn ang="0">
                  <a:pos x="38" y="256"/>
                </a:cxn>
                <a:cxn ang="0">
                  <a:pos x="40" y="264"/>
                </a:cxn>
                <a:cxn ang="0">
                  <a:pos x="42" y="275"/>
                </a:cxn>
                <a:cxn ang="0">
                  <a:pos x="46" y="285"/>
                </a:cxn>
                <a:cxn ang="0">
                  <a:pos x="50" y="296"/>
                </a:cxn>
                <a:cxn ang="0">
                  <a:pos x="51" y="306"/>
                </a:cxn>
                <a:cxn ang="0">
                  <a:pos x="55" y="315"/>
                </a:cxn>
                <a:cxn ang="0">
                  <a:pos x="61" y="325"/>
                </a:cxn>
                <a:cxn ang="0">
                  <a:pos x="65" y="336"/>
                </a:cxn>
                <a:cxn ang="0">
                  <a:pos x="162" y="279"/>
                </a:cxn>
                <a:cxn ang="0">
                  <a:pos x="156" y="266"/>
                </a:cxn>
                <a:cxn ang="0">
                  <a:pos x="150" y="251"/>
                </a:cxn>
                <a:cxn ang="0">
                  <a:pos x="148" y="235"/>
                </a:cxn>
                <a:cxn ang="0">
                  <a:pos x="143" y="218"/>
                </a:cxn>
                <a:cxn ang="0">
                  <a:pos x="141" y="203"/>
                </a:cxn>
                <a:cxn ang="0">
                  <a:pos x="139" y="190"/>
                </a:cxn>
                <a:cxn ang="0">
                  <a:pos x="139" y="182"/>
                </a:cxn>
                <a:cxn ang="0">
                  <a:pos x="137" y="175"/>
                </a:cxn>
                <a:cxn ang="0">
                  <a:pos x="137" y="165"/>
                </a:cxn>
                <a:cxn ang="0">
                  <a:pos x="137" y="156"/>
                </a:cxn>
                <a:cxn ang="0">
                  <a:pos x="135" y="146"/>
                </a:cxn>
                <a:cxn ang="0">
                  <a:pos x="133" y="135"/>
                </a:cxn>
                <a:cxn ang="0">
                  <a:pos x="131" y="125"/>
                </a:cxn>
                <a:cxn ang="0">
                  <a:pos x="129" y="116"/>
                </a:cxn>
                <a:cxn ang="0">
                  <a:pos x="129" y="104"/>
                </a:cxn>
                <a:cxn ang="0">
                  <a:pos x="127" y="95"/>
                </a:cxn>
                <a:cxn ang="0">
                  <a:pos x="126" y="83"/>
                </a:cxn>
                <a:cxn ang="0">
                  <a:pos x="124" y="74"/>
                </a:cxn>
                <a:cxn ang="0">
                  <a:pos x="120" y="64"/>
                </a:cxn>
                <a:cxn ang="0">
                  <a:pos x="118" y="53"/>
                </a:cxn>
                <a:cxn ang="0">
                  <a:pos x="114" y="43"/>
                </a:cxn>
                <a:cxn ang="0">
                  <a:pos x="112" y="32"/>
                </a:cxn>
                <a:cxn ang="0">
                  <a:pos x="108" y="23"/>
                </a:cxn>
                <a:cxn ang="0">
                  <a:pos x="105" y="13"/>
                </a:cxn>
                <a:cxn ang="0">
                  <a:pos x="101" y="4"/>
                </a:cxn>
                <a:cxn ang="0">
                  <a:pos x="99" y="0"/>
                </a:cxn>
              </a:cxnLst>
              <a:rect l="0" t="0" r="r" b="b"/>
              <a:pathLst>
                <a:path w="165" h="336">
                  <a:moveTo>
                    <a:pt x="99" y="0"/>
                  </a:moveTo>
                  <a:lnTo>
                    <a:pt x="0" y="47"/>
                  </a:lnTo>
                  <a:lnTo>
                    <a:pt x="2" y="55"/>
                  </a:lnTo>
                  <a:lnTo>
                    <a:pt x="6" y="61"/>
                  </a:lnTo>
                  <a:lnTo>
                    <a:pt x="8" y="68"/>
                  </a:lnTo>
                  <a:lnTo>
                    <a:pt x="10" y="76"/>
                  </a:lnTo>
                  <a:lnTo>
                    <a:pt x="12" y="83"/>
                  </a:lnTo>
                  <a:lnTo>
                    <a:pt x="13" y="91"/>
                  </a:lnTo>
                  <a:lnTo>
                    <a:pt x="15" y="99"/>
                  </a:lnTo>
                  <a:lnTo>
                    <a:pt x="17" y="108"/>
                  </a:lnTo>
                  <a:lnTo>
                    <a:pt x="19" y="114"/>
                  </a:lnTo>
                  <a:lnTo>
                    <a:pt x="21" y="123"/>
                  </a:lnTo>
                  <a:lnTo>
                    <a:pt x="21" y="125"/>
                  </a:lnTo>
                  <a:lnTo>
                    <a:pt x="21" y="131"/>
                  </a:lnTo>
                  <a:lnTo>
                    <a:pt x="21" y="135"/>
                  </a:lnTo>
                  <a:lnTo>
                    <a:pt x="23" y="138"/>
                  </a:lnTo>
                  <a:lnTo>
                    <a:pt x="23" y="142"/>
                  </a:lnTo>
                  <a:lnTo>
                    <a:pt x="23" y="148"/>
                  </a:lnTo>
                  <a:lnTo>
                    <a:pt x="25" y="152"/>
                  </a:lnTo>
                  <a:lnTo>
                    <a:pt x="25" y="156"/>
                  </a:lnTo>
                  <a:lnTo>
                    <a:pt x="25" y="159"/>
                  </a:lnTo>
                  <a:lnTo>
                    <a:pt x="27" y="165"/>
                  </a:lnTo>
                  <a:lnTo>
                    <a:pt x="27" y="169"/>
                  </a:lnTo>
                  <a:lnTo>
                    <a:pt x="27" y="175"/>
                  </a:lnTo>
                  <a:lnTo>
                    <a:pt x="27" y="178"/>
                  </a:lnTo>
                  <a:lnTo>
                    <a:pt x="29" y="182"/>
                  </a:lnTo>
                  <a:lnTo>
                    <a:pt x="29" y="188"/>
                  </a:lnTo>
                  <a:lnTo>
                    <a:pt x="29" y="194"/>
                  </a:lnTo>
                  <a:lnTo>
                    <a:pt x="29" y="197"/>
                  </a:lnTo>
                  <a:lnTo>
                    <a:pt x="31" y="203"/>
                  </a:lnTo>
                  <a:lnTo>
                    <a:pt x="31" y="209"/>
                  </a:lnTo>
                  <a:lnTo>
                    <a:pt x="32" y="214"/>
                  </a:lnTo>
                  <a:lnTo>
                    <a:pt x="32" y="218"/>
                  </a:lnTo>
                  <a:lnTo>
                    <a:pt x="32" y="224"/>
                  </a:lnTo>
                  <a:lnTo>
                    <a:pt x="34" y="230"/>
                  </a:lnTo>
                  <a:lnTo>
                    <a:pt x="34" y="235"/>
                  </a:lnTo>
                  <a:lnTo>
                    <a:pt x="34" y="239"/>
                  </a:lnTo>
                  <a:lnTo>
                    <a:pt x="36" y="245"/>
                  </a:lnTo>
                  <a:lnTo>
                    <a:pt x="36" y="251"/>
                  </a:lnTo>
                  <a:lnTo>
                    <a:pt x="38" y="256"/>
                  </a:lnTo>
                  <a:lnTo>
                    <a:pt x="38" y="260"/>
                  </a:lnTo>
                  <a:lnTo>
                    <a:pt x="40" y="264"/>
                  </a:lnTo>
                  <a:lnTo>
                    <a:pt x="42" y="270"/>
                  </a:lnTo>
                  <a:lnTo>
                    <a:pt x="42" y="275"/>
                  </a:lnTo>
                  <a:lnTo>
                    <a:pt x="44" y="279"/>
                  </a:lnTo>
                  <a:lnTo>
                    <a:pt x="46" y="285"/>
                  </a:lnTo>
                  <a:lnTo>
                    <a:pt x="46" y="290"/>
                  </a:lnTo>
                  <a:lnTo>
                    <a:pt x="50" y="296"/>
                  </a:lnTo>
                  <a:lnTo>
                    <a:pt x="50" y="300"/>
                  </a:lnTo>
                  <a:lnTo>
                    <a:pt x="51" y="306"/>
                  </a:lnTo>
                  <a:lnTo>
                    <a:pt x="53" y="309"/>
                  </a:lnTo>
                  <a:lnTo>
                    <a:pt x="55" y="315"/>
                  </a:lnTo>
                  <a:lnTo>
                    <a:pt x="57" y="321"/>
                  </a:lnTo>
                  <a:lnTo>
                    <a:pt x="61" y="325"/>
                  </a:lnTo>
                  <a:lnTo>
                    <a:pt x="63" y="330"/>
                  </a:lnTo>
                  <a:lnTo>
                    <a:pt x="65" y="336"/>
                  </a:lnTo>
                  <a:lnTo>
                    <a:pt x="165" y="287"/>
                  </a:lnTo>
                  <a:lnTo>
                    <a:pt x="162" y="279"/>
                  </a:lnTo>
                  <a:lnTo>
                    <a:pt x="158" y="271"/>
                  </a:lnTo>
                  <a:lnTo>
                    <a:pt x="156" y="266"/>
                  </a:lnTo>
                  <a:lnTo>
                    <a:pt x="152" y="258"/>
                  </a:lnTo>
                  <a:lnTo>
                    <a:pt x="150" y="251"/>
                  </a:lnTo>
                  <a:lnTo>
                    <a:pt x="148" y="243"/>
                  </a:lnTo>
                  <a:lnTo>
                    <a:pt x="148" y="235"/>
                  </a:lnTo>
                  <a:lnTo>
                    <a:pt x="145" y="228"/>
                  </a:lnTo>
                  <a:lnTo>
                    <a:pt x="143" y="218"/>
                  </a:lnTo>
                  <a:lnTo>
                    <a:pt x="143" y="211"/>
                  </a:lnTo>
                  <a:lnTo>
                    <a:pt x="141" y="203"/>
                  </a:lnTo>
                  <a:lnTo>
                    <a:pt x="139" y="195"/>
                  </a:lnTo>
                  <a:lnTo>
                    <a:pt x="139" y="190"/>
                  </a:lnTo>
                  <a:lnTo>
                    <a:pt x="139" y="186"/>
                  </a:lnTo>
                  <a:lnTo>
                    <a:pt x="139" y="182"/>
                  </a:lnTo>
                  <a:lnTo>
                    <a:pt x="139" y="178"/>
                  </a:lnTo>
                  <a:lnTo>
                    <a:pt x="137" y="175"/>
                  </a:lnTo>
                  <a:lnTo>
                    <a:pt x="137" y="169"/>
                  </a:lnTo>
                  <a:lnTo>
                    <a:pt x="137" y="165"/>
                  </a:lnTo>
                  <a:lnTo>
                    <a:pt x="137" y="161"/>
                  </a:lnTo>
                  <a:lnTo>
                    <a:pt x="137" y="156"/>
                  </a:lnTo>
                  <a:lnTo>
                    <a:pt x="135" y="152"/>
                  </a:lnTo>
                  <a:lnTo>
                    <a:pt x="135" y="146"/>
                  </a:lnTo>
                  <a:lnTo>
                    <a:pt x="135" y="140"/>
                  </a:lnTo>
                  <a:lnTo>
                    <a:pt x="133" y="135"/>
                  </a:lnTo>
                  <a:lnTo>
                    <a:pt x="131" y="131"/>
                  </a:lnTo>
                  <a:lnTo>
                    <a:pt x="131" y="125"/>
                  </a:lnTo>
                  <a:lnTo>
                    <a:pt x="131" y="119"/>
                  </a:lnTo>
                  <a:lnTo>
                    <a:pt x="129" y="116"/>
                  </a:lnTo>
                  <a:lnTo>
                    <a:pt x="129" y="110"/>
                  </a:lnTo>
                  <a:lnTo>
                    <a:pt x="129" y="104"/>
                  </a:lnTo>
                  <a:lnTo>
                    <a:pt x="129" y="99"/>
                  </a:lnTo>
                  <a:lnTo>
                    <a:pt x="127" y="95"/>
                  </a:lnTo>
                  <a:lnTo>
                    <a:pt x="127" y="89"/>
                  </a:lnTo>
                  <a:lnTo>
                    <a:pt x="126" y="83"/>
                  </a:lnTo>
                  <a:lnTo>
                    <a:pt x="124" y="80"/>
                  </a:lnTo>
                  <a:lnTo>
                    <a:pt x="124" y="74"/>
                  </a:lnTo>
                  <a:lnTo>
                    <a:pt x="122" y="68"/>
                  </a:lnTo>
                  <a:lnTo>
                    <a:pt x="120" y="64"/>
                  </a:lnTo>
                  <a:lnTo>
                    <a:pt x="120" y="59"/>
                  </a:lnTo>
                  <a:lnTo>
                    <a:pt x="118" y="53"/>
                  </a:lnTo>
                  <a:lnTo>
                    <a:pt x="116" y="47"/>
                  </a:lnTo>
                  <a:lnTo>
                    <a:pt x="114" y="43"/>
                  </a:lnTo>
                  <a:lnTo>
                    <a:pt x="114" y="38"/>
                  </a:lnTo>
                  <a:lnTo>
                    <a:pt x="112" y="32"/>
                  </a:lnTo>
                  <a:lnTo>
                    <a:pt x="110" y="28"/>
                  </a:lnTo>
                  <a:lnTo>
                    <a:pt x="108" y="23"/>
                  </a:lnTo>
                  <a:lnTo>
                    <a:pt x="107" y="19"/>
                  </a:lnTo>
                  <a:lnTo>
                    <a:pt x="105" y="13"/>
                  </a:lnTo>
                  <a:lnTo>
                    <a:pt x="103" y="9"/>
                  </a:lnTo>
                  <a:lnTo>
                    <a:pt x="101" y="4"/>
                  </a:lnTo>
                  <a:lnTo>
                    <a:pt x="99" y="0"/>
                  </a:lnTo>
                  <a:lnTo>
                    <a:pt x="99" y="0"/>
                  </a:lnTo>
                  <a:close/>
                </a:path>
              </a:pathLst>
            </a:custGeom>
            <a:solidFill>
              <a:srgbClr val="000000"/>
            </a:solidFill>
            <a:ln w="9525">
              <a:noFill/>
              <a:round/>
              <a:headEnd/>
              <a:tailEnd/>
            </a:ln>
          </p:spPr>
          <p:txBody>
            <a:bodyPr/>
            <a:lstStyle/>
            <a:p>
              <a:endParaRPr lang="en-US"/>
            </a:p>
          </p:txBody>
        </p:sp>
        <p:sp>
          <p:nvSpPr>
            <p:cNvPr id="175126" name="Freeform 22"/>
            <p:cNvSpPr>
              <a:spLocks/>
            </p:cNvSpPr>
            <p:nvPr/>
          </p:nvSpPr>
          <p:spPr bwMode="auto">
            <a:xfrm>
              <a:off x="724" y="198"/>
              <a:ext cx="149" cy="150"/>
            </a:xfrm>
            <a:custGeom>
              <a:avLst/>
              <a:gdLst/>
              <a:ahLst/>
              <a:cxnLst>
                <a:cxn ang="0">
                  <a:pos x="128" y="116"/>
                </a:cxn>
                <a:cxn ang="0">
                  <a:pos x="111" y="143"/>
                </a:cxn>
                <a:cxn ang="0">
                  <a:pos x="115" y="170"/>
                </a:cxn>
                <a:cxn ang="0">
                  <a:pos x="135" y="187"/>
                </a:cxn>
                <a:cxn ang="0">
                  <a:pos x="143" y="206"/>
                </a:cxn>
                <a:cxn ang="0">
                  <a:pos x="143" y="234"/>
                </a:cxn>
                <a:cxn ang="0">
                  <a:pos x="143" y="263"/>
                </a:cxn>
                <a:cxn ang="0">
                  <a:pos x="143" y="293"/>
                </a:cxn>
                <a:cxn ang="0">
                  <a:pos x="120" y="297"/>
                </a:cxn>
                <a:cxn ang="0">
                  <a:pos x="94" y="289"/>
                </a:cxn>
                <a:cxn ang="0">
                  <a:pos x="67" y="276"/>
                </a:cxn>
                <a:cxn ang="0">
                  <a:pos x="46" y="259"/>
                </a:cxn>
                <a:cxn ang="0">
                  <a:pos x="27" y="238"/>
                </a:cxn>
                <a:cxn ang="0">
                  <a:pos x="14" y="213"/>
                </a:cxn>
                <a:cxn ang="0">
                  <a:pos x="2" y="187"/>
                </a:cxn>
                <a:cxn ang="0">
                  <a:pos x="0" y="158"/>
                </a:cxn>
                <a:cxn ang="0">
                  <a:pos x="0" y="128"/>
                </a:cxn>
                <a:cxn ang="0">
                  <a:pos x="8" y="99"/>
                </a:cxn>
                <a:cxn ang="0">
                  <a:pos x="19" y="71"/>
                </a:cxn>
                <a:cxn ang="0">
                  <a:pos x="38" y="50"/>
                </a:cxn>
                <a:cxn ang="0">
                  <a:pos x="59" y="31"/>
                </a:cxn>
                <a:cxn ang="0">
                  <a:pos x="84" y="14"/>
                </a:cxn>
                <a:cxn ang="0">
                  <a:pos x="111" y="4"/>
                </a:cxn>
                <a:cxn ang="0">
                  <a:pos x="141" y="0"/>
                </a:cxn>
                <a:cxn ang="0">
                  <a:pos x="172" y="2"/>
                </a:cxn>
                <a:cxn ang="0">
                  <a:pos x="200" y="10"/>
                </a:cxn>
                <a:cxn ang="0">
                  <a:pos x="227" y="21"/>
                </a:cxn>
                <a:cxn ang="0">
                  <a:pos x="249" y="40"/>
                </a:cxn>
                <a:cxn ang="0">
                  <a:pos x="268" y="61"/>
                </a:cxn>
                <a:cxn ang="0">
                  <a:pos x="284" y="84"/>
                </a:cxn>
                <a:cxn ang="0">
                  <a:pos x="293" y="113"/>
                </a:cxn>
                <a:cxn ang="0">
                  <a:pos x="299" y="143"/>
                </a:cxn>
                <a:cxn ang="0">
                  <a:pos x="295" y="171"/>
                </a:cxn>
                <a:cxn ang="0">
                  <a:pos x="289" y="200"/>
                </a:cxn>
                <a:cxn ang="0">
                  <a:pos x="278" y="225"/>
                </a:cxn>
                <a:cxn ang="0">
                  <a:pos x="261" y="247"/>
                </a:cxn>
                <a:cxn ang="0">
                  <a:pos x="240" y="268"/>
                </a:cxn>
                <a:cxn ang="0">
                  <a:pos x="215" y="284"/>
                </a:cxn>
                <a:cxn ang="0">
                  <a:pos x="191" y="295"/>
                </a:cxn>
                <a:cxn ang="0">
                  <a:pos x="162" y="299"/>
                </a:cxn>
                <a:cxn ang="0">
                  <a:pos x="154" y="278"/>
                </a:cxn>
                <a:cxn ang="0">
                  <a:pos x="154" y="247"/>
                </a:cxn>
                <a:cxn ang="0">
                  <a:pos x="154" y="221"/>
                </a:cxn>
                <a:cxn ang="0">
                  <a:pos x="154" y="194"/>
                </a:cxn>
                <a:cxn ang="0">
                  <a:pos x="172" y="181"/>
                </a:cxn>
                <a:cxn ang="0">
                  <a:pos x="187" y="158"/>
                </a:cxn>
                <a:cxn ang="0">
                  <a:pos x="181" y="128"/>
                </a:cxn>
                <a:cxn ang="0">
                  <a:pos x="156" y="113"/>
                </a:cxn>
              </a:cxnLst>
              <a:rect l="0" t="0" r="r" b="b"/>
              <a:pathLst>
                <a:path w="299" h="301">
                  <a:moveTo>
                    <a:pt x="149" y="113"/>
                  </a:moveTo>
                  <a:lnTo>
                    <a:pt x="141" y="113"/>
                  </a:lnTo>
                  <a:lnTo>
                    <a:pt x="134" y="114"/>
                  </a:lnTo>
                  <a:lnTo>
                    <a:pt x="128" y="116"/>
                  </a:lnTo>
                  <a:lnTo>
                    <a:pt x="122" y="122"/>
                  </a:lnTo>
                  <a:lnTo>
                    <a:pt x="116" y="128"/>
                  </a:lnTo>
                  <a:lnTo>
                    <a:pt x="113" y="135"/>
                  </a:lnTo>
                  <a:lnTo>
                    <a:pt x="111" y="143"/>
                  </a:lnTo>
                  <a:lnTo>
                    <a:pt x="111" y="151"/>
                  </a:lnTo>
                  <a:lnTo>
                    <a:pt x="111" y="158"/>
                  </a:lnTo>
                  <a:lnTo>
                    <a:pt x="113" y="164"/>
                  </a:lnTo>
                  <a:lnTo>
                    <a:pt x="115" y="170"/>
                  </a:lnTo>
                  <a:lnTo>
                    <a:pt x="120" y="177"/>
                  </a:lnTo>
                  <a:lnTo>
                    <a:pt x="124" y="181"/>
                  </a:lnTo>
                  <a:lnTo>
                    <a:pt x="130" y="185"/>
                  </a:lnTo>
                  <a:lnTo>
                    <a:pt x="135" y="187"/>
                  </a:lnTo>
                  <a:lnTo>
                    <a:pt x="143" y="189"/>
                  </a:lnTo>
                  <a:lnTo>
                    <a:pt x="143" y="194"/>
                  </a:lnTo>
                  <a:lnTo>
                    <a:pt x="143" y="200"/>
                  </a:lnTo>
                  <a:lnTo>
                    <a:pt x="143" y="206"/>
                  </a:lnTo>
                  <a:lnTo>
                    <a:pt x="143" y="213"/>
                  </a:lnTo>
                  <a:lnTo>
                    <a:pt x="143" y="221"/>
                  </a:lnTo>
                  <a:lnTo>
                    <a:pt x="143" y="227"/>
                  </a:lnTo>
                  <a:lnTo>
                    <a:pt x="143" y="234"/>
                  </a:lnTo>
                  <a:lnTo>
                    <a:pt x="143" y="242"/>
                  </a:lnTo>
                  <a:lnTo>
                    <a:pt x="143" y="247"/>
                  </a:lnTo>
                  <a:lnTo>
                    <a:pt x="143" y="257"/>
                  </a:lnTo>
                  <a:lnTo>
                    <a:pt x="143" y="263"/>
                  </a:lnTo>
                  <a:lnTo>
                    <a:pt x="143" y="272"/>
                  </a:lnTo>
                  <a:lnTo>
                    <a:pt x="143" y="278"/>
                  </a:lnTo>
                  <a:lnTo>
                    <a:pt x="143" y="285"/>
                  </a:lnTo>
                  <a:lnTo>
                    <a:pt x="143" y="293"/>
                  </a:lnTo>
                  <a:lnTo>
                    <a:pt x="143" y="301"/>
                  </a:lnTo>
                  <a:lnTo>
                    <a:pt x="135" y="299"/>
                  </a:lnTo>
                  <a:lnTo>
                    <a:pt x="128" y="299"/>
                  </a:lnTo>
                  <a:lnTo>
                    <a:pt x="120" y="297"/>
                  </a:lnTo>
                  <a:lnTo>
                    <a:pt x="113" y="297"/>
                  </a:lnTo>
                  <a:lnTo>
                    <a:pt x="107" y="295"/>
                  </a:lnTo>
                  <a:lnTo>
                    <a:pt x="99" y="291"/>
                  </a:lnTo>
                  <a:lnTo>
                    <a:pt x="94" y="289"/>
                  </a:lnTo>
                  <a:lnTo>
                    <a:pt x="86" y="287"/>
                  </a:lnTo>
                  <a:lnTo>
                    <a:pt x="80" y="284"/>
                  </a:lnTo>
                  <a:lnTo>
                    <a:pt x="73" y="280"/>
                  </a:lnTo>
                  <a:lnTo>
                    <a:pt x="67" y="276"/>
                  </a:lnTo>
                  <a:lnTo>
                    <a:pt x="61" y="274"/>
                  </a:lnTo>
                  <a:lnTo>
                    <a:pt x="56" y="268"/>
                  </a:lnTo>
                  <a:lnTo>
                    <a:pt x="50" y="265"/>
                  </a:lnTo>
                  <a:lnTo>
                    <a:pt x="46" y="259"/>
                  </a:lnTo>
                  <a:lnTo>
                    <a:pt x="42" y="255"/>
                  </a:lnTo>
                  <a:lnTo>
                    <a:pt x="37" y="247"/>
                  </a:lnTo>
                  <a:lnTo>
                    <a:pt x="31" y="244"/>
                  </a:lnTo>
                  <a:lnTo>
                    <a:pt x="27" y="238"/>
                  </a:lnTo>
                  <a:lnTo>
                    <a:pt x="23" y="232"/>
                  </a:lnTo>
                  <a:lnTo>
                    <a:pt x="18" y="225"/>
                  </a:lnTo>
                  <a:lnTo>
                    <a:pt x="16" y="219"/>
                  </a:lnTo>
                  <a:lnTo>
                    <a:pt x="14" y="213"/>
                  </a:lnTo>
                  <a:lnTo>
                    <a:pt x="10" y="208"/>
                  </a:lnTo>
                  <a:lnTo>
                    <a:pt x="8" y="200"/>
                  </a:lnTo>
                  <a:lnTo>
                    <a:pt x="6" y="192"/>
                  </a:lnTo>
                  <a:lnTo>
                    <a:pt x="2" y="187"/>
                  </a:lnTo>
                  <a:lnTo>
                    <a:pt x="2" y="181"/>
                  </a:lnTo>
                  <a:lnTo>
                    <a:pt x="0" y="171"/>
                  </a:lnTo>
                  <a:lnTo>
                    <a:pt x="0" y="166"/>
                  </a:lnTo>
                  <a:lnTo>
                    <a:pt x="0" y="158"/>
                  </a:lnTo>
                  <a:lnTo>
                    <a:pt x="0" y="151"/>
                  </a:lnTo>
                  <a:lnTo>
                    <a:pt x="0" y="143"/>
                  </a:lnTo>
                  <a:lnTo>
                    <a:pt x="0" y="135"/>
                  </a:lnTo>
                  <a:lnTo>
                    <a:pt x="0" y="128"/>
                  </a:lnTo>
                  <a:lnTo>
                    <a:pt x="2" y="120"/>
                  </a:lnTo>
                  <a:lnTo>
                    <a:pt x="2" y="113"/>
                  </a:lnTo>
                  <a:lnTo>
                    <a:pt x="6" y="105"/>
                  </a:lnTo>
                  <a:lnTo>
                    <a:pt x="8" y="99"/>
                  </a:lnTo>
                  <a:lnTo>
                    <a:pt x="10" y="92"/>
                  </a:lnTo>
                  <a:lnTo>
                    <a:pt x="14" y="84"/>
                  </a:lnTo>
                  <a:lnTo>
                    <a:pt x="16" y="78"/>
                  </a:lnTo>
                  <a:lnTo>
                    <a:pt x="19" y="71"/>
                  </a:lnTo>
                  <a:lnTo>
                    <a:pt x="23" y="65"/>
                  </a:lnTo>
                  <a:lnTo>
                    <a:pt x="29" y="61"/>
                  </a:lnTo>
                  <a:lnTo>
                    <a:pt x="33" y="56"/>
                  </a:lnTo>
                  <a:lnTo>
                    <a:pt x="38" y="50"/>
                  </a:lnTo>
                  <a:lnTo>
                    <a:pt x="44" y="46"/>
                  </a:lnTo>
                  <a:lnTo>
                    <a:pt x="48" y="40"/>
                  </a:lnTo>
                  <a:lnTo>
                    <a:pt x="54" y="35"/>
                  </a:lnTo>
                  <a:lnTo>
                    <a:pt x="59" y="31"/>
                  </a:lnTo>
                  <a:lnTo>
                    <a:pt x="65" y="27"/>
                  </a:lnTo>
                  <a:lnTo>
                    <a:pt x="71" y="21"/>
                  </a:lnTo>
                  <a:lnTo>
                    <a:pt x="77" y="19"/>
                  </a:lnTo>
                  <a:lnTo>
                    <a:pt x="84" y="14"/>
                  </a:lnTo>
                  <a:lnTo>
                    <a:pt x="90" y="12"/>
                  </a:lnTo>
                  <a:lnTo>
                    <a:pt x="97" y="10"/>
                  </a:lnTo>
                  <a:lnTo>
                    <a:pt x="103" y="6"/>
                  </a:lnTo>
                  <a:lnTo>
                    <a:pt x="111" y="4"/>
                  </a:lnTo>
                  <a:lnTo>
                    <a:pt x="118" y="4"/>
                  </a:lnTo>
                  <a:lnTo>
                    <a:pt x="126" y="2"/>
                  </a:lnTo>
                  <a:lnTo>
                    <a:pt x="134" y="0"/>
                  </a:lnTo>
                  <a:lnTo>
                    <a:pt x="141" y="0"/>
                  </a:lnTo>
                  <a:lnTo>
                    <a:pt x="149" y="0"/>
                  </a:lnTo>
                  <a:lnTo>
                    <a:pt x="156" y="0"/>
                  </a:lnTo>
                  <a:lnTo>
                    <a:pt x="164" y="0"/>
                  </a:lnTo>
                  <a:lnTo>
                    <a:pt x="172" y="2"/>
                  </a:lnTo>
                  <a:lnTo>
                    <a:pt x="179" y="4"/>
                  </a:lnTo>
                  <a:lnTo>
                    <a:pt x="185" y="4"/>
                  </a:lnTo>
                  <a:lnTo>
                    <a:pt x="192" y="6"/>
                  </a:lnTo>
                  <a:lnTo>
                    <a:pt x="200" y="10"/>
                  </a:lnTo>
                  <a:lnTo>
                    <a:pt x="208" y="12"/>
                  </a:lnTo>
                  <a:lnTo>
                    <a:pt x="213" y="14"/>
                  </a:lnTo>
                  <a:lnTo>
                    <a:pt x="219" y="19"/>
                  </a:lnTo>
                  <a:lnTo>
                    <a:pt x="227" y="21"/>
                  </a:lnTo>
                  <a:lnTo>
                    <a:pt x="232" y="27"/>
                  </a:lnTo>
                  <a:lnTo>
                    <a:pt x="236" y="31"/>
                  </a:lnTo>
                  <a:lnTo>
                    <a:pt x="244" y="35"/>
                  </a:lnTo>
                  <a:lnTo>
                    <a:pt x="249" y="40"/>
                  </a:lnTo>
                  <a:lnTo>
                    <a:pt x="255" y="46"/>
                  </a:lnTo>
                  <a:lnTo>
                    <a:pt x="259" y="50"/>
                  </a:lnTo>
                  <a:lnTo>
                    <a:pt x="265" y="56"/>
                  </a:lnTo>
                  <a:lnTo>
                    <a:pt x="268" y="61"/>
                  </a:lnTo>
                  <a:lnTo>
                    <a:pt x="272" y="65"/>
                  </a:lnTo>
                  <a:lnTo>
                    <a:pt x="276" y="71"/>
                  </a:lnTo>
                  <a:lnTo>
                    <a:pt x="280" y="78"/>
                  </a:lnTo>
                  <a:lnTo>
                    <a:pt x="284" y="84"/>
                  </a:lnTo>
                  <a:lnTo>
                    <a:pt x="287" y="92"/>
                  </a:lnTo>
                  <a:lnTo>
                    <a:pt x="289" y="99"/>
                  </a:lnTo>
                  <a:lnTo>
                    <a:pt x="291" y="105"/>
                  </a:lnTo>
                  <a:lnTo>
                    <a:pt x="293" y="113"/>
                  </a:lnTo>
                  <a:lnTo>
                    <a:pt x="295" y="120"/>
                  </a:lnTo>
                  <a:lnTo>
                    <a:pt x="295" y="128"/>
                  </a:lnTo>
                  <a:lnTo>
                    <a:pt x="299" y="135"/>
                  </a:lnTo>
                  <a:lnTo>
                    <a:pt x="299" y="143"/>
                  </a:lnTo>
                  <a:lnTo>
                    <a:pt x="299" y="151"/>
                  </a:lnTo>
                  <a:lnTo>
                    <a:pt x="299" y="158"/>
                  </a:lnTo>
                  <a:lnTo>
                    <a:pt x="299" y="166"/>
                  </a:lnTo>
                  <a:lnTo>
                    <a:pt x="295" y="171"/>
                  </a:lnTo>
                  <a:lnTo>
                    <a:pt x="295" y="181"/>
                  </a:lnTo>
                  <a:lnTo>
                    <a:pt x="293" y="187"/>
                  </a:lnTo>
                  <a:lnTo>
                    <a:pt x="291" y="192"/>
                  </a:lnTo>
                  <a:lnTo>
                    <a:pt x="289" y="200"/>
                  </a:lnTo>
                  <a:lnTo>
                    <a:pt x="287" y="208"/>
                  </a:lnTo>
                  <a:lnTo>
                    <a:pt x="284" y="213"/>
                  </a:lnTo>
                  <a:lnTo>
                    <a:pt x="280" y="219"/>
                  </a:lnTo>
                  <a:lnTo>
                    <a:pt x="278" y="225"/>
                  </a:lnTo>
                  <a:lnTo>
                    <a:pt x="274" y="232"/>
                  </a:lnTo>
                  <a:lnTo>
                    <a:pt x="270" y="238"/>
                  </a:lnTo>
                  <a:lnTo>
                    <a:pt x="265" y="244"/>
                  </a:lnTo>
                  <a:lnTo>
                    <a:pt x="261" y="247"/>
                  </a:lnTo>
                  <a:lnTo>
                    <a:pt x="257" y="255"/>
                  </a:lnTo>
                  <a:lnTo>
                    <a:pt x="251" y="259"/>
                  </a:lnTo>
                  <a:lnTo>
                    <a:pt x="248" y="265"/>
                  </a:lnTo>
                  <a:lnTo>
                    <a:pt x="240" y="268"/>
                  </a:lnTo>
                  <a:lnTo>
                    <a:pt x="234" y="274"/>
                  </a:lnTo>
                  <a:lnTo>
                    <a:pt x="229" y="276"/>
                  </a:lnTo>
                  <a:lnTo>
                    <a:pt x="223" y="280"/>
                  </a:lnTo>
                  <a:lnTo>
                    <a:pt x="215" y="284"/>
                  </a:lnTo>
                  <a:lnTo>
                    <a:pt x="211" y="287"/>
                  </a:lnTo>
                  <a:lnTo>
                    <a:pt x="204" y="289"/>
                  </a:lnTo>
                  <a:lnTo>
                    <a:pt x="198" y="291"/>
                  </a:lnTo>
                  <a:lnTo>
                    <a:pt x="191" y="295"/>
                  </a:lnTo>
                  <a:lnTo>
                    <a:pt x="183" y="297"/>
                  </a:lnTo>
                  <a:lnTo>
                    <a:pt x="175" y="297"/>
                  </a:lnTo>
                  <a:lnTo>
                    <a:pt x="170" y="299"/>
                  </a:lnTo>
                  <a:lnTo>
                    <a:pt x="162" y="299"/>
                  </a:lnTo>
                  <a:lnTo>
                    <a:pt x="154" y="301"/>
                  </a:lnTo>
                  <a:lnTo>
                    <a:pt x="154" y="293"/>
                  </a:lnTo>
                  <a:lnTo>
                    <a:pt x="154" y="285"/>
                  </a:lnTo>
                  <a:lnTo>
                    <a:pt x="154" y="278"/>
                  </a:lnTo>
                  <a:lnTo>
                    <a:pt x="154" y="272"/>
                  </a:lnTo>
                  <a:lnTo>
                    <a:pt x="154" y="263"/>
                  </a:lnTo>
                  <a:lnTo>
                    <a:pt x="154" y="257"/>
                  </a:lnTo>
                  <a:lnTo>
                    <a:pt x="154" y="247"/>
                  </a:lnTo>
                  <a:lnTo>
                    <a:pt x="154" y="242"/>
                  </a:lnTo>
                  <a:lnTo>
                    <a:pt x="154" y="234"/>
                  </a:lnTo>
                  <a:lnTo>
                    <a:pt x="154" y="227"/>
                  </a:lnTo>
                  <a:lnTo>
                    <a:pt x="154" y="221"/>
                  </a:lnTo>
                  <a:lnTo>
                    <a:pt x="154" y="213"/>
                  </a:lnTo>
                  <a:lnTo>
                    <a:pt x="154" y="208"/>
                  </a:lnTo>
                  <a:lnTo>
                    <a:pt x="154" y="202"/>
                  </a:lnTo>
                  <a:lnTo>
                    <a:pt x="154" y="194"/>
                  </a:lnTo>
                  <a:lnTo>
                    <a:pt x="154" y="190"/>
                  </a:lnTo>
                  <a:lnTo>
                    <a:pt x="162" y="189"/>
                  </a:lnTo>
                  <a:lnTo>
                    <a:pt x="168" y="185"/>
                  </a:lnTo>
                  <a:lnTo>
                    <a:pt x="172" y="181"/>
                  </a:lnTo>
                  <a:lnTo>
                    <a:pt x="177" y="177"/>
                  </a:lnTo>
                  <a:lnTo>
                    <a:pt x="183" y="171"/>
                  </a:lnTo>
                  <a:lnTo>
                    <a:pt x="185" y="164"/>
                  </a:lnTo>
                  <a:lnTo>
                    <a:pt x="187" y="158"/>
                  </a:lnTo>
                  <a:lnTo>
                    <a:pt x="189" y="151"/>
                  </a:lnTo>
                  <a:lnTo>
                    <a:pt x="187" y="143"/>
                  </a:lnTo>
                  <a:lnTo>
                    <a:pt x="185" y="135"/>
                  </a:lnTo>
                  <a:lnTo>
                    <a:pt x="181" y="128"/>
                  </a:lnTo>
                  <a:lnTo>
                    <a:pt x="177" y="122"/>
                  </a:lnTo>
                  <a:lnTo>
                    <a:pt x="170" y="116"/>
                  </a:lnTo>
                  <a:lnTo>
                    <a:pt x="164" y="114"/>
                  </a:lnTo>
                  <a:lnTo>
                    <a:pt x="156" y="113"/>
                  </a:lnTo>
                  <a:lnTo>
                    <a:pt x="149" y="113"/>
                  </a:lnTo>
                  <a:lnTo>
                    <a:pt x="149" y="113"/>
                  </a:lnTo>
                  <a:close/>
                </a:path>
              </a:pathLst>
            </a:custGeom>
            <a:solidFill>
              <a:srgbClr val="000000"/>
            </a:solidFill>
            <a:ln w="9525">
              <a:noFill/>
              <a:round/>
              <a:headEnd/>
              <a:tailEnd/>
            </a:ln>
          </p:spPr>
          <p:txBody>
            <a:bodyPr/>
            <a:lstStyle/>
            <a:p>
              <a:endParaRPr lang="en-US"/>
            </a:p>
          </p:txBody>
        </p:sp>
        <p:sp>
          <p:nvSpPr>
            <p:cNvPr id="175127" name="Freeform 23"/>
            <p:cNvSpPr>
              <a:spLocks/>
            </p:cNvSpPr>
            <p:nvPr/>
          </p:nvSpPr>
          <p:spPr bwMode="auto">
            <a:xfrm>
              <a:off x="794" y="292"/>
              <a:ext cx="8" cy="57"/>
            </a:xfrm>
            <a:custGeom>
              <a:avLst/>
              <a:gdLst/>
              <a:ahLst/>
              <a:cxnLst>
                <a:cxn ang="0">
                  <a:pos x="0" y="114"/>
                </a:cxn>
                <a:cxn ang="0">
                  <a:pos x="15" y="114"/>
                </a:cxn>
                <a:cxn ang="0">
                  <a:pos x="15" y="0"/>
                </a:cxn>
                <a:cxn ang="0">
                  <a:pos x="0" y="0"/>
                </a:cxn>
                <a:cxn ang="0">
                  <a:pos x="0" y="114"/>
                </a:cxn>
                <a:cxn ang="0">
                  <a:pos x="0" y="114"/>
                </a:cxn>
              </a:cxnLst>
              <a:rect l="0" t="0" r="r" b="b"/>
              <a:pathLst>
                <a:path w="15" h="114">
                  <a:moveTo>
                    <a:pt x="0" y="114"/>
                  </a:moveTo>
                  <a:lnTo>
                    <a:pt x="15" y="114"/>
                  </a:lnTo>
                  <a:lnTo>
                    <a:pt x="15" y="0"/>
                  </a:lnTo>
                  <a:lnTo>
                    <a:pt x="0" y="0"/>
                  </a:lnTo>
                  <a:lnTo>
                    <a:pt x="0" y="114"/>
                  </a:lnTo>
                  <a:lnTo>
                    <a:pt x="0" y="114"/>
                  </a:lnTo>
                  <a:close/>
                </a:path>
              </a:pathLst>
            </a:custGeom>
            <a:solidFill>
              <a:srgbClr val="000000"/>
            </a:solidFill>
            <a:ln w="9525">
              <a:noFill/>
              <a:round/>
              <a:headEnd/>
              <a:tailEnd/>
            </a:ln>
          </p:spPr>
          <p:txBody>
            <a:bodyPr/>
            <a:lstStyle/>
            <a:p>
              <a:endParaRPr lang="en-US"/>
            </a:p>
          </p:txBody>
        </p:sp>
        <p:sp>
          <p:nvSpPr>
            <p:cNvPr id="175128" name="Freeform 24"/>
            <p:cNvSpPr>
              <a:spLocks/>
            </p:cNvSpPr>
            <p:nvPr/>
          </p:nvSpPr>
          <p:spPr bwMode="auto">
            <a:xfrm>
              <a:off x="344" y="626"/>
              <a:ext cx="75" cy="77"/>
            </a:xfrm>
            <a:custGeom>
              <a:avLst/>
              <a:gdLst/>
              <a:ahLst/>
              <a:cxnLst>
                <a:cxn ang="0">
                  <a:pos x="31" y="33"/>
                </a:cxn>
                <a:cxn ang="0">
                  <a:pos x="38" y="46"/>
                </a:cxn>
                <a:cxn ang="0">
                  <a:pos x="50" y="54"/>
                </a:cxn>
                <a:cxn ang="0">
                  <a:pos x="59" y="54"/>
                </a:cxn>
                <a:cxn ang="0">
                  <a:pos x="69" y="54"/>
                </a:cxn>
                <a:cxn ang="0">
                  <a:pos x="78" y="54"/>
                </a:cxn>
                <a:cxn ang="0">
                  <a:pos x="76" y="46"/>
                </a:cxn>
                <a:cxn ang="0">
                  <a:pos x="69" y="36"/>
                </a:cxn>
                <a:cxn ang="0">
                  <a:pos x="63" y="23"/>
                </a:cxn>
                <a:cxn ang="0">
                  <a:pos x="63" y="14"/>
                </a:cxn>
                <a:cxn ang="0">
                  <a:pos x="72" y="8"/>
                </a:cxn>
                <a:cxn ang="0">
                  <a:pos x="82" y="8"/>
                </a:cxn>
                <a:cxn ang="0">
                  <a:pos x="91" y="8"/>
                </a:cxn>
                <a:cxn ang="0">
                  <a:pos x="99" y="8"/>
                </a:cxn>
                <a:cxn ang="0">
                  <a:pos x="109" y="8"/>
                </a:cxn>
                <a:cxn ang="0">
                  <a:pos x="118" y="8"/>
                </a:cxn>
                <a:cxn ang="0">
                  <a:pos x="128" y="6"/>
                </a:cxn>
                <a:cxn ang="0">
                  <a:pos x="137" y="4"/>
                </a:cxn>
                <a:cxn ang="0">
                  <a:pos x="145" y="2"/>
                </a:cxn>
                <a:cxn ang="0">
                  <a:pos x="148" y="8"/>
                </a:cxn>
                <a:cxn ang="0">
                  <a:pos x="143" y="23"/>
                </a:cxn>
                <a:cxn ang="0">
                  <a:pos x="139" y="40"/>
                </a:cxn>
                <a:cxn ang="0">
                  <a:pos x="133" y="55"/>
                </a:cxn>
                <a:cxn ang="0">
                  <a:pos x="129" y="69"/>
                </a:cxn>
                <a:cxn ang="0">
                  <a:pos x="128" y="82"/>
                </a:cxn>
                <a:cxn ang="0">
                  <a:pos x="124" y="93"/>
                </a:cxn>
                <a:cxn ang="0">
                  <a:pos x="120" y="105"/>
                </a:cxn>
                <a:cxn ang="0">
                  <a:pos x="118" y="116"/>
                </a:cxn>
                <a:cxn ang="0">
                  <a:pos x="114" y="126"/>
                </a:cxn>
                <a:cxn ang="0">
                  <a:pos x="112" y="137"/>
                </a:cxn>
                <a:cxn ang="0">
                  <a:pos x="109" y="147"/>
                </a:cxn>
                <a:cxn ang="0">
                  <a:pos x="107" y="154"/>
                </a:cxn>
                <a:cxn ang="0">
                  <a:pos x="0" y="126"/>
                </a:cxn>
                <a:cxn ang="0">
                  <a:pos x="2" y="118"/>
                </a:cxn>
                <a:cxn ang="0">
                  <a:pos x="4" y="111"/>
                </a:cxn>
                <a:cxn ang="0">
                  <a:pos x="8" y="99"/>
                </a:cxn>
                <a:cxn ang="0">
                  <a:pos x="10" y="84"/>
                </a:cxn>
                <a:cxn ang="0">
                  <a:pos x="14" y="74"/>
                </a:cxn>
                <a:cxn ang="0">
                  <a:pos x="15" y="67"/>
                </a:cxn>
                <a:cxn ang="0">
                  <a:pos x="19" y="57"/>
                </a:cxn>
                <a:cxn ang="0">
                  <a:pos x="21" y="46"/>
                </a:cxn>
                <a:cxn ang="0">
                  <a:pos x="23" y="36"/>
                </a:cxn>
                <a:cxn ang="0">
                  <a:pos x="29" y="25"/>
                </a:cxn>
              </a:cxnLst>
              <a:rect l="0" t="0" r="r" b="b"/>
              <a:pathLst>
                <a:path w="150" h="154">
                  <a:moveTo>
                    <a:pt x="29" y="25"/>
                  </a:moveTo>
                  <a:lnTo>
                    <a:pt x="31" y="33"/>
                  </a:lnTo>
                  <a:lnTo>
                    <a:pt x="36" y="38"/>
                  </a:lnTo>
                  <a:lnTo>
                    <a:pt x="38" y="46"/>
                  </a:lnTo>
                  <a:lnTo>
                    <a:pt x="46" y="54"/>
                  </a:lnTo>
                  <a:lnTo>
                    <a:pt x="50" y="54"/>
                  </a:lnTo>
                  <a:lnTo>
                    <a:pt x="55" y="54"/>
                  </a:lnTo>
                  <a:lnTo>
                    <a:pt x="59" y="54"/>
                  </a:lnTo>
                  <a:lnTo>
                    <a:pt x="65" y="54"/>
                  </a:lnTo>
                  <a:lnTo>
                    <a:pt x="69" y="54"/>
                  </a:lnTo>
                  <a:lnTo>
                    <a:pt x="72" y="54"/>
                  </a:lnTo>
                  <a:lnTo>
                    <a:pt x="78" y="54"/>
                  </a:lnTo>
                  <a:lnTo>
                    <a:pt x="84" y="54"/>
                  </a:lnTo>
                  <a:lnTo>
                    <a:pt x="76" y="46"/>
                  </a:lnTo>
                  <a:lnTo>
                    <a:pt x="72" y="42"/>
                  </a:lnTo>
                  <a:lnTo>
                    <a:pt x="69" y="36"/>
                  </a:lnTo>
                  <a:lnTo>
                    <a:pt x="67" y="31"/>
                  </a:lnTo>
                  <a:lnTo>
                    <a:pt x="63" y="23"/>
                  </a:lnTo>
                  <a:lnTo>
                    <a:pt x="63" y="19"/>
                  </a:lnTo>
                  <a:lnTo>
                    <a:pt x="63" y="14"/>
                  </a:lnTo>
                  <a:lnTo>
                    <a:pt x="69" y="10"/>
                  </a:lnTo>
                  <a:lnTo>
                    <a:pt x="72" y="8"/>
                  </a:lnTo>
                  <a:lnTo>
                    <a:pt x="80" y="8"/>
                  </a:lnTo>
                  <a:lnTo>
                    <a:pt x="82" y="8"/>
                  </a:lnTo>
                  <a:lnTo>
                    <a:pt x="86" y="8"/>
                  </a:lnTo>
                  <a:lnTo>
                    <a:pt x="91" y="8"/>
                  </a:lnTo>
                  <a:lnTo>
                    <a:pt x="95" y="8"/>
                  </a:lnTo>
                  <a:lnTo>
                    <a:pt x="99" y="8"/>
                  </a:lnTo>
                  <a:lnTo>
                    <a:pt x="105" y="8"/>
                  </a:lnTo>
                  <a:lnTo>
                    <a:pt x="109" y="8"/>
                  </a:lnTo>
                  <a:lnTo>
                    <a:pt x="114" y="8"/>
                  </a:lnTo>
                  <a:lnTo>
                    <a:pt x="118" y="8"/>
                  </a:lnTo>
                  <a:lnTo>
                    <a:pt x="124" y="6"/>
                  </a:lnTo>
                  <a:lnTo>
                    <a:pt x="128" y="6"/>
                  </a:lnTo>
                  <a:lnTo>
                    <a:pt x="133" y="6"/>
                  </a:lnTo>
                  <a:lnTo>
                    <a:pt x="137" y="4"/>
                  </a:lnTo>
                  <a:lnTo>
                    <a:pt x="141" y="2"/>
                  </a:lnTo>
                  <a:lnTo>
                    <a:pt x="145" y="2"/>
                  </a:lnTo>
                  <a:lnTo>
                    <a:pt x="150" y="0"/>
                  </a:lnTo>
                  <a:lnTo>
                    <a:pt x="148" y="8"/>
                  </a:lnTo>
                  <a:lnTo>
                    <a:pt x="145" y="16"/>
                  </a:lnTo>
                  <a:lnTo>
                    <a:pt x="143" y="23"/>
                  </a:lnTo>
                  <a:lnTo>
                    <a:pt x="141" y="33"/>
                  </a:lnTo>
                  <a:lnTo>
                    <a:pt x="139" y="40"/>
                  </a:lnTo>
                  <a:lnTo>
                    <a:pt x="135" y="48"/>
                  </a:lnTo>
                  <a:lnTo>
                    <a:pt x="133" y="55"/>
                  </a:lnTo>
                  <a:lnTo>
                    <a:pt x="133" y="63"/>
                  </a:lnTo>
                  <a:lnTo>
                    <a:pt x="129" y="69"/>
                  </a:lnTo>
                  <a:lnTo>
                    <a:pt x="128" y="76"/>
                  </a:lnTo>
                  <a:lnTo>
                    <a:pt x="128" y="82"/>
                  </a:lnTo>
                  <a:lnTo>
                    <a:pt x="126" y="88"/>
                  </a:lnTo>
                  <a:lnTo>
                    <a:pt x="124" y="93"/>
                  </a:lnTo>
                  <a:lnTo>
                    <a:pt x="122" y="99"/>
                  </a:lnTo>
                  <a:lnTo>
                    <a:pt x="120" y="105"/>
                  </a:lnTo>
                  <a:lnTo>
                    <a:pt x="120" y="111"/>
                  </a:lnTo>
                  <a:lnTo>
                    <a:pt x="118" y="116"/>
                  </a:lnTo>
                  <a:lnTo>
                    <a:pt x="116" y="120"/>
                  </a:lnTo>
                  <a:lnTo>
                    <a:pt x="114" y="126"/>
                  </a:lnTo>
                  <a:lnTo>
                    <a:pt x="114" y="130"/>
                  </a:lnTo>
                  <a:lnTo>
                    <a:pt x="112" y="137"/>
                  </a:lnTo>
                  <a:lnTo>
                    <a:pt x="110" y="143"/>
                  </a:lnTo>
                  <a:lnTo>
                    <a:pt x="109" y="147"/>
                  </a:lnTo>
                  <a:lnTo>
                    <a:pt x="107" y="152"/>
                  </a:lnTo>
                  <a:lnTo>
                    <a:pt x="107" y="154"/>
                  </a:lnTo>
                  <a:lnTo>
                    <a:pt x="107" y="154"/>
                  </a:lnTo>
                  <a:lnTo>
                    <a:pt x="0" y="126"/>
                  </a:lnTo>
                  <a:lnTo>
                    <a:pt x="0" y="124"/>
                  </a:lnTo>
                  <a:lnTo>
                    <a:pt x="2" y="118"/>
                  </a:lnTo>
                  <a:lnTo>
                    <a:pt x="2" y="114"/>
                  </a:lnTo>
                  <a:lnTo>
                    <a:pt x="4" y="111"/>
                  </a:lnTo>
                  <a:lnTo>
                    <a:pt x="6" y="105"/>
                  </a:lnTo>
                  <a:lnTo>
                    <a:pt x="8" y="99"/>
                  </a:lnTo>
                  <a:lnTo>
                    <a:pt x="10" y="92"/>
                  </a:lnTo>
                  <a:lnTo>
                    <a:pt x="10" y="84"/>
                  </a:lnTo>
                  <a:lnTo>
                    <a:pt x="12" y="78"/>
                  </a:lnTo>
                  <a:lnTo>
                    <a:pt x="14" y="74"/>
                  </a:lnTo>
                  <a:lnTo>
                    <a:pt x="14" y="71"/>
                  </a:lnTo>
                  <a:lnTo>
                    <a:pt x="15" y="67"/>
                  </a:lnTo>
                  <a:lnTo>
                    <a:pt x="17" y="61"/>
                  </a:lnTo>
                  <a:lnTo>
                    <a:pt x="19" y="57"/>
                  </a:lnTo>
                  <a:lnTo>
                    <a:pt x="19" y="52"/>
                  </a:lnTo>
                  <a:lnTo>
                    <a:pt x="21" y="46"/>
                  </a:lnTo>
                  <a:lnTo>
                    <a:pt x="23" y="42"/>
                  </a:lnTo>
                  <a:lnTo>
                    <a:pt x="23" y="36"/>
                  </a:lnTo>
                  <a:lnTo>
                    <a:pt x="25" y="31"/>
                  </a:lnTo>
                  <a:lnTo>
                    <a:pt x="29" y="25"/>
                  </a:lnTo>
                  <a:lnTo>
                    <a:pt x="29" y="25"/>
                  </a:lnTo>
                  <a:close/>
                </a:path>
              </a:pathLst>
            </a:custGeom>
            <a:solidFill>
              <a:srgbClr val="000000"/>
            </a:solidFill>
            <a:ln w="9525">
              <a:noFill/>
              <a:round/>
              <a:headEnd/>
              <a:tailEnd/>
            </a:ln>
          </p:spPr>
          <p:txBody>
            <a:bodyPr/>
            <a:lstStyle/>
            <a:p>
              <a:endParaRPr lang="en-US"/>
            </a:p>
          </p:txBody>
        </p:sp>
        <p:sp>
          <p:nvSpPr>
            <p:cNvPr id="175129" name="Freeform 25"/>
            <p:cNvSpPr>
              <a:spLocks/>
            </p:cNvSpPr>
            <p:nvPr/>
          </p:nvSpPr>
          <p:spPr bwMode="auto">
            <a:xfrm>
              <a:off x="393" y="574"/>
              <a:ext cx="39" cy="34"/>
            </a:xfrm>
            <a:custGeom>
              <a:avLst/>
              <a:gdLst/>
              <a:ahLst/>
              <a:cxnLst>
                <a:cxn ang="0">
                  <a:pos x="63" y="64"/>
                </a:cxn>
                <a:cxn ang="0">
                  <a:pos x="57" y="63"/>
                </a:cxn>
                <a:cxn ang="0">
                  <a:pos x="55" y="63"/>
                </a:cxn>
                <a:cxn ang="0">
                  <a:pos x="49" y="61"/>
                </a:cxn>
                <a:cxn ang="0">
                  <a:pos x="46" y="61"/>
                </a:cxn>
                <a:cxn ang="0">
                  <a:pos x="42" y="61"/>
                </a:cxn>
                <a:cxn ang="0">
                  <a:pos x="38" y="61"/>
                </a:cxn>
                <a:cxn ang="0">
                  <a:pos x="34" y="61"/>
                </a:cxn>
                <a:cxn ang="0">
                  <a:pos x="29" y="61"/>
                </a:cxn>
                <a:cxn ang="0">
                  <a:pos x="25" y="61"/>
                </a:cxn>
                <a:cxn ang="0">
                  <a:pos x="21" y="61"/>
                </a:cxn>
                <a:cxn ang="0">
                  <a:pos x="15" y="63"/>
                </a:cxn>
                <a:cxn ang="0">
                  <a:pos x="11" y="63"/>
                </a:cxn>
                <a:cxn ang="0">
                  <a:pos x="4" y="66"/>
                </a:cxn>
                <a:cxn ang="0">
                  <a:pos x="0" y="68"/>
                </a:cxn>
                <a:cxn ang="0">
                  <a:pos x="0" y="63"/>
                </a:cxn>
                <a:cxn ang="0">
                  <a:pos x="2" y="59"/>
                </a:cxn>
                <a:cxn ang="0">
                  <a:pos x="6" y="55"/>
                </a:cxn>
                <a:cxn ang="0">
                  <a:pos x="10" y="51"/>
                </a:cxn>
                <a:cxn ang="0">
                  <a:pos x="13" y="47"/>
                </a:cxn>
                <a:cxn ang="0">
                  <a:pos x="19" y="42"/>
                </a:cxn>
                <a:cxn ang="0">
                  <a:pos x="23" y="38"/>
                </a:cxn>
                <a:cxn ang="0">
                  <a:pos x="29" y="32"/>
                </a:cxn>
                <a:cxn ang="0">
                  <a:pos x="34" y="26"/>
                </a:cxn>
                <a:cxn ang="0">
                  <a:pos x="40" y="23"/>
                </a:cxn>
                <a:cxn ang="0">
                  <a:pos x="46" y="19"/>
                </a:cxn>
                <a:cxn ang="0">
                  <a:pos x="53" y="15"/>
                </a:cxn>
                <a:cxn ang="0">
                  <a:pos x="59" y="9"/>
                </a:cxn>
                <a:cxn ang="0">
                  <a:pos x="65" y="6"/>
                </a:cxn>
                <a:cxn ang="0">
                  <a:pos x="72" y="2"/>
                </a:cxn>
                <a:cxn ang="0">
                  <a:pos x="78" y="0"/>
                </a:cxn>
                <a:cxn ang="0">
                  <a:pos x="76" y="7"/>
                </a:cxn>
                <a:cxn ang="0">
                  <a:pos x="74" y="17"/>
                </a:cxn>
                <a:cxn ang="0">
                  <a:pos x="72" y="25"/>
                </a:cxn>
                <a:cxn ang="0">
                  <a:pos x="70" y="32"/>
                </a:cxn>
                <a:cxn ang="0">
                  <a:pos x="68" y="40"/>
                </a:cxn>
                <a:cxn ang="0">
                  <a:pos x="65" y="47"/>
                </a:cxn>
                <a:cxn ang="0">
                  <a:pos x="63" y="55"/>
                </a:cxn>
                <a:cxn ang="0">
                  <a:pos x="63" y="64"/>
                </a:cxn>
                <a:cxn ang="0">
                  <a:pos x="63" y="64"/>
                </a:cxn>
              </a:cxnLst>
              <a:rect l="0" t="0" r="r" b="b"/>
              <a:pathLst>
                <a:path w="78" h="68">
                  <a:moveTo>
                    <a:pt x="63" y="64"/>
                  </a:moveTo>
                  <a:lnTo>
                    <a:pt x="57" y="63"/>
                  </a:lnTo>
                  <a:lnTo>
                    <a:pt x="55" y="63"/>
                  </a:lnTo>
                  <a:lnTo>
                    <a:pt x="49" y="61"/>
                  </a:lnTo>
                  <a:lnTo>
                    <a:pt x="46" y="61"/>
                  </a:lnTo>
                  <a:lnTo>
                    <a:pt x="42" y="61"/>
                  </a:lnTo>
                  <a:lnTo>
                    <a:pt x="38" y="61"/>
                  </a:lnTo>
                  <a:lnTo>
                    <a:pt x="34" y="61"/>
                  </a:lnTo>
                  <a:lnTo>
                    <a:pt x="29" y="61"/>
                  </a:lnTo>
                  <a:lnTo>
                    <a:pt x="25" y="61"/>
                  </a:lnTo>
                  <a:lnTo>
                    <a:pt x="21" y="61"/>
                  </a:lnTo>
                  <a:lnTo>
                    <a:pt x="15" y="63"/>
                  </a:lnTo>
                  <a:lnTo>
                    <a:pt x="11" y="63"/>
                  </a:lnTo>
                  <a:lnTo>
                    <a:pt x="4" y="66"/>
                  </a:lnTo>
                  <a:lnTo>
                    <a:pt x="0" y="68"/>
                  </a:lnTo>
                  <a:lnTo>
                    <a:pt x="0" y="63"/>
                  </a:lnTo>
                  <a:lnTo>
                    <a:pt x="2" y="59"/>
                  </a:lnTo>
                  <a:lnTo>
                    <a:pt x="6" y="55"/>
                  </a:lnTo>
                  <a:lnTo>
                    <a:pt x="10" y="51"/>
                  </a:lnTo>
                  <a:lnTo>
                    <a:pt x="13" y="47"/>
                  </a:lnTo>
                  <a:lnTo>
                    <a:pt x="19" y="42"/>
                  </a:lnTo>
                  <a:lnTo>
                    <a:pt x="23" y="38"/>
                  </a:lnTo>
                  <a:lnTo>
                    <a:pt x="29" y="32"/>
                  </a:lnTo>
                  <a:lnTo>
                    <a:pt x="34" y="26"/>
                  </a:lnTo>
                  <a:lnTo>
                    <a:pt x="40" y="23"/>
                  </a:lnTo>
                  <a:lnTo>
                    <a:pt x="46" y="19"/>
                  </a:lnTo>
                  <a:lnTo>
                    <a:pt x="53" y="15"/>
                  </a:lnTo>
                  <a:lnTo>
                    <a:pt x="59" y="9"/>
                  </a:lnTo>
                  <a:lnTo>
                    <a:pt x="65" y="6"/>
                  </a:lnTo>
                  <a:lnTo>
                    <a:pt x="72" y="2"/>
                  </a:lnTo>
                  <a:lnTo>
                    <a:pt x="78" y="0"/>
                  </a:lnTo>
                  <a:lnTo>
                    <a:pt x="76" y="7"/>
                  </a:lnTo>
                  <a:lnTo>
                    <a:pt x="74" y="17"/>
                  </a:lnTo>
                  <a:lnTo>
                    <a:pt x="72" y="25"/>
                  </a:lnTo>
                  <a:lnTo>
                    <a:pt x="70" y="32"/>
                  </a:lnTo>
                  <a:lnTo>
                    <a:pt x="68" y="40"/>
                  </a:lnTo>
                  <a:lnTo>
                    <a:pt x="65" y="47"/>
                  </a:lnTo>
                  <a:lnTo>
                    <a:pt x="63" y="55"/>
                  </a:lnTo>
                  <a:lnTo>
                    <a:pt x="63" y="64"/>
                  </a:lnTo>
                  <a:lnTo>
                    <a:pt x="63" y="64"/>
                  </a:lnTo>
                  <a:close/>
                </a:path>
              </a:pathLst>
            </a:custGeom>
            <a:solidFill>
              <a:srgbClr val="000000"/>
            </a:solidFill>
            <a:ln w="9525">
              <a:noFill/>
              <a:round/>
              <a:headEnd/>
              <a:tailEnd/>
            </a:ln>
          </p:spPr>
          <p:txBody>
            <a:bodyPr/>
            <a:lstStyle/>
            <a:p>
              <a:endParaRPr lang="en-US"/>
            </a:p>
          </p:txBody>
        </p:sp>
        <p:sp>
          <p:nvSpPr>
            <p:cNvPr id="175130" name="Freeform 26"/>
            <p:cNvSpPr>
              <a:spLocks/>
            </p:cNvSpPr>
            <p:nvPr/>
          </p:nvSpPr>
          <p:spPr bwMode="auto">
            <a:xfrm>
              <a:off x="374" y="449"/>
              <a:ext cx="92" cy="127"/>
            </a:xfrm>
            <a:custGeom>
              <a:avLst/>
              <a:gdLst/>
              <a:ahLst/>
              <a:cxnLst>
                <a:cxn ang="0">
                  <a:pos x="116" y="222"/>
                </a:cxn>
                <a:cxn ang="0">
                  <a:pos x="108" y="209"/>
                </a:cxn>
                <a:cxn ang="0">
                  <a:pos x="103" y="194"/>
                </a:cxn>
                <a:cxn ang="0">
                  <a:pos x="101" y="179"/>
                </a:cxn>
                <a:cxn ang="0">
                  <a:pos x="99" y="163"/>
                </a:cxn>
                <a:cxn ang="0">
                  <a:pos x="97" y="148"/>
                </a:cxn>
                <a:cxn ang="0">
                  <a:pos x="95" y="133"/>
                </a:cxn>
                <a:cxn ang="0">
                  <a:pos x="89" y="120"/>
                </a:cxn>
                <a:cxn ang="0">
                  <a:pos x="78" y="101"/>
                </a:cxn>
                <a:cxn ang="0">
                  <a:pos x="65" y="93"/>
                </a:cxn>
                <a:cxn ang="0">
                  <a:pos x="63" y="103"/>
                </a:cxn>
                <a:cxn ang="0">
                  <a:pos x="63" y="118"/>
                </a:cxn>
                <a:cxn ang="0">
                  <a:pos x="61" y="135"/>
                </a:cxn>
                <a:cxn ang="0">
                  <a:pos x="57" y="150"/>
                </a:cxn>
                <a:cxn ang="0">
                  <a:pos x="53" y="165"/>
                </a:cxn>
                <a:cxn ang="0">
                  <a:pos x="46" y="181"/>
                </a:cxn>
                <a:cxn ang="0">
                  <a:pos x="38" y="196"/>
                </a:cxn>
                <a:cxn ang="0">
                  <a:pos x="29" y="211"/>
                </a:cxn>
                <a:cxn ang="0">
                  <a:pos x="19" y="224"/>
                </a:cxn>
                <a:cxn ang="0">
                  <a:pos x="10" y="239"/>
                </a:cxn>
                <a:cxn ang="0">
                  <a:pos x="0" y="255"/>
                </a:cxn>
                <a:cxn ang="0">
                  <a:pos x="4" y="238"/>
                </a:cxn>
                <a:cxn ang="0">
                  <a:pos x="10" y="222"/>
                </a:cxn>
                <a:cxn ang="0">
                  <a:pos x="13" y="205"/>
                </a:cxn>
                <a:cxn ang="0">
                  <a:pos x="17" y="188"/>
                </a:cxn>
                <a:cxn ang="0">
                  <a:pos x="23" y="171"/>
                </a:cxn>
                <a:cxn ang="0">
                  <a:pos x="27" y="154"/>
                </a:cxn>
                <a:cxn ang="0">
                  <a:pos x="30" y="137"/>
                </a:cxn>
                <a:cxn ang="0">
                  <a:pos x="36" y="120"/>
                </a:cxn>
                <a:cxn ang="0">
                  <a:pos x="40" y="103"/>
                </a:cxn>
                <a:cxn ang="0">
                  <a:pos x="46" y="86"/>
                </a:cxn>
                <a:cxn ang="0">
                  <a:pos x="57" y="80"/>
                </a:cxn>
                <a:cxn ang="0">
                  <a:pos x="72" y="91"/>
                </a:cxn>
                <a:cxn ang="0">
                  <a:pos x="87" y="91"/>
                </a:cxn>
                <a:cxn ang="0">
                  <a:pos x="103" y="89"/>
                </a:cxn>
                <a:cxn ang="0">
                  <a:pos x="122" y="80"/>
                </a:cxn>
                <a:cxn ang="0">
                  <a:pos x="118" y="65"/>
                </a:cxn>
                <a:cxn ang="0">
                  <a:pos x="95" y="51"/>
                </a:cxn>
                <a:cxn ang="0">
                  <a:pos x="74" y="48"/>
                </a:cxn>
                <a:cxn ang="0">
                  <a:pos x="93" y="29"/>
                </a:cxn>
                <a:cxn ang="0">
                  <a:pos x="112" y="19"/>
                </a:cxn>
                <a:cxn ang="0">
                  <a:pos x="133" y="13"/>
                </a:cxn>
                <a:cxn ang="0">
                  <a:pos x="154" y="8"/>
                </a:cxn>
                <a:cxn ang="0">
                  <a:pos x="177" y="4"/>
                </a:cxn>
                <a:cxn ang="0">
                  <a:pos x="181" y="13"/>
                </a:cxn>
                <a:cxn ang="0">
                  <a:pos x="175" y="34"/>
                </a:cxn>
                <a:cxn ang="0">
                  <a:pos x="169" y="55"/>
                </a:cxn>
                <a:cxn ang="0">
                  <a:pos x="162" y="76"/>
                </a:cxn>
                <a:cxn ang="0">
                  <a:pos x="158" y="99"/>
                </a:cxn>
                <a:cxn ang="0">
                  <a:pos x="152" y="120"/>
                </a:cxn>
                <a:cxn ang="0">
                  <a:pos x="144" y="143"/>
                </a:cxn>
                <a:cxn ang="0">
                  <a:pos x="139" y="163"/>
                </a:cxn>
                <a:cxn ang="0">
                  <a:pos x="133" y="186"/>
                </a:cxn>
                <a:cxn ang="0">
                  <a:pos x="127" y="207"/>
                </a:cxn>
                <a:cxn ang="0">
                  <a:pos x="124" y="230"/>
                </a:cxn>
              </a:cxnLst>
              <a:rect l="0" t="0" r="r" b="b"/>
              <a:pathLst>
                <a:path w="184" h="255">
                  <a:moveTo>
                    <a:pt x="124" y="230"/>
                  </a:moveTo>
                  <a:lnTo>
                    <a:pt x="118" y="226"/>
                  </a:lnTo>
                  <a:lnTo>
                    <a:pt x="116" y="222"/>
                  </a:lnTo>
                  <a:lnTo>
                    <a:pt x="112" y="217"/>
                  </a:lnTo>
                  <a:lnTo>
                    <a:pt x="110" y="213"/>
                  </a:lnTo>
                  <a:lnTo>
                    <a:pt x="108" y="209"/>
                  </a:lnTo>
                  <a:lnTo>
                    <a:pt x="106" y="203"/>
                  </a:lnTo>
                  <a:lnTo>
                    <a:pt x="105" y="200"/>
                  </a:lnTo>
                  <a:lnTo>
                    <a:pt x="103" y="194"/>
                  </a:lnTo>
                  <a:lnTo>
                    <a:pt x="103" y="190"/>
                  </a:lnTo>
                  <a:lnTo>
                    <a:pt x="101" y="184"/>
                  </a:lnTo>
                  <a:lnTo>
                    <a:pt x="101" y="179"/>
                  </a:lnTo>
                  <a:lnTo>
                    <a:pt x="101" y="173"/>
                  </a:lnTo>
                  <a:lnTo>
                    <a:pt x="99" y="169"/>
                  </a:lnTo>
                  <a:lnTo>
                    <a:pt x="99" y="163"/>
                  </a:lnTo>
                  <a:lnTo>
                    <a:pt x="97" y="158"/>
                  </a:lnTo>
                  <a:lnTo>
                    <a:pt x="97" y="154"/>
                  </a:lnTo>
                  <a:lnTo>
                    <a:pt x="97" y="148"/>
                  </a:lnTo>
                  <a:lnTo>
                    <a:pt x="97" y="143"/>
                  </a:lnTo>
                  <a:lnTo>
                    <a:pt x="95" y="137"/>
                  </a:lnTo>
                  <a:lnTo>
                    <a:pt x="95" y="133"/>
                  </a:lnTo>
                  <a:lnTo>
                    <a:pt x="93" y="129"/>
                  </a:lnTo>
                  <a:lnTo>
                    <a:pt x="93" y="124"/>
                  </a:lnTo>
                  <a:lnTo>
                    <a:pt x="89" y="120"/>
                  </a:lnTo>
                  <a:lnTo>
                    <a:pt x="89" y="116"/>
                  </a:lnTo>
                  <a:lnTo>
                    <a:pt x="84" y="106"/>
                  </a:lnTo>
                  <a:lnTo>
                    <a:pt x="78" y="101"/>
                  </a:lnTo>
                  <a:lnTo>
                    <a:pt x="74" y="99"/>
                  </a:lnTo>
                  <a:lnTo>
                    <a:pt x="70" y="95"/>
                  </a:lnTo>
                  <a:lnTo>
                    <a:pt x="65" y="93"/>
                  </a:lnTo>
                  <a:lnTo>
                    <a:pt x="61" y="91"/>
                  </a:lnTo>
                  <a:lnTo>
                    <a:pt x="61" y="95"/>
                  </a:lnTo>
                  <a:lnTo>
                    <a:pt x="63" y="103"/>
                  </a:lnTo>
                  <a:lnTo>
                    <a:pt x="63" y="106"/>
                  </a:lnTo>
                  <a:lnTo>
                    <a:pt x="63" y="114"/>
                  </a:lnTo>
                  <a:lnTo>
                    <a:pt x="63" y="118"/>
                  </a:lnTo>
                  <a:lnTo>
                    <a:pt x="63" y="124"/>
                  </a:lnTo>
                  <a:lnTo>
                    <a:pt x="61" y="129"/>
                  </a:lnTo>
                  <a:lnTo>
                    <a:pt x="61" y="135"/>
                  </a:lnTo>
                  <a:lnTo>
                    <a:pt x="59" y="139"/>
                  </a:lnTo>
                  <a:lnTo>
                    <a:pt x="59" y="144"/>
                  </a:lnTo>
                  <a:lnTo>
                    <a:pt x="57" y="150"/>
                  </a:lnTo>
                  <a:lnTo>
                    <a:pt x="57" y="156"/>
                  </a:lnTo>
                  <a:lnTo>
                    <a:pt x="55" y="160"/>
                  </a:lnTo>
                  <a:lnTo>
                    <a:pt x="53" y="165"/>
                  </a:lnTo>
                  <a:lnTo>
                    <a:pt x="51" y="171"/>
                  </a:lnTo>
                  <a:lnTo>
                    <a:pt x="49" y="177"/>
                  </a:lnTo>
                  <a:lnTo>
                    <a:pt x="46" y="181"/>
                  </a:lnTo>
                  <a:lnTo>
                    <a:pt x="44" y="186"/>
                  </a:lnTo>
                  <a:lnTo>
                    <a:pt x="40" y="190"/>
                  </a:lnTo>
                  <a:lnTo>
                    <a:pt x="38" y="196"/>
                  </a:lnTo>
                  <a:lnTo>
                    <a:pt x="34" y="200"/>
                  </a:lnTo>
                  <a:lnTo>
                    <a:pt x="30" y="205"/>
                  </a:lnTo>
                  <a:lnTo>
                    <a:pt x="29" y="211"/>
                  </a:lnTo>
                  <a:lnTo>
                    <a:pt x="27" y="215"/>
                  </a:lnTo>
                  <a:lnTo>
                    <a:pt x="23" y="220"/>
                  </a:lnTo>
                  <a:lnTo>
                    <a:pt x="19" y="224"/>
                  </a:lnTo>
                  <a:lnTo>
                    <a:pt x="15" y="230"/>
                  </a:lnTo>
                  <a:lnTo>
                    <a:pt x="13" y="234"/>
                  </a:lnTo>
                  <a:lnTo>
                    <a:pt x="10" y="239"/>
                  </a:lnTo>
                  <a:lnTo>
                    <a:pt x="8" y="245"/>
                  </a:lnTo>
                  <a:lnTo>
                    <a:pt x="2" y="249"/>
                  </a:lnTo>
                  <a:lnTo>
                    <a:pt x="0" y="255"/>
                  </a:lnTo>
                  <a:lnTo>
                    <a:pt x="2" y="247"/>
                  </a:lnTo>
                  <a:lnTo>
                    <a:pt x="2" y="243"/>
                  </a:lnTo>
                  <a:lnTo>
                    <a:pt x="4" y="238"/>
                  </a:lnTo>
                  <a:lnTo>
                    <a:pt x="6" y="232"/>
                  </a:lnTo>
                  <a:lnTo>
                    <a:pt x="8" y="226"/>
                  </a:lnTo>
                  <a:lnTo>
                    <a:pt x="10" y="222"/>
                  </a:lnTo>
                  <a:lnTo>
                    <a:pt x="10" y="215"/>
                  </a:lnTo>
                  <a:lnTo>
                    <a:pt x="11" y="211"/>
                  </a:lnTo>
                  <a:lnTo>
                    <a:pt x="13" y="205"/>
                  </a:lnTo>
                  <a:lnTo>
                    <a:pt x="15" y="200"/>
                  </a:lnTo>
                  <a:lnTo>
                    <a:pt x="15" y="194"/>
                  </a:lnTo>
                  <a:lnTo>
                    <a:pt x="17" y="188"/>
                  </a:lnTo>
                  <a:lnTo>
                    <a:pt x="19" y="182"/>
                  </a:lnTo>
                  <a:lnTo>
                    <a:pt x="21" y="177"/>
                  </a:lnTo>
                  <a:lnTo>
                    <a:pt x="23" y="171"/>
                  </a:lnTo>
                  <a:lnTo>
                    <a:pt x="25" y="165"/>
                  </a:lnTo>
                  <a:lnTo>
                    <a:pt x="25" y="160"/>
                  </a:lnTo>
                  <a:lnTo>
                    <a:pt x="27" y="154"/>
                  </a:lnTo>
                  <a:lnTo>
                    <a:pt x="29" y="148"/>
                  </a:lnTo>
                  <a:lnTo>
                    <a:pt x="30" y="143"/>
                  </a:lnTo>
                  <a:lnTo>
                    <a:pt x="30" y="137"/>
                  </a:lnTo>
                  <a:lnTo>
                    <a:pt x="32" y="131"/>
                  </a:lnTo>
                  <a:lnTo>
                    <a:pt x="34" y="125"/>
                  </a:lnTo>
                  <a:lnTo>
                    <a:pt x="36" y="120"/>
                  </a:lnTo>
                  <a:lnTo>
                    <a:pt x="38" y="114"/>
                  </a:lnTo>
                  <a:lnTo>
                    <a:pt x="40" y="108"/>
                  </a:lnTo>
                  <a:lnTo>
                    <a:pt x="40" y="103"/>
                  </a:lnTo>
                  <a:lnTo>
                    <a:pt x="44" y="97"/>
                  </a:lnTo>
                  <a:lnTo>
                    <a:pt x="44" y="91"/>
                  </a:lnTo>
                  <a:lnTo>
                    <a:pt x="46" y="86"/>
                  </a:lnTo>
                  <a:lnTo>
                    <a:pt x="48" y="80"/>
                  </a:lnTo>
                  <a:lnTo>
                    <a:pt x="49" y="76"/>
                  </a:lnTo>
                  <a:lnTo>
                    <a:pt x="57" y="80"/>
                  </a:lnTo>
                  <a:lnTo>
                    <a:pt x="65" y="86"/>
                  </a:lnTo>
                  <a:lnTo>
                    <a:pt x="68" y="87"/>
                  </a:lnTo>
                  <a:lnTo>
                    <a:pt x="72" y="91"/>
                  </a:lnTo>
                  <a:lnTo>
                    <a:pt x="78" y="91"/>
                  </a:lnTo>
                  <a:lnTo>
                    <a:pt x="82" y="93"/>
                  </a:lnTo>
                  <a:lnTo>
                    <a:pt x="87" y="91"/>
                  </a:lnTo>
                  <a:lnTo>
                    <a:pt x="93" y="91"/>
                  </a:lnTo>
                  <a:lnTo>
                    <a:pt x="97" y="91"/>
                  </a:lnTo>
                  <a:lnTo>
                    <a:pt x="103" y="89"/>
                  </a:lnTo>
                  <a:lnTo>
                    <a:pt x="108" y="86"/>
                  </a:lnTo>
                  <a:lnTo>
                    <a:pt x="116" y="84"/>
                  </a:lnTo>
                  <a:lnTo>
                    <a:pt x="122" y="80"/>
                  </a:lnTo>
                  <a:lnTo>
                    <a:pt x="129" y="76"/>
                  </a:lnTo>
                  <a:lnTo>
                    <a:pt x="124" y="70"/>
                  </a:lnTo>
                  <a:lnTo>
                    <a:pt x="118" y="65"/>
                  </a:lnTo>
                  <a:lnTo>
                    <a:pt x="110" y="59"/>
                  </a:lnTo>
                  <a:lnTo>
                    <a:pt x="105" y="55"/>
                  </a:lnTo>
                  <a:lnTo>
                    <a:pt x="95" y="51"/>
                  </a:lnTo>
                  <a:lnTo>
                    <a:pt x="87" y="49"/>
                  </a:lnTo>
                  <a:lnTo>
                    <a:pt x="82" y="48"/>
                  </a:lnTo>
                  <a:lnTo>
                    <a:pt x="74" y="48"/>
                  </a:lnTo>
                  <a:lnTo>
                    <a:pt x="80" y="40"/>
                  </a:lnTo>
                  <a:lnTo>
                    <a:pt x="86" y="34"/>
                  </a:lnTo>
                  <a:lnTo>
                    <a:pt x="93" y="29"/>
                  </a:lnTo>
                  <a:lnTo>
                    <a:pt x="99" y="27"/>
                  </a:lnTo>
                  <a:lnTo>
                    <a:pt x="105" y="21"/>
                  </a:lnTo>
                  <a:lnTo>
                    <a:pt x="112" y="19"/>
                  </a:lnTo>
                  <a:lnTo>
                    <a:pt x="118" y="15"/>
                  </a:lnTo>
                  <a:lnTo>
                    <a:pt x="125" y="15"/>
                  </a:lnTo>
                  <a:lnTo>
                    <a:pt x="133" y="13"/>
                  </a:lnTo>
                  <a:lnTo>
                    <a:pt x="139" y="11"/>
                  </a:lnTo>
                  <a:lnTo>
                    <a:pt x="146" y="8"/>
                  </a:lnTo>
                  <a:lnTo>
                    <a:pt x="154" y="8"/>
                  </a:lnTo>
                  <a:lnTo>
                    <a:pt x="162" y="6"/>
                  </a:lnTo>
                  <a:lnTo>
                    <a:pt x="169" y="4"/>
                  </a:lnTo>
                  <a:lnTo>
                    <a:pt x="177" y="4"/>
                  </a:lnTo>
                  <a:lnTo>
                    <a:pt x="184" y="0"/>
                  </a:lnTo>
                  <a:lnTo>
                    <a:pt x="182" y="8"/>
                  </a:lnTo>
                  <a:lnTo>
                    <a:pt x="181" y="13"/>
                  </a:lnTo>
                  <a:lnTo>
                    <a:pt x="177" y="21"/>
                  </a:lnTo>
                  <a:lnTo>
                    <a:pt x="177" y="27"/>
                  </a:lnTo>
                  <a:lnTo>
                    <a:pt x="175" y="34"/>
                  </a:lnTo>
                  <a:lnTo>
                    <a:pt x="173" y="42"/>
                  </a:lnTo>
                  <a:lnTo>
                    <a:pt x="169" y="48"/>
                  </a:lnTo>
                  <a:lnTo>
                    <a:pt x="169" y="55"/>
                  </a:lnTo>
                  <a:lnTo>
                    <a:pt x="167" y="63"/>
                  </a:lnTo>
                  <a:lnTo>
                    <a:pt x="165" y="70"/>
                  </a:lnTo>
                  <a:lnTo>
                    <a:pt x="162" y="76"/>
                  </a:lnTo>
                  <a:lnTo>
                    <a:pt x="162" y="84"/>
                  </a:lnTo>
                  <a:lnTo>
                    <a:pt x="160" y="91"/>
                  </a:lnTo>
                  <a:lnTo>
                    <a:pt x="158" y="99"/>
                  </a:lnTo>
                  <a:lnTo>
                    <a:pt x="154" y="106"/>
                  </a:lnTo>
                  <a:lnTo>
                    <a:pt x="154" y="114"/>
                  </a:lnTo>
                  <a:lnTo>
                    <a:pt x="152" y="120"/>
                  </a:lnTo>
                  <a:lnTo>
                    <a:pt x="150" y="127"/>
                  </a:lnTo>
                  <a:lnTo>
                    <a:pt x="146" y="135"/>
                  </a:lnTo>
                  <a:lnTo>
                    <a:pt x="144" y="143"/>
                  </a:lnTo>
                  <a:lnTo>
                    <a:pt x="143" y="148"/>
                  </a:lnTo>
                  <a:lnTo>
                    <a:pt x="141" y="156"/>
                  </a:lnTo>
                  <a:lnTo>
                    <a:pt x="139" y="163"/>
                  </a:lnTo>
                  <a:lnTo>
                    <a:pt x="139" y="171"/>
                  </a:lnTo>
                  <a:lnTo>
                    <a:pt x="137" y="179"/>
                  </a:lnTo>
                  <a:lnTo>
                    <a:pt x="133" y="186"/>
                  </a:lnTo>
                  <a:lnTo>
                    <a:pt x="131" y="194"/>
                  </a:lnTo>
                  <a:lnTo>
                    <a:pt x="129" y="201"/>
                  </a:lnTo>
                  <a:lnTo>
                    <a:pt x="127" y="207"/>
                  </a:lnTo>
                  <a:lnTo>
                    <a:pt x="125" y="215"/>
                  </a:lnTo>
                  <a:lnTo>
                    <a:pt x="124" y="222"/>
                  </a:lnTo>
                  <a:lnTo>
                    <a:pt x="124" y="230"/>
                  </a:lnTo>
                  <a:lnTo>
                    <a:pt x="124" y="230"/>
                  </a:lnTo>
                  <a:close/>
                </a:path>
              </a:pathLst>
            </a:custGeom>
            <a:solidFill>
              <a:srgbClr val="000000"/>
            </a:solidFill>
            <a:ln w="9525">
              <a:noFill/>
              <a:round/>
              <a:headEnd/>
              <a:tailEnd/>
            </a:ln>
          </p:spPr>
          <p:txBody>
            <a:bodyPr/>
            <a:lstStyle/>
            <a:p>
              <a:endParaRPr lang="en-US"/>
            </a:p>
          </p:txBody>
        </p:sp>
        <p:sp>
          <p:nvSpPr>
            <p:cNvPr id="175131" name="Freeform 27"/>
            <p:cNvSpPr>
              <a:spLocks/>
            </p:cNvSpPr>
            <p:nvPr/>
          </p:nvSpPr>
          <p:spPr bwMode="auto">
            <a:xfrm>
              <a:off x="412" y="245"/>
              <a:ext cx="231" cy="470"/>
            </a:xfrm>
            <a:custGeom>
              <a:avLst/>
              <a:gdLst/>
              <a:ahLst/>
              <a:cxnLst>
                <a:cxn ang="0">
                  <a:pos x="355" y="939"/>
                </a:cxn>
                <a:cxn ang="0">
                  <a:pos x="158" y="217"/>
                </a:cxn>
                <a:cxn ang="0">
                  <a:pos x="156" y="223"/>
                </a:cxn>
                <a:cxn ang="0">
                  <a:pos x="152" y="232"/>
                </a:cxn>
                <a:cxn ang="0">
                  <a:pos x="150" y="246"/>
                </a:cxn>
                <a:cxn ang="0">
                  <a:pos x="148" y="255"/>
                </a:cxn>
                <a:cxn ang="0">
                  <a:pos x="145" y="265"/>
                </a:cxn>
                <a:cxn ang="0">
                  <a:pos x="143" y="276"/>
                </a:cxn>
                <a:cxn ang="0">
                  <a:pos x="139" y="287"/>
                </a:cxn>
                <a:cxn ang="0">
                  <a:pos x="135" y="303"/>
                </a:cxn>
                <a:cxn ang="0">
                  <a:pos x="133" y="316"/>
                </a:cxn>
                <a:cxn ang="0">
                  <a:pos x="127" y="331"/>
                </a:cxn>
                <a:cxn ang="0">
                  <a:pos x="124" y="346"/>
                </a:cxn>
                <a:cxn ang="0">
                  <a:pos x="120" y="358"/>
                </a:cxn>
                <a:cxn ang="0">
                  <a:pos x="118" y="367"/>
                </a:cxn>
                <a:cxn ang="0">
                  <a:pos x="112" y="367"/>
                </a:cxn>
                <a:cxn ang="0">
                  <a:pos x="106" y="361"/>
                </a:cxn>
                <a:cxn ang="0">
                  <a:pos x="101" y="363"/>
                </a:cxn>
                <a:cxn ang="0">
                  <a:pos x="97" y="367"/>
                </a:cxn>
                <a:cxn ang="0">
                  <a:pos x="89" y="371"/>
                </a:cxn>
                <a:cxn ang="0">
                  <a:pos x="78" y="375"/>
                </a:cxn>
                <a:cxn ang="0">
                  <a:pos x="67" y="379"/>
                </a:cxn>
                <a:cxn ang="0">
                  <a:pos x="55" y="384"/>
                </a:cxn>
                <a:cxn ang="0">
                  <a:pos x="44" y="386"/>
                </a:cxn>
                <a:cxn ang="0">
                  <a:pos x="34" y="390"/>
                </a:cxn>
                <a:cxn ang="0">
                  <a:pos x="25" y="390"/>
                </a:cxn>
                <a:cxn ang="0">
                  <a:pos x="17" y="386"/>
                </a:cxn>
                <a:cxn ang="0">
                  <a:pos x="6" y="384"/>
                </a:cxn>
                <a:cxn ang="0">
                  <a:pos x="2" y="377"/>
                </a:cxn>
                <a:cxn ang="0">
                  <a:pos x="6" y="358"/>
                </a:cxn>
                <a:cxn ang="0">
                  <a:pos x="11" y="339"/>
                </a:cxn>
                <a:cxn ang="0">
                  <a:pos x="15" y="323"/>
                </a:cxn>
                <a:cxn ang="0">
                  <a:pos x="19" y="304"/>
                </a:cxn>
                <a:cxn ang="0">
                  <a:pos x="25" y="287"/>
                </a:cxn>
                <a:cxn ang="0">
                  <a:pos x="29" y="272"/>
                </a:cxn>
                <a:cxn ang="0">
                  <a:pos x="34" y="257"/>
                </a:cxn>
                <a:cxn ang="0">
                  <a:pos x="38" y="240"/>
                </a:cxn>
                <a:cxn ang="0">
                  <a:pos x="42" y="225"/>
                </a:cxn>
                <a:cxn ang="0">
                  <a:pos x="46" y="209"/>
                </a:cxn>
                <a:cxn ang="0">
                  <a:pos x="49" y="194"/>
                </a:cxn>
                <a:cxn ang="0">
                  <a:pos x="53" y="181"/>
                </a:cxn>
                <a:cxn ang="0">
                  <a:pos x="57" y="166"/>
                </a:cxn>
                <a:cxn ang="0">
                  <a:pos x="61" y="152"/>
                </a:cxn>
                <a:cxn ang="0">
                  <a:pos x="65" y="141"/>
                </a:cxn>
                <a:cxn ang="0">
                  <a:pos x="68" y="128"/>
                </a:cxn>
                <a:cxn ang="0">
                  <a:pos x="70" y="116"/>
                </a:cxn>
                <a:cxn ang="0">
                  <a:pos x="74" y="105"/>
                </a:cxn>
                <a:cxn ang="0">
                  <a:pos x="76" y="94"/>
                </a:cxn>
                <a:cxn ang="0">
                  <a:pos x="78" y="84"/>
                </a:cxn>
                <a:cxn ang="0">
                  <a:pos x="82" y="75"/>
                </a:cxn>
                <a:cxn ang="0">
                  <a:pos x="84" y="67"/>
                </a:cxn>
                <a:cxn ang="0">
                  <a:pos x="86" y="59"/>
                </a:cxn>
                <a:cxn ang="0">
                  <a:pos x="89" y="48"/>
                </a:cxn>
                <a:cxn ang="0">
                  <a:pos x="91" y="38"/>
                </a:cxn>
                <a:cxn ang="0">
                  <a:pos x="95" y="29"/>
                </a:cxn>
                <a:cxn ang="0">
                  <a:pos x="97" y="27"/>
                </a:cxn>
                <a:cxn ang="0">
                  <a:pos x="106" y="31"/>
                </a:cxn>
                <a:cxn ang="0">
                  <a:pos x="108" y="31"/>
                </a:cxn>
                <a:cxn ang="0">
                  <a:pos x="217" y="0"/>
                </a:cxn>
                <a:cxn ang="0">
                  <a:pos x="462" y="911"/>
                </a:cxn>
              </a:cxnLst>
              <a:rect l="0" t="0" r="r" b="b"/>
              <a:pathLst>
                <a:path w="462" h="939">
                  <a:moveTo>
                    <a:pt x="462" y="911"/>
                  </a:moveTo>
                  <a:lnTo>
                    <a:pt x="355" y="939"/>
                  </a:lnTo>
                  <a:lnTo>
                    <a:pt x="160" y="217"/>
                  </a:lnTo>
                  <a:lnTo>
                    <a:pt x="158" y="217"/>
                  </a:lnTo>
                  <a:lnTo>
                    <a:pt x="158" y="219"/>
                  </a:lnTo>
                  <a:lnTo>
                    <a:pt x="156" y="223"/>
                  </a:lnTo>
                  <a:lnTo>
                    <a:pt x="156" y="228"/>
                  </a:lnTo>
                  <a:lnTo>
                    <a:pt x="152" y="232"/>
                  </a:lnTo>
                  <a:lnTo>
                    <a:pt x="152" y="240"/>
                  </a:lnTo>
                  <a:lnTo>
                    <a:pt x="150" y="246"/>
                  </a:lnTo>
                  <a:lnTo>
                    <a:pt x="150" y="249"/>
                  </a:lnTo>
                  <a:lnTo>
                    <a:pt x="148" y="255"/>
                  </a:lnTo>
                  <a:lnTo>
                    <a:pt x="148" y="261"/>
                  </a:lnTo>
                  <a:lnTo>
                    <a:pt x="145" y="265"/>
                  </a:lnTo>
                  <a:lnTo>
                    <a:pt x="143" y="270"/>
                  </a:lnTo>
                  <a:lnTo>
                    <a:pt x="143" y="276"/>
                  </a:lnTo>
                  <a:lnTo>
                    <a:pt x="141" y="282"/>
                  </a:lnTo>
                  <a:lnTo>
                    <a:pt x="139" y="287"/>
                  </a:lnTo>
                  <a:lnTo>
                    <a:pt x="137" y="295"/>
                  </a:lnTo>
                  <a:lnTo>
                    <a:pt x="135" y="303"/>
                  </a:lnTo>
                  <a:lnTo>
                    <a:pt x="135" y="308"/>
                  </a:lnTo>
                  <a:lnTo>
                    <a:pt x="133" y="316"/>
                  </a:lnTo>
                  <a:lnTo>
                    <a:pt x="129" y="323"/>
                  </a:lnTo>
                  <a:lnTo>
                    <a:pt x="127" y="331"/>
                  </a:lnTo>
                  <a:lnTo>
                    <a:pt x="125" y="339"/>
                  </a:lnTo>
                  <a:lnTo>
                    <a:pt x="124" y="346"/>
                  </a:lnTo>
                  <a:lnTo>
                    <a:pt x="122" y="354"/>
                  </a:lnTo>
                  <a:lnTo>
                    <a:pt x="120" y="358"/>
                  </a:lnTo>
                  <a:lnTo>
                    <a:pt x="120" y="363"/>
                  </a:lnTo>
                  <a:lnTo>
                    <a:pt x="118" y="367"/>
                  </a:lnTo>
                  <a:lnTo>
                    <a:pt x="118" y="371"/>
                  </a:lnTo>
                  <a:lnTo>
                    <a:pt x="112" y="367"/>
                  </a:lnTo>
                  <a:lnTo>
                    <a:pt x="108" y="363"/>
                  </a:lnTo>
                  <a:lnTo>
                    <a:pt x="106" y="361"/>
                  </a:lnTo>
                  <a:lnTo>
                    <a:pt x="105" y="361"/>
                  </a:lnTo>
                  <a:lnTo>
                    <a:pt x="101" y="363"/>
                  </a:lnTo>
                  <a:lnTo>
                    <a:pt x="99" y="363"/>
                  </a:lnTo>
                  <a:lnTo>
                    <a:pt x="97" y="367"/>
                  </a:lnTo>
                  <a:lnTo>
                    <a:pt x="93" y="369"/>
                  </a:lnTo>
                  <a:lnTo>
                    <a:pt x="89" y="371"/>
                  </a:lnTo>
                  <a:lnTo>
                    <a:pt x="84" y="373"/>
                  </a:lnTo>
                  <a:lnTo>
                    <a:pt x="78" y="375"/>
                  </a:lnTo>
                  <a:lnTo>
                    <a:pt x="74" y="377"/>
                  </a:lnTo>
                  <a:lnTo>
                    <a:pt x="67" y="379"/>
                  </a:lnTo>
                  <a:lnTo>
                    <a:pt x="61" y="380"/>
                  </a:lnTo>
                  <a:lnTo>
                    <a:pt x="55" y="384"/>
                  </a:lnTo>
                  <a:lnTo>
                    <a:pt x="49" y="386"/>
                  </a:lnTo>
                  <a:lnTo>
                    <a:pt x="44" y="386"/>
                  </a:lnTo>
                  <a:lnTo>
                    <a:pt x="38" y="390"/>
                  </a:lnTo>
                  <a:lnTo>
                    <a:pt x="34" y="390"/>
                  </a:lnTo>
                  <a:lnTo>
                    <a:pt x="30" y="392"/>
                  </a:lnTo>
                  <a:lnTo>
                    <a:pt x="25" y="390"/>
                  </a:lnTo>
                  <a:lnTo>
                    <a:pt x="21" y="390"/>
                  </a:lnTo>
                  <a:lnTo>
                    <a:pt x="17" y="386"/>
                  </a:lnTo>
                  <a:lnTo>
                    <a:pt x="13" y="386"/>
                  </a:lnTo>
                  <a:lnTo>
                    <a:pt x="6" y="384"/>
                  </a:lnTo>
                  <a:lnTo>
                    <a:pt x="0" y="384"/>
                  </a:lnTo>
                  <a:lnTo>
                    <a:pt x="2" y="377"/>
                  </a:lnTo>
                  <a:lnTo>
                    <a:pt x="4" y="367"/>
                  </a:lnTo>
                  <a:lnTo>
                    <a:pt x="6" y="358"/>
                  </a:lnTo>
                  <a:lnTo>
                    <a:pt x="8" y="348"/>
                  </a:lnTo>
                  <a:lnTo>
                    <a:pt x="11" y="339"/>
                  </a:lnTo>
                  <a:lnTo>
                    <a:pt x="13" y="331"/>
                  </a:lnTo>
                  <a:lnTo>
                    <a:pt x="15" y="323"/>
                  </a:lnTo>
                  <a:lnTo>
                    <a:pt x="17" y="314"/>
                  </a:lnTo>
                  <a:lnTo>
                    <a:pt x="19" y="304"/>
                  </a:lnTo>
                  <a:lnTo>
                    <a:pt x="21" y="297"/>
                  </a:lnTo>
                  <a:lnTo>
                    <a:pt x="25" y="287"/>
                  </a:lnTo>
                  <a:lnTo>
                    <a:pt x="27" y="280"/>
                  </a:lnTo>
                  <a:lnTo>
                    <a:pt x="29" y="272"/>
                  </a:lnTo>
                  <a:lnTo>
                    <a:pt x="32" y="265"/>
                  </a:lnTo>
                  <a:lnTo>
                    <a:pt x="34" y="257"/>
                  </a:lnTo>
                  <a:lnTo>
                    <a:pt x="36" y="247"/>
                  </a:lnTo>
                  <a:lnTo>
                    <a:pt x="38" y="240"/>
                  </a:lnTo>
                  <a:lnTo>
                    <a:pt x="40" y="232"/>
                  </a:lnTo>
                  <a:lnTo>
                    <a:pt x="42" y="225"/>
                  </a:lnTo>
                  <a:lnTo>
                    <a:pt x="44" y="217"/>
                  </a:lnTo>
                  <a:lnTo>
                    <a:pt x="46" y="209"/>
                  </a:lnTo>
                  <a:lnTo>
                    <a:pt x="48" y="202"/>
                  </a:lnTo>
                  <a:lnTo>
                    <a:pt x="49" y="194"/>
                  </a:lnTo>
                  <a:lnTo>
                    <a:pt x="53" y="189"/>
                  </a:lnTo>
                  <a:lnTo>
                    <a:pt x="53" y="181"/>
                  </a:lnTo>
                  <a:lnTo>
                    <a:pt x="55" y="173"/>
                  </a:lnTo>
                  <a:lnTo>
                    <a:pt x="57" y="166"/>
                  </a:lnTo>
                  <a:lnTo>
                    <a:pt x="59" y="162"/>
                  </a:lnTo>
                  <a:lnTo>
                    <a:pt x="61" y="152"/>
                  </a:lnTo>
                  <a:lnTo>
                    <a:pt x="63" y="147"/>
                  </a:lnTo>
                  <a:lnTo>
                    <a:pt x="65" y="141"/>
                  </a:lnTo>
                  <a:lnTo>
                    <a:pt x="67" y="135"/>
                  </a:lnTo>
                  <a:lnTo>
                    <a:pt x="68" y="128"/>
                  </a:lnTo>
                  <a:lnTo>
                    <a:pt x="68" y="122"/>
                  </a:lnTo>
                  <a:lnTo>
                    <a:pt x="70" y="116"/>
                  </a:lnTo>
                  <a:lnTo>
                    <a:pt x="72" y="111"/>
                  </a:lnTo>
                  <a:lnTo>
                    <a:pt x="74" y="105"/>
                  </a:lnTo>
                  <a:lnTo>
                    <a:pt x="76" y="99"/>
                  </a:lnTo>
                  <a:lnTo>
                    <a:pt x="76" y="94"/>
                  </a:lnTo>
                  <a:lnTo>
                    <a:pt x="78" y="90"/>
                  </a:lnTo>
                  <a:lnTo>
                    <a:pt x="78" y="84"/>
                  </a:lnTo>
                  <a:lnTo>
                    <a:pt x="82" y="80"/>
                  </a:lnTo>
                  <a:lnTo>
                    <a:pt x="82" y="75"/>
                  </a:lnTo>
                  <a:lnTo>
                    <a:pt x="84" y="71"/>
                  </a:lnTo>
                  <a:lnTo>
                    <a:pt x="84" y="67"/>
                  </a:lnTo>
                  <a:lnTo>
                    <a:pt x="86" y="63"/>
                  </a:lnTo>
                  <a:lnTo>
                    <a:pt x="86" y="59"/>
                  </a:lnTo>
                  <a:lnTo>
                    <a:pt x="87" y="56"/>
                  </a:lnTo>
                  <a:lnTo>
                    <a:pt x="89" y="48"/>
                  </a:lnTo>
                  <a:lnTo>
                    <a:pt x="91" y="42"/>
                  </a:lnTo>
                  <a:lnTo>
                    <a:pt x="91" y="38"/>
                  </a:lnTo>
                  <a:lnTo>
                    <a:pt x="93" y="35"/>
                  </a:lnTo>
                  <a:lnTo>
                    <a:pt x="95" y="29"/>
                  </a:lnTo>
                  <a:lnTo>
                    <a:pt x="97" y="27"/>
                  </a:lnTo>
                  <a:lnTo>
                    <a:pt x="97" y="27"/>
                  </a:lnTo>
                  <a:lnTo>
                    <a:pt x="103" y="29"/>
                  </a:lnTo>
                  <a:lnTo>
                    <a:pt x="106" y="31"/>
                  </a:lnTo>
                  <a:lnTo>
                    <a:pt x="108" y="31"/>
                  </a:lnTo>
                  <a:lnTo>
                    <a:pt x="108" y="31"/>
                  </a:lnTo>
                  <a:lnTo>
                    <a:pt x="108" y="29"/>
                  </a:lnTo>
                  <a:lnTo>
                    <a:pt x="217" y="0"/>
                  </a:lnTo>
                  <a:lnTo>
                    <a:pt x="462" y="911"/>
                  </a:lnTo>
                  <a:lnTo>
                    <a:pt x="462" y="911"/>
                  </a:lnTo>
                  <a:close/>
                </a:path>
              </a:pathLst>
            </a:custGeom>
            <a:solidFill>
              <a:srgbClr val="000000"/>
            </a:solidFill>
            <a:ln w="9525">
              <a:noFill/>
              <a:round/>
              <a:headEnd/>
              <a:tailEnd/>
            </a:ln>
          </p:spPr>
          <p:txBody>
            <a:bodyPr/>
            <a:lstStyle/>
            <a:p>
              <a:endParaRPr lang="en-US"/>
            </a:p>
          </p:txBody>
        </p:sp>
        <p:sp>
          <p:nvSpPr>
            <p:cNvPr id="175132" name="Freeform 28"/>
            <p:cNvSpPr>
              <a:spLocks/>
            </p:cNvSpPr>
            <p:nvPr/>
          </p:nvSpPr>
          <p:spPr bwMode="auto">
            <a:xfrm>
              <a:off x="1083" y="877"/>
              <a:ext cx="79" cy="25"/>
            </a:xfrm>
            <a:custGeom>
              <a:avLst/>
              <a:gdLst/>
              <a:ahLst/>
              <a:cxnLst>
                <a:cxn ang="0">
                  <a:pos x="4" y="44"/>
                </a:cxn>
                <a:cxn ang="0">
                  <a:pos x="13" y="38"/>
                </a:cxn>
                <a:cxn ang="0">
                  <a:pos x="23" y="32"/>
                </a:cxn>
                <a:cxn ang="0">
                  <a:pos x="32" y="27"/>
                </a:cxn>
                <a:cxn ang="0">
                  <a:pos x="42" y="21"/>
                </a:cxn>
                <a:cxn ang="0">
                  <a:pos x="53" y="15"/>
                </a:cxn>
                <a:cxn ang="0">
                  <a:pos x="65" y="9"/>
                </a:cxn>
                <a:cxn ang="0">
                  <a:pos x="76" y="8"/>
                </a:cxn>
                <a:cxn ang="0">
                  <a:pos x="85" y="2"/>
                </a:cxn>
                <a:cxn ang="0">
                  <a:pos x="97" y="0"/>
                </a:cxn>
                <a:cxn ang="0">
                  <a:pos x="106" y="0"/>
                </a:cxn>
                <a:cxn ang="0">
                  <a:pos x="118" y="2"/>
                </a:cxn>
                <a:cxn ang="0">
                  <a:pos x="127" y="4"/>
                </a:cxn>
                <a:cxn ang="0">
                  <a:pos x="137" y="9"/>
                </a:cxn>
                <a:cxn ang="0">
                  <a:pos x="144" y="17"/>
                </a:cxn>
                <a:cxn ang="0">
                  <a:pos x="152" y="28"/>
                </a:cxn>
                <a:cxn ang="0">
                  <a:pos x="152" y="36"/>
                </a:cxn>
                <a:cxn ang="0">
                  <a:pos x="142" y="38"/>
                </a:cxn>
                <a:cxn ang="0">
                  <a:pos x="131" y="42"/>
                </a:cxn>
                <a:cxn ang="0">
                  <a:pos x="122" y="44"/>
                </a:cxn>
                <a:cxn ang="0">
                  <a:pos x="112" y="46"/>
                </a:cxn>
                <a:cxn ang="0">
                  <a:pos x="103" y="46"/>
                </a:cxn>
                <a:cxn ang="0">
                  <a:pos x="93" y="47"/>
                </a:cxn>
                <a:cxn ang="0">
                  <a:pos x="84" y="49"/>
                </a:cxn>
                <a:cxn ang="0">
                  <a:pos x="72" y="49"/>
                </a:cxn>
                <a:cxn ang="0">
                  <a:pos x="63" y="49"/>
                </a:cxn>
                <a:cxn ang="0">
                  <a:pos x="53" y="49"/>
                </a:cxn>
                <a:cxn ang="0">
                  <a:pos x="44" y="49"/>
                </a:cxn>
                <a:cxn ang="0">
                  <a:pos x="34" y="49"/>
                </a:cxn>
                <a:cxn ang="0">
                  <a:pos x="25" y="49"/>
                </a:cxn>
                <a:cxn ang="0">
                  <a:pos x="13" y="47"/>
                </a:cxn>
                <a:cxn ang="0">
                  <a:pos x="6" y="47"/>
                </a:cxn>
                <a:cxn ang="0">
                  <a:pos x="0" y="47"/>
                </a:cxn>
              </a:cxnLst>
              <a:rect l="0" t="0" r="r" b="b"/>
              <a:pathLst>
                <a:path w="158" h="49">
                  <a:moveTo>
                    <a:pt x="0" y="47"/>
                  </a:moveTo>
                  <a:lnTo>
                    <a:pt x="4" y="44"/>
                  </a:lnTo>
                  <a:lnTo>
                    <a:pt x="9" y="42"/>
                  </a:lnTo>
                  <a:lnTo>
                    <a:pt x="13" y="38"/>
                  </a:lnTo>
                  <a:lnTo>
                    <a:pt x="19" y="36"/>
                  </a:lnTo>
                  <a:lnTo>
                    <a:pt x="23" y="32"/>
                  </a:lnTo>
                  <a:lnTo>
                    <a:pt x="27" y="30"/>
                  </a:lnTo>
                  <a:lnTo>
                    <a:pt x="32" y="27"/>
                  </a:lnTo>
                  <a:lnTo>
                    <a:pt x="38" y="25"/>
                  </a:lnTo>
                  <a:lnTo>
                    <a:pt x="42" y="21"/>
                  </a:lnTo>
                  <a:lnTo>
                    <a:pt x="47" y="17"/>
                  </a:lnTo>
                  <a:lnTo>
                    <a:pt x="53" y="15"/>
                  </a:lnTo>
                  <a:lnTo>
                    <a:pt x="61" y="13"/>
                  </a:lnTo>
                  <a:lnTo>
                    <a:pt x="65" y="9"/>
                  </a:lnTo>
                  <a:lnTo>
                    <a:pt x="70" y="8"/>
                  </a:lnTo>
                  <a:lnTo>
                    <a:pt x="76" y="8"/>
                  </a:lnTo>
                  <a:lnTo>
                    <a:pt x="82" y="4"/>
                  </a:lnTo>
                  <a:lnTo>
                    <a:pt x="85" y="2"/>
                  </a:lnTo>
                  <a:lnTo>
                    <a:pt x="91" y="2"/>
                  </a:lnTo>
                  <a:lnTo>
                    <a:pt x="97" y="0"/>
                  </a:lnTo>
                  <a:lnTo>
                    <a:pt x="103" y="0"/>
                  </a:lnTo>
                  <a:lnTo>
                    <a:pt x="106" y="0"/>
                  </a:lnTo>
                  <a:lnTo>
                    <a:pt x="112" y="0"/>
                  </a:lnTo>
                  <a:lnTo>
                    <a:pt x="118" y="2"/>
                  </a:lnTo>
                  <a:lnTo>
                    <a:pt x="122" y="4"/>
                  </a:lnTo>
                  <a:lnTo>
                    <a:pt x="127" y="4"/>
                  </a:lnTo>
                  <a:lnTo>
                    <a:pt x="131" y="8"/>
                  </a:lnTo>
                  <a:lnTo>
                    <a:pt x="137" y="9"/>
                  </a:lnTo>
                  <a:lnTo>
                    <a:pt x="141" y="13"/>
                  </a:lnTo>
                  <a:lnTo>
                    <a:pt x="144" y="17"/>
                  </a:lnTo>
                  <a:lnTo>
                    <a:pt x="150" y="23"/>
                  </a:lnTo>
                  <a:lnTo>
                    <a:pt x="152" y="28"/>
                  </a:lnTo>
                  <a:lnTo>
                    <a:pt x="158" y="36"/>
                  </a:lnTo>
                  <a:lnTo>
                    <a:pt x="152" y="36"/>
                  </a:lnTo>
                  <a:lnTo>
                    <a:pt x="148" y="38"/>
                  </a:lnTo>
                  <a:lnTo>
                    <a:pt x="142" y="38"/>
                  </a:lnTo>
                  <a:lnTo>
                    <a:pt x="137" y="40"/>
                  </a:lnTo>
                  <a:lnTo>
                    <a:pt x="131" y="42"/>
                  </a:lnTo>
                  <a:lnTo>
                    <a:pt x="127" y="44"/>
                  </a:lnTo>
                  <a:lnTo>
                    <a:pt x="122" y="44"/>
                  </a:lnTo>
                  <a:lnTo>
                    <a:pt x="118" y="46"/>
                  </a:lnTo>
                  <a:lnTo>
                    <a:pt x="112" y="46"/>
                  </a:lnTo>
                  <a:lnTo>
                    <a:pt x="108" y="46"/>
                  </a:lnTo>
                  <a:lnTo>
                    <a:pt x="103" y="46"/>
                  </a:lnTo>
                  <a:lnTo>
                    <a:pt x="99" y="47"/>
                  </a:lnTo>
                  <a:lnTo>
                    <a:pt x="93" y="47"/>
                  </a:lnTo>
                  <a:lnTo>
                    <a:pt x="87" y="47"/>
                  </a:lnTo>
                  <a:lnTo>
                    <a:pt x="84" y="49"/>
                  </a:lnTo>
                  <a:lnTo>
                    <a:pt x="78" y="49"/>
                  </a:lnTo>
                  <a:lnTo>
                    <a:pt x="72" y="49"/>
                  </a:lnTo>
                  <a:lnTo>
                    <a:pt x="68" y="49"/>
                  </a:lnTo>
                  <a:lnTo>
                    <a:pt x="63" y="49"/>
                  </a:lnTo>
                  <a:lnTo>
                    <a:pt x="59" y="49"/>
                  </a:lnTo>
                  <a:lnTo>
                    <a:pt x="53" y="49"/>
                  </a:lnTo>
                  <a:lnTo>
                    <a:pt x="47" y="49"/>
                  </a:lnTo>
                  <a:lnTo>
                    <a:pt x="44" y="49"/>
                  </a:lnTo>
                  <a:lnTo>
                    <a:pt x="40" y="49"/>
                  </a:lnTo>
                  <a:lnTo>
                    <a:pt x="34" y="49"/>
                  </a:lnTo>
                  <a:lnTo>
                    <a:pt x="28" y="49"/>
                  </a:lnTo>
                  <a:lnTo>
                    <a:pt x="25" y="49"/>
                  </a:lnTo>
                  <a:lnTo>
                    <a:pt x="19" y="49"/>
                  </a:lnTo>
                  <a:lnTo>
                    <a:pt x="13" y="47"/>
                  </a:lnTo>
                  <a:lnTo>
                    <a:pt x="9" y="47"/>
                  </a:lnTo>
                  <a:lnTo>
                    <a:pt x="6" y="47"/>
                  </a:lnTo>
                  <a:lnTo>
                    <a:pt x="0" y="47"/>
                  </a:lnTo>
                  <a:lnTo>
                    <a:pt x="0" y="47"/>
                  </a:lnTo>
                  <a:close/>
                </a:path>
              </a:pathLst>
            </a:custGeom>
            <a:solidFill>
              <a:srgbClr val="000000"/>
            </a:solidFill>
            <a:ln w="9525">
              <a:noFill/>
              <a:round/>
              <a:headEnd/>
              <a:tailEnd/>
            </a:ln>
          </p:spPr>
          <p:txBody>
            <a:bodyPr/>
            <a:lstStyle/>
            <a:p>
              <a:endParaRPr lang="en-US"/>
            </a:p>
          </p:txBody>
        </p:sp>
        <p:sp>
          <p:nvSpPr>
            <p:cNvPr id="175133" name="Freeform 29"/>
            <p:cNvSpPr>
              <a:spLocks/>
            </p:cNvSpPr>
            <p:nvPr/>
          </p:nvSpPr>
          <p:spPr bwMode="auto">
            <a:xfrm>
              <a:off x="1167" y="878"/>
              <a:ext cx="30" cy="15"/>
            </a:xfrm>
            <a:custGeom>
              <a:avLst/>
              <a:gdLst/>
              <a:ahLst/>
              <a:cxnLst>
                <a:cxn ang="0">
                  <a:pos x="0" y="30"/>
                </a:cxn>
                <a:cxn ang="0">
                  <a:pos x="6" y="21"/>
                </a:cxn>
                <a:cxn ang="0">
                  <a:pos x="12" y="15"/>
                </a:cxn>
                <a:cxn ang="0">
                  <a:pos x="19" y="9"/>
                </a:cxn>
                <a:cxn ang="0">
                  <a:pos x="27" y="6"/>
                </a:cxn>
                <a:cxn ang="0">
                  <a:pos x="31" y="4"/>
                </a:cxn>
                <a:cxn ang="0">
                  <a:pos x="34" y="2"/>
                </a:cxn>
                <a:cxn ang="0">
                  <a:pos x="40" y="0"/>
                </a:cxn>
                <a:cxn ang="0">
                  <a:pos x="44" y="0"/>
                </a:cxn>
                <a:cxn ang="0">
                  <a:pos x="48" y="0"/>
                </a:cxn>
                <a:cxn ang="0">
                  <a:pos x="52" y="0"/>
                </a:cxn>
                <a:cxn ang="0">
                  <a:pos x="57" y="0"/>
                </a:cxn>
                <a:cxn ang="0">
                  <a:pos x="61" y="0"/>
                </a:cxn>
                <a:cxn ang="0">
                  <a:pos x="53" y="4"/>
                </a:cxn>
                <a:cxn ang="0">
                  <a:pos x="48" y="7"/>
                </a:cxn>
                <a:cxn ang="0">
                  <a:pos x="40" y="13"/>
                </a:cxn>
                <a:cxn ang="0">
                  <a:pos x="33" y="17"/>
                </a:cxn>
                <a:cxn ang="0">
                  <a:pos x="23" y="21"/>
                </a:cxn>
                <a:cxn ang="0">
                  <a:pos x="15" y="23"/>
                </a:cxn>
                <a:cxn ang="0">
                  <a:pos x="8" y="26"/>
                </a:cxn>
                <a:cxn ang="0">
                  <a:pos x="0" y="30"/>
                </a:cxn>
                <a:cxn ang="0">
                  <a:pos x="0" y="30"/>
                </a:cxn>
              </a:cxnLst>
              <a:rect l="0" t="0" r="r" b="b"/>
              <a:pathLst>
                <a:path w="61" h="30">
                  <a:moveTo>
                    <a:pt x="0" y="30"/>
                  </a:moveTo>
                  <a:lnTo>
                    <a:pt x="6" y="21"/>
                  </a:lnTo>
                  <a:lnTo>
                    <a:pt x="12" y="15"/>
                  </a:lnTo>
                  <a:lnTo>
                    <a:pt x="19" y="9"/>
                  </a:lnTo>
                  <a:lnTo>
                    <a:pt x="27" y="6"/>
                  </a:lnTo>
                  <a:lnTo>
                    <a:pt x="31" y="4"/>
                  </a:lnTo>
                  <a:lnTo>
                    <a:pt x="34" y="2"/>
                  </a:lnTo>
                  <a:lnTo>
                    <a:pt x="40" y="0"/>
                  </a:lnTo>
                  <a:lnTo>
                    <a:pt x="44" y="0"/>
                  </a:lnTo>
                  <a:lnTo>
                    <a:pt x="48" y="0"/>
                  </a:lnTo>
                  <a:lnTo>
                    <a:pt x="52" y="0"/>
                  </a:lnTo>
                  <a:lnTo>
                    <a:pt x="57" y="0"/>
                  </a:lnTo>
                  <a:lnTo>
                    <a:pt x="61" y="0"/>
                  </a:lnTo>
                  <a:lnTo>
                    <a:pt x="53" y="4"/>
                  </a:lnTo>
                  <a:lnTo>
                    <a:pt x="48" y="7"/>
                  </a:lnTo>
                  <a:lnTo>
                    <a:pt x="40" y="13"/>
                  </a:lnTo>
                  <a:lnTo>
                    <a:pt x="33" y="17"/>
                  </a:lnTo>
                  <a:lnTo>
                    <a:pt x="23" y="21"/>
                  </a:lnTo>
                  <a:lnTo>
                    <a:pt x="15" y="23"/>
                  </a:lnTo>
                  <a:lnTo>
                    <a:pt x="8" y="26"/>
                  </a:lnTo>
                  <a:lnTo>
                    <a:pt x="0" y="30"/>
                  </a:lnTo>
                  <a:lnTo>
                    <a:pt x="0" y="30"/>
                  </a:lnTo>
                  <a:close/>
                </a:path>
              </a:pathLst>
            </a:custGeom>
            <a:solidFill>
              <a:srgbClr val="000000"/>
            </a:solidFill>
            <a:ln w="9525">
              <a:noFill/>
              <a:round/>
              <a:headEnd/>
              <a:tailEnd/>
            </a:ln>
          </p:spPr>
          <p:txBody>
            <a:bodyPr/>
            <a:lstStyle/>
            <a:p>
              <a:endParaRPr lang="en-US"/>
            </a:p>
          </p:txBody>
        </p:sp>
        <p:sp>
          <p:nvSpPr>
            <p:cNvPr id="175134" name="Freeform 30"/>
            <p:cNvSpPr>
              <a:spLocks/>
            </p:cNvSpPr>
            <p:nvPr/>
          </p:nvSpPr>
          <p:spPr bwMode="auto">
            <a:xfrm>
              <a:off x="946" y="744"/>
              <a:ext cx="84" cy="72"/>
            </a:xfrm>
            <a:custGeom>
              <a:avLst/>
              <a:gdLst/>
              <a:ahLst/>
              <a:cxnLst>
                <a:cxn ang="0">
                  <a:pos x="162" y="144"/>
                </a:cxn>
                <a:cxn ang="0">
                  <a:pos x="154" y="144"/>
                </a:cxn>
                <a:cxn ang="0">
                  <a:pos x="145" y="144"/>
                </a:cxn>
                <a:cxn ang="0">
                  <a:pos x="135" y="144"/>
                </a:cxn>
                <a:cxn ang="0">
                  <a:pos x="128" y="144"/>
                </a:cxn>
                <a:cxn ang="0">
                  <a:pos x="118" y="144"/>
                </a:cxn>
                <a:cxn ang="0">
                  <a:pos x="110" y="142"/>
                </a:cxn>
                <a:cxn ang="0">
                  <a:pos x="101" y="142"/>
                </a:cxn>
                <a:cxn ang="0">
                  <a:pos x="93" y="142"/>
                </a:cxn>
                <a:cxn ang="0">
                  <a:pos x="84" y="141"/>
                </a:cxn>
                <a:cxn ang="0">
                  <a:pos x="74" y="139"/>
                </a:cxn>
                <a:cxn ang="0">
                  <a:pos x="65" y="139"/>
                </a:cxn>
                <a:cxn ang="0">
                  <a:pos x="57" y="139"/>
                </a:cxn>
                <a:cxn ang="0">
                  <a:pos x="48" y="139"/>
                </a:cxn>
                <a:cxn ang="0">
                  <a:pos x="38" y="139"/>
                </a:cxn>
                <a:cxn ang="0">
                  <a:pos x="29" y="141"/>
                </a:cxn>
                <a:cxn ang="0">
                  <a:pos x="21" y="135"/>
                </a:cxn>
                <a:cxn ang="0">
                  <a:pos x="14" y="118"/>
                </a:cxn>
                <a:cxn ang="0">
                  <a:pos x="10" y="106"/>
                </a:cxn>
                <a:cxn ang="0">
                  <a:pos x="8" y="97"/>
                </a:cxn>
                <a:cxn ang="0">
                  <a:pos x="6" y="87"/>
                </a:cxn>
                <a:cxn ang="0">
                  <a:pos x="6" y="80"/>
                </a:cxn>
                <a:cxn ang="0">
                  <a:pos x="2" y="70"/>
                </a:cxn>
                <a:cxn ang="0">
                  <a:pos x="2" y="63"/>
                </a:cxn>
                <a:cxn ang="0">
                  <a:pos x="0" y="53"/>
                </a:cxn>
                <a:cxn ang="0">
                  <a:pos x="0" y="44"/>
                </a:cxn>
                <a:cxn ang="0">
                  <a:pos x="0" y="34"/>
                </a:cxn>
                <a:cxn ang="0">
                  <a:pos x="0" y="23"/>
                </a:cxn>
                <a:cxn ang="0">
                  <a:pos x="0" y="13"/>
                </a:cxn>
                <a:cxn ang="0">
                  <a:pos x="2" y="4"/>
                </a:cxn>
                <a:cxn ang="0">
                  <a:pos x="114" y="9"/>
                </a:cxn>
                <a:cxn ang="0">
                  <a:pos x="112" y="21"/>
                </a:cxn>
                <a:cxn ang="0">
                  <a:pos x="112" y="32"/>
                </a:cxn>
                <a:cxn ang="0">
                  <a:pos x="112" y="42"/>
                </a:cxn>
                <a:cxn ang="0">
                  <a:pos x="114" y="53"/>
                </a:cxn>
                <a:cxn ang="0">
                  <a:pos x="116" y="63"/>
                </a:cxn>
                <a:cxn ang="0">
                  <a:pos x="120" y="72"/>
                </a:cxn>
                <a:cxn ang="0">
                  <a:pos x="122" y="80"/>
                </a:cxn>
                <a:cxn ang="0">
                  <a:pos x="126" y="89"/>
                </a:cxn>
                <a:cxn ang="0">
                  <a:pos x="133" y="104"/>
                </a:cxn>
                <a:cxn ang="0">
                  <a:pos x="145" y="120"/>
                </a:cxn>
                <a:cxn ang="0">
                  <a:pos x="154" y="131"/>
                </a:cxn>
                <a:cxn ang="0">
                  <a:pos x="167" y="144"/>
                </a:cxn>
              </a:cxnLst>
              <a:rect l="0" t="0" r="r" b="b"/>
              <a:pathLst>
                <a:path w="167" h="144">
                  <a:moveTo>
                    <a:pt x="167" y="144"/>
                  </a:moveTo>
                  <a:lnTo>
                    <a:pt x="162" y="144"/>
                  </a:lnTo>
                  <a:lnTo>
                    <a:pt x="156" y="144"/>
                  </a:lnTo>
                  <a:lnTo>
                    <a:pt x="154" y="144"/>
                  </a:lnTo>
                  <a:lnTo>
                    <a:pt x="148" y="144"/>
                  </a:lnTo>
                  <a:lnTo>
                    <a:pt x="145" y="144"/>
                  </a:lnTo>
                  <a:lnTo>
                    <a:pt x="141" y="144"/>
                  </a:lnTo>
                  <a:lnTo>
                    <a:pt x="135" y="144"/>
                  </a:lnTo>
                  <a:lnTo>
                    <a:pt x="133" y="144"/>
                  </a:lnTo>
                  <a:lnTo>
                    <a:pt x="128" y="144"/>
                  </a:lnTo>
                  <a:lnTo>
                    <a:pt x="124" y="144"/>
                  </a:lnTo>
                  <a:lnTo>
                    <a:pt x="118" y="144"/>
                  </a:lnTo>
                  <a:lnTo>
                    <a:pt x="114" y="144"/>
                  </a:lnTo>
                  <a:lnTo>
                    <a:pt x="110" y="142"/>
                  </a:lnTo>
                  <a:lnTo>
                    <a:pt x="107" y="142"/>
                  </a:lnTo>
                  <a:lnTo>
                    <a:pt x="101" y="142"/>
                  </a:lnTo>
                  <a:lnTo>
                    <a:pt x="97" y="142"/>
                  </a:lnTo>
                  <a:lnTo>
                    <a:pt x="93" y="142"/>
                  </a:lnTo>
                  <a:lnTo>
                    <a:pt x="88" y="141"/>
                  </a:lnTo>
                  <a:lnTo>
                    <a:pt x="84" y="141"/>
                  </a:lnTo>
                  <a:lnTo>
                    <a:pt x="80" y="141"/>
                  </a:lnTo>
                  <a:lnTo>
                    <a:pt x="74" y="139"/>
                  </a:lnTo>
                  <a:lnTo>
                    <a:pt x="71" y="139"/>
                  </a:lnTo>
                  <a:lnTo>
                    <a:pt x="65" y="139"/>
                  </a:lnTo>
                  <a:lnTo>
                    <a:pt x="61" y="139"/>
                  </a:lnTo>
                  <a:lnTo>
                    <a:pt x="57" y="139"/>
                  </a:lnTo>
                  <a:lnTo>
                    <a:pt x="52" y="139"/>
                  </a:lnTo>
                  <a:lnTo>
                    <a:pt x="48" y="139"/>
                  </a:lnTo>
                  <a:lnTo>
                    <a:pt x="44" y="139"/>
                  </a:lnTo>
                  <a:lnTo>
                    <a:pt x="38" y="139"/>
                  </a:lnTo>
                  <a:lnTo>
                    <a:pt x="34" y="141"/>
                  </a:lnTo>
                  <a:lnTo>
                    <a:pt x="29" y="141"/>
                  </a:lnTo>
                  <a:lnTo>
                    <a:pt x="25" y="142"/>
                  </a:lnTo>
                  <a:lnTo>
                    <a:pt x="21" y="135"/>
                  </a:lnTo>
                  <a:lnTo>
                    <a:pt x="17" y="127"/>
                  </a:lnTo>
                  <a:lnTo>
                    <a:pt x="14" y="118"/>
                  </a:lnTo>
                  <a:lnTo>
                    <a:pt x="12" y="110"/>
                  </a:lnTo>
                  <a:lnTo>
                    <a:pt x="10" y="106"/>
                  </a:lnTo>
                  <a:lnTo>
                    <a:pt x="10" y="101"/>
                  </a:lnTo>
                  <a:lnTo>
                    <a:pt x="8" y="97"/>
                  </a:lnTo>
                  <a:lnTo>
                    <a:pt x="8" y="93"/>
                  </a:lnTo>
                  <a:lnTo>
                    <a:pt x="6" y="87"/>
                  </a:lnTo>
                  <a:lnTo>
                    <a:pt x="6" y="84"/>
                  </a:lnTo>
                  <a:lnTo>
                    <a:pt x="6" y="80"/>
                  </a:lnTo>
                  <a:lnTo>
                    <a:pt x="6" y="76"/>
                  </a:lnTo>
                  <a:lnTo>
                    <a:pt x="2" y="70"/>
                  </a:lnTo>
                  <a:lnTo>
                    <a:pt x="2" y="66"/>
                  </a:lnTo>
                  <a:lnTo>
                    <a:pt x="2" y="63"/>
                  </a:lnTo>
                  <a:lnTo>
                    <a:pt x="2" y="57"/>
                  </a:lnTo>
                  <a:lnTo>
                    <a:pt x="0" y="53"/>
                  </a:lnTo>
                  <a:lnTo>
                    <a:pt x="0" y="47"/>
                  </a:lnTo>
                  <a:lnTo>
                    <a:pt x="0" y="44"/>
                  </a:lnTo>
                  <a:lnTo>
                    <a:pt x="0" y="40"/>
                  </a:lnTo>
                  <a:lnTo>
                    <a:pt x="0" y="34"/>
                  </a:lnTo>
                  <a:lnTo>
                    <a:pt x="0" y="28"/>
                  </a:lnTo>
                  <a:lnTo>
                    <a:pt x="0" y="23"/>
                  </a:lnTo>
                  <a:lnTo>
                    <a:pt x="0" y="19"/>
                  </a:lnTo>
                  <a:lnTo>
                    <a:pt x="0" y="13"/>
                  </a:lnTo>
                  <a:lnTo>
                    <a:pt x="2" y="8"/>
                  </a:lnTo>
                  <a:lnTo>
                    <a:pt x="2" y="4"/>
                  </a:lnTo>
                  <a:lnTo>
                    <a:pt x="2" y="0"/>
                  </a:lnTo>
                  <a:lnTo>
                    <a:pt x="114" y="9"/>
                  </a:lnTo>
                  <a:lnTo>
                    <a:pt x="112" y="15"/>
                  </a:lnTo>
                  <a:lnTo>
                    <a:pt x="112" y="21"/>
                  </a:lnTo>
                  <a:lnTo>
                    <a:pt x="112" y="27"/>
                  </a:lnTo>
                  <a:lnTo>
                    <a:pt x="112" y="32"/>
                  </a:lnTo>
                  <a:lnTo>
                    <a:pt x="112" y="36"/>
                  </a:lnTo>
                  <a:lnTo>
                    <a:pt x="112" y="42"/>
                  </a:lnTo>
                  <a:lnTo>
                    <a:pt x="112" y="47"/>
                  </a:lnTo>
                  <a:lnTo>
                    <a:pt x="114" y="53"/>
                  </a:lnTo>
                  <a:lnTo>
                    <a:pt x="114" y="57"/>
                  </a:lnTo>
                  <a:lnTo>
                    <a:pt x="116" y="63"/>
                  </a:lnTo>
                  <a:lnTo>
                    <a:pt x="116" y="66"/>
                  </a:lnTo>
                  <a:lnTo>
                    <a:pt x="120" y="72"/>
                  </a:lnTo>
                  <a:lnTo>
                    <a:pt x="120" y="76"/>
                  </a:lnTo>
                  <a:lnTo>
                    <a:pt x="122" y="80"/>
                  </a:lnTo>
                  <a:lnTo>
                    <a:pt x="124" y="85"/>
                  </a:lnTo>
                  <a:lnTo>
                    <a:pt x="126" y="89"/>
                  </a:lnTo>
                  <a:lnTo>
                    <a:pt x="129" y="97"/>
                  </a:lnTo>
                  <a:lnTo>
                    <a:pt x="133" y="104"/>
                  </a:lnTo>
                  <a:lnTo>
                    <a:pt x="139" y="112"/>
                  </a:lnTo>
                  <a:lnTo>
                    <a:pt x="145" y="120"/>
                  </a:lnTo>
                  <a:lnTo>
                    <a:pt x="148" y="125"/>
                  </a:lnTo>
                  <a:lnTo>
                    <a:pt x="154" y="131"/>
                  </a:lnTo>
                  <a:lnTo>
                    <a:pt x="160" y="137"/>
                  </a:lnTo>
                  <a:lnTo>
                    <a:pt x="167" y="144"/>
                  </a:lnTo>
                  <a:lnTo>
                    <a:pt x="167" y="144"/>
                  </a:lnTo>
                  <a:close/>
                </a:path>
              </a:pathLst>
            </a:custGeom>
            <a:solidFill>
              <a:srgbClr val="000000"/>
            </a:solidFill>
            <a:ln w="9525">
              <a:noFill/>
              <a:round/>
              <a:headEnd/>
              <a:tailEnd/>
            </a:ln>
          </p:spPr>
          <p:txBody>
            <a:bodyPr/>
            <a:lstStyle/>
            <a:p>
              <a:endParaRPr lang="en-US"/>
            </a:p>
          </p:txBody>
        </p:sp>
        <p:sp>
          <p:nvSpPr>
            <p:cNvPr id="175135" name="Freeform 31"/>
            <p:cNvSpPr>
              <a:spLocks/>
            </p:cNvSpPr>
            <p:nvPr/>
          </p:nvSpPr>
          <p:spPr bwMode="auto">
            <a:xfrm>
              <a:off x="964" y="827"/>
              <a:ext cx="13" cy="16"/>
            </a:xfrm>
            <a:custGeom>
              <a:avLst/>
              <a:gdLst/>
              <a:ahLst/>
              <a:cxnLst>
                <a:cxn ang="0">
                  <a:pos x="0" y="0"/>
                </a:cxn>
                <a:cxn ang="0">
                  <a:pos x="6" y="2"/>
                </a:cxn>
                <a:cxn ang="0">
                  <a:pos x="14" y="2"/>
                </a:cxn>
                <a:cxn ang="0">
                  <a:pos x="21" y="2"/>
                </a:cxn>
                <a:cxn ang="0">
                  <a:pos x="27" y="6"/>
                </a:cxn>
                <a:cxn ang="0">
                  <a:pos x="27" y="12"/>
                </a:cxn>
                <a:cxn ang="0">
                  <a:pos x="25" y="21"/>
                </a:cxn>
                <a:cxn ang="0">
                  <a:pos x="23" y="27"/>
                </a:cxn>
                <a:cxn ang="0">
                  <a:pos x="23" y="33"/>
                </a:cxn>
                <a:cxn ang="0">
                  <a:pos x="19" y="29"/>
                </a:cxn>
                <a:cxn ang="0">
                  <a:pos x="16" y="25"/>
                </a:cxn>
                <a:cxn ang="0">
                  <a:pos x="14" y="21"/>
                </a:cxn>
                <a:cxn ang="0">
                  <a:pos x="10" y="15"/>
                </a:cxn>
                <a:cxn ang="0">
                  <a:pos x="4" y="8"/>
                </a:cxn>
                <a:cxn ang="0">
                  <a:pos x="0" y="0"/>
                </a:cxn>
                <a:cxn ang="0">
                  <a:pos x="0" y="0"/>
                </a:cxn>
              </a:cxnLst>
              <a:rect l="0" t="0" r="r" b="b"/>
              <a:pathLst>
                <a:path w="27" h="33">
                  <a:moveTo>
                    <a:pt x="0" y="0"/>
                  </a:moveTo>
                  <a:lnTo>
                    <a:pt x="6" y="2"/>
                  </a:lnTo>
                  <a:lnTo>
                    <a:pt x="14" y="2"/>
                  </a:lnTo>
                  <a:lnTo>
                    <a:pt x="21" y="2"/>
                  </a:lnTo>
                  <a:lnTo>
                    <a:pt x="27" y="6"/>
                  </a:lnTo>
                  <a:lnTo>
                    <a:pt x="27" y="12"/>
                  </a:lnTo>
                  <a:lnTo>
                    <a:pt x="25" y="21"/>
                  </a:lnTo>
                  <a:lnTo>
                    <a:pt x="23" y="27"/>
                  </a:lnTo>
                  <a:lnTo>
                    <a:pt x="23" y="33"/>
                  </a:lnTo>
                  <a:lnTo>
                    <a:pt x="19" y="29"/>
                  </a:lnTo>
                  <a:lnTo>
                    <a:pt x="16" y="25"/>
                  </a:lnTo>
                  <a:lnTo>
                    <a:pt x="14" y="21"/>
                  </a:lnTo>
                  <a:lnTo>
                    <a:pt x="10" y="15"/>
                  </a:lnTo>
                  <a:lnTo>
                    <a:pt x="4" y="8"/>
                  </a:lnTo>
                  <a:lnTo>
                    <a:pt x="0" y="0"/>
                  </a:lnTo>
                  <a:lnTo>
                    <a:pt x="0" y="0"/>
                  </a:lnTo>
                  <a:close/>
                </a:path>
              </a:pathLst>
            </a:custGeom>
            <a:solidFill>
              <a:srgbClr val="000000"/>
            </a:solidFill>
            <a:ln w="9525">
              <a:noFill/>
              <a:round/>
              <a:headEnd/>
              <a:tailEnd/>
            </a:ln>
          </p:spPr>
          <p:txBody>
            <a:bodyPr/>
            <a:lstStyle/>
            <a:p>
              <a:endParaRPr lang="en-US"/>
            </a:p>
          </p:txBody>
        </p:sp>
        <p:sp>
          <p:nvSpPr>
            <p:cNvPr id="175136" name="Freeform 32"/>
            <p:cNvSpPr>
              <a:spLocks/>
            </p:cNvSpPr>
            <p:nvPr/>
          </p:nvSpPr>
          <p:spPr bwMode="auto">
            <a:xfrm>
              <a:off x="1002" y="830"/>
              <a:ext cx="133" cy="66"/>
            </a:xfrm>
            <a:custGeom>
              <a:avLst/>
              <a:gdLst/>
              <a:ahLst/>
              <a:cxnLst>
                <a:cxn ang="0">
                  <a:pos x="57" y="99"/>
                </a:cxn>
                <a:cxn ang="0">
                  <a:pos x="44" y="93"/>
                </a:cxn>
                <a:cxn ang="0">
                  <a:pos x="25" y="80"/>
                </a:cxn>
                <a:cxn ang="0">
                  <a:pos x="14" y="66"/>
                </a:cxn>
                <a:cxn ang="0">
                  <a:pos x="6" y="53"/>
                </a:cxn>
                <a:cxn ang="0">
                  <a:pos x="0" y="40"/>
                </a:cxn>
                <a:cxn ang="0">
                  <a:pos x="0" y="25"/>
                </a:cxn>
                <a:cxn ang="0">
                  <a:pos x="10" y="7"/>
                </a:cxn>
                <a:cxn ang="0">
                  <a:pos x="23" y="2"/>
                </a:cxn>
                <a:cxn ang="0">
                  <a:pos x="38" y="0"/>
                </a:cxn>
                <a:cxn ang="0">
                  <a:pos x="52" y="2"/>
                </a:cxn>
                <a:cxn ang="0">
                  <a:pos x="52" y="11"/>
                </a:cxn>
                <a:cxn ang="0">
                  <a:pos x="57" y="26"/>
                </a:cxn>
                <a:cxn ang="0">
                  <a:pos x="65" y="42"/>
                </a:cxn>
                <a:cxn ang="0">
                  <a:pos x="73" y="57"/>
                </a:cxn>
                <a:cxn ang="0">
                  <a:pos x="78" y="64"/>
                </a:cxn>
                <a:cxn ang="0">
                  <a:pos x="76" y="51"/>
                </a:cxn>
                <a:cxn ang="0">
                  <a:pos x="86" y="28"/>
                </a:cxn>
                <a:cxn ang="0">
                  <a:pos x="107" y="6"/>
                </a:cxn>
                <a:cxn ang="0">
                  <a:pos x="122" y="9"/>
                </a:cxn>
                <a:cxn ang="0">
                  <a:pos x="135" y="15"/>
                </a:cxn>
                <a:cxn ang="0">
                  <a:pos x="151" y="21"/>
                </a:cxn>
                <a:cxn ang="0">
                  <a:pos x="166" y="23"/>
                </a:cxn>
                <a:cxn ang="0">
                  <a:pos x="181" y="25"/>
                </a:cxn>
                <a:cxn ang="0">
                  <a:pos x="194" y="28"/>
                </a:cxn>
                <a:cxn ang="0">
                  <a:pos x="209" y="28"/>
                </a:cxn>
                <a:cxn ang="0">
                  <a:pos x="225" y="28"/>
                </a:cxn>
                <a:cxn ang="0">
                  <a:pos x="240" y="26"/>
                </a:cxn>
                <a:cxn ang="0">
                  <a:pos x="255" y="25"/>
                </a:cxn>
                <a:cxn ang="0">
                  <a:pos x="266" y="28"/>
                </a:cxn>
                <a:cxn ang="0">
                  <a:pos x="263" y="38"/>
                </a:cxn>
                <a:cxn ang="0">
                  <a:pos x="247" y="49"/>
                </a:cxn>
                <a:cxn ang="0">
                  <a:pos x="234" y="53"/>
                </a:cxn>
                <a:cxn ang="0">
                  <a:pos x="219" y="53"/>
                </a:cxn>
                <a:cxn ang="0">
                  <a:pos x="202" y="55"/>
                </a:cxn>
                <a:cxn ang="0">
                  <a:pos x="183" y="57"/>
                </a:cxn>
                <a:cxn ang="0">
                  <a:pos x="166" y="57"/>
                </a:cxn>
                <a:cxn ang="0">
                  <a:pos x="151" y="59"/>
                </a:cxn>
                <a:cxn ang="0">
                  <a:pos x="135" y="68"/>
                </a:cxn>
                <a:cxn ang="0">
                  <a:pos x="130" y="83"/>
                </a:cxn>
                <a:cxn ang="0">
                  <a:pos x="126" y="97"/>
                </a:cxn>
                <a:cxn ang="0">
                  <a:pos x="122" y="114"/>
                </a:cxn>
                <a:cxn ang="0">
                  <a:pos x="122" y="131"/>
                </a:cxn>
                <a:cxn ang="0">
                  <a:pos x="109" y="127"/>
                </a:cxn>
                <a:cxn ang="0">
                  <a:pos x="95" y="123"/>
                </a:cxn>
                <a:cxn ang="0">
                  <a:pos x="82" y="118"/>
                </a:cxn>
                <a:cxn ang="0">
                  <a:pos x="67" y="114"/>
                </a:cxn>
                <a:cxn ang="0">
                  <a:pos x="52" y="108"/>
                </a:cxn>
              </a:cxnLst>
              <a:rect l="0" t="0" r="r" b="b"/>
              <a:pathLst>
                <a:path w="266" h="131">
                  <a:moveTo>
                    <a:pt x="52" y="108"/>
                  </a:moveTo>
                  <a:lnTo>
                    <a:pt x="55" y="102"/>
                  </a:lnTo>
                  <a:lnTo>
                    <a:pt x="57" y="99"/>
                  </a:lnTo>
                  <a:lnTo>
                    <a:pt x="54" y="97"/>
                  </a:lnTo>
                  <a:lnTo>
                    <a:pt x="50" y="95"/>
                  </a:lnTo>
                  <a:lnTo>
                    <a:pt x="44" y="93"/>
                  </a:lnTo>
                  <a:lnTo>
                    <a:pt x="40" y="91"/>
                  </a:lnTo>
                  <a:lnTo>
                    <a:pt x="33" y="85"/>
                  </a:lnTo>
                  <a:lnTo>
                    <a:pt x="25" y="80"/>
                  </a:lnTo>
                  <a:lnTo>
                    <a:pt x="21" y="74"/>
                  </a:lnTo>
                  <a:lnTo>
                    <a:pt x="17" y="70"/>
                  </a:lnTo>
                  <a:lnTo>
                    <a:pt x="14" y="66"/>
                  </a:lnTo>
                  <a:lnTo>
                    <a:pt x="12" y="61"/>
                  </a:lnTo>
                  <a:lnTo>
                    <a:pt x="8" y="57"/>
                  </a:lnTo>
                  <a:lnTo>
                    <a:pt x="6" y="53"/>
                  </a:lnTo>
                  <a:lnTo>
                    <a:pt x="4" y="49"/>
                  </a:lnTo>
                  <a:lnTo>
                    <a:pt x="4" y="44"/>
                  </a:lnTo>
                  <a:lnTo>
                    <a:pt x="0" y="40"/>
                  </a:lnTo>
                  <a:lnTo>
                    <a:pt x="0" y="36"/>
                  </a:lnTo>
                  <a:lnTo>
                    <a:pt x="0" y="30"/>
                  </a:lnTo>
                  <a:lnTo>
                    <a:pt x="0" y="25"/>
                  </a:lnTo>
                  <a:lnTo>
                    <a:pt x="2" y="17"/>
                  </a:lnTo>
                  <a:lnTo>
                    <a:pt x="8" y="11"/>
                  </a:lnTo>
                  <a:lnTo>
                    <a:pt x="10" y="7"/>
                  </a:lnTo>
                  <a:lnTo>
                    <a:pt x="14" y="6"/>
                  </a:lnTo>
                  <a:lnTo>
                    <a:pt x="17" y="4"/>
                  </a:lnTo>
                  <a:lnTo>
                    <a:pt x="23" y="2"/>
                  </a:lnTo>
                  <a:lnTo>
                    <a:pt x="29" y="0"/>
                  </a:lnTo>
                  <a:lnTo>
                    <a:pt x="35" y="0"/>
                  </a:lnTo>
                  <a:lnTo>
                    <a:pt x="38" y="0"/>
                  </a:lnTo>
                  <a:lnTo>
                    <a:pt x="42" y="0"/>
                  </a:lnTo>
                  <a:lnTo>
                    <a:pt x="46" y="0"/>
                  </a:lnTo>
                  <a:lnTo>
                    <a:pt x="52" y="2"/>
                  </a:lnTo>
                  <a:lnTo>
                    <a:pt x="52" y="4"/>
                  </a:lnTo>
                  <a:lnTo>
                    <a:pt x="52" y="7"/>
                  </a:lnTo>
                  <a:lnTo>
                    <a:pt x="52" y="11"/>
                  </a:lnTo>
                  <a:lnTo>
                    <a:pt x="55" y="17"/>
                  </a:lnTo>
                  <a:lnTo>
                    <a:pt x="55" y="21"/>
                  </a:lnTo>
                  <a:lnTo>
                    <a:pt x="57" y="26"/>
                  </a:lnTo>
                  <a:lnTo>
                    <a:pt x="59" y="30"/>
                  </a:lnTo>
                  <a:lnTo>
                    <a:pt x="63" y="38"/>
                  </a:lnTo>
                  <a:lnTo>
                    <a:pt x="65" y="42"/>
                  </a:lnTo>
                  <a:lnTo>
                    <a:pt x="67" y="45"/>
                  </a:lnTo>
                  <a:lnTo>
                    <a:pt x="71" y="51"/>
                  </a:lnTo>
                  <a:lnTo>
                    <a:pt x="73" y="57"/>
                  </a:lnTo>
                  <a:lnTo>
                    <a:pt x="74" y="59"/>
                  </a:lnTo>
                  <a:lnTo>
                    <a:pt x="76" y="63"/>
                  </a:lnTo>
                  <a:lnTo>
                    <a:pt x="78" y="64"/>
                  </a:lnTo>
                  <a:lnTo>
                    <a:pt x="80" y="68"/>
                  </a:lnTo>
                  <a:lnTo>
                    <a:pt x="76" y="59"/>
                  </a:lnTo>
                  <a:lnTo>
                    <a:pt x="76" y="51"/>
                  </a:lnTo>
                  <a:lnTo>
                    <a:pt x="78" y="44"/>
                  </a:lnTo>
                  <a:lnTo>
                    <a:pt x="80" y="36"/>
                  </a:lnTo>
                  <a:lnTo>
                    <a:pt x="86" y="28"/>
                  </a:lnTo>
                  <a:lnTo>
                    <a:pt x="94" y="21"/>
                  </a:lnTo>
                  <a:lnTo>
                    <a:pt x="99" y="13"/>
                  </a:lnTo>
                  <a:lnTo>
                    <a:pt x="107" y="6"/>
                  </a:lnTo>
                  <a:lnTo>
                    <a:pt x="111" y="7"/>
                  </a:lnTo>
                  <a:lnTo>
                    <a:pt x="116" y="9"/>
                  </a:lnTo>
                  <a:lnTo>
                    <a:pt x="122" y="9"/>
                  </a:lnTo>
                  <a:lnTo>
                    <a:pt x="126" y="13"/>
                  </a:lnTo>
                  <a:lnTo>
                    <a:pt x="130" y="15"/>
                  </a:lnTo>
                  <a:lnTo>
                    <a:pt x="135" y="15"/>
                  </a:lnTo>
                  <a:lnTo>
                    <a:pt x="139" y="17"/>
                  </a:lnTo>
                  <a:lnTo>
                    <a:pt x="145" y="19"/>
                  </a:lnTo>
                  <a:lnTo>
                    <a:pt x="151" y="21"/>
                  </a:lnTo>
                  <a:lnTo>
                    <a:pt x="154" y="21"/>
                  </a:lnTo>
                  <a:lnTo>
                    <a:pt x="160" y="23"/>
                  </a:lnTo>
                  <a:lnTo>
                    <a:pt x="166" y="23"/>
                  </a:lnTo>
                  <a:lnTo>
                    <a:pt x="170" y="25"/>
                  </a:lnTo>
                  <a:lnTo>
                    <a:pt x="175" y="25"/>
                  </a:lnTo>
                  <a:lnTo>
                    <a:pt x="181" y="25"/>
                  </a:lnTo>
                  <a:lnTo>
                    <a:pt x="187" y="28"/>
                  </a:lnTo>
                  <a:lnTo>
                    <a:pt x="190" y="28"/>
                  </a:lnTo>
                  <a:lnTo>
                    <a:pt x="194" y="28"/>
                  </a:lnTo>
                  <a:lnTo>
                    <a:pt x="200" y="28"/>
                  </a:lnTo>
                  <a:lnTo>
                    <a:pt x="206" y="28"/>
                  </a:lnTo>
                  <a:lnTo>
                    <a:pt x="209" y="28"/>
                  </a:lnTo>
                  <a:lnTo>
                    <a:pt x="215" y="28"/>
                  </a:lnTo>
                  <a:lnTo>
                    <a:pt x="219" y="28"/>
                  </a:lnTo>
                  <a:lnTo>
                    <a:pt x="225" y="28"/>
                  </a:lnTo>
                  <a:lnTo>
                    <a:pt x="230" y="28"/>
                  </a:lnTo>
                  <a:lnTo>
                    <a:pt x="234" y="28"/>
                  </a:lnTo>
                  <a:lnTo>
                    <a:pt x="240" y="26"/>
                  </a:lnTo>
                  <a:lnTo>
                    <a:pt x="246" y="26"/>
                  </a:lnTo>
                  <a:lnTo>
                    <a:pt x="249" y="25"/>
                  </a:lnTo>
                  <a:lnTo>
                    <a:pt x="255" y="25"/>
                  </a:lnTo>
                  <a:lnTo>
                    <a:pt x="261" y="25"/>
                  </a:lnTo>
                  <a:lnTo>
                    <a:pt x="266" y="25"/>
                  </a:lnTo>
                  <a:lnTo>
                    <a:pt x="266" y="28"/>
                  </a:lnTo>
                  <a:lnTo>
                    <a:pt x="266" y="32"/>
                  </a:lnTo>
                  <a:lnTo>
                    <a:pt x="265" y="36"/>
                  </a:lnTo>
                  <a:lnTo>
                    <a:pt x="263" y="38"/>
                  </a:lnTo>
                  <a:lnTo>
                    <a:pt x="259" y="44"/>
                  </a:lnTo>
                  <a:lnTo>
                    <a:pt x="253" y="49"/>
                  </a:lnTo>
                  <a:lnTo>
                    <a:pt x="247" y="49"/>
                  </a:lnTo>
                  <a:lnTo>
                    <a:pt x="244" y="51"/>
                  </a:lnTo>
                  <a:lnTo>
                    <a:pt x="240" y="51"/>
                  </a:lnTo>
                  <a:lnTo>
                    <a:pt x="234" y="53"/>
                  </a:lnTo>
                  <a:lnTo>
                    <a:pt x="230" y="53"/>
                  </a:lnTo>
                  <a:lnTo>
                    <a:pt x="225" y="53"/>
                  </a:lnTo>
                  <a:lnTo>
                    <a:pt x="219" y="53"/>
                  </a:lnTo>
                  <a:lnTo>
                    <a:pt x="213" y="55"/>
                  </a:lnTo>
                  <a:lnTo>
                    <a:pt x="206" y="55"/>
                  </a:lnTo>
                  <a:lnTo>
                    <a:pt x="202" y="55"/>
                  </a:lnTo>
                  <a:lnTo>
                    <a:pt x="194" y="55"/>
                  </a:lnTo>
                  <a:lnTo>
                    <a:pt x="189" y="57"/>
                  </a:lnTo>
                  <a:lnTo>
                    <a:pt x="183" y="57"/>
                  </a:lnTo>
                  <a:lnTo>
                    <a:pt x="177" y="57"/>
                  </a:lnTo>
                  <a:lnTo>
                    <a:pt x="171" y="57"/>
                  </a:lnTo>
                  <a:lnTo>
                    <a:pt x="166" y="57"/>
                  </a:lnTo>
                  <a:lnTo>
                    <a:pt x="160" y="57"/>
                  </a:lnTo>
                  <a:lnTo>
                    <a:pt x="154" y="57"/>
                  </a:lnTo>
                  <a:lnTo>
                    <a:pt x="151" y="59"/>
                  </a:lnTo>
                  <a:lnTo>
                    <a:pt x="147" y="59"/>
                  </a:lnTo>
                  <a:lnTo>
                    <a:pt x="139" y="63"/>
                  </a:lnTo>
                  <a:lnTo>
                    <a:pt x="135" y="68"/>
                  </a:lnTo>
                  <a:lnTo>
                    <a:pt x="132" y="74"/>
                  </a:lnTo>
                  <a:lnTo>
                    <a:pt x="130" y="80"/>
                  </a:lnTo>
                  <a:lnTo>
                    <a:pt x="130" y="83"/>
                  </a:lnTo>
                  <a:lnTo>
                    <a:pt x="128" y="89"/>
                  </a:lnTo>
                  <a:lnTo>
                    <a:pt x="128" y="93"/>
                  </a:lnTo>
                  <a:lnTo>
                    <a:pt x="126" y="97"/>
                  </a:lnTo>
                  <a:lnTo>
                    <a:pt x="124" y="102"/>
                  </a:lnTo>
                  <a:lnTo>
                    <a:pt x="124" y="106"/>
                  </a:lnTo>
                  <a:lnTo>
                    <a:pt x="122" y="114"/>
                  </a:lnTo>
                  <a:lnTo>
                    <a:pt x="122" y="120"/>
                  </a:lnTo>
                  <a:lnTo>
                    <a:pt x="122" y="125"/>
                  </a:lnTo>
                  <a:lnTo>
                    <a:pt x="122" y="131"/>
                  </a:lnTo>
                  <a:lnTo>
                    <a:pt x="118" y="131"/>
                  </a:lnTo>
                  <a:lnTo>
                    <a:pt x="114" y="129"/>
                  </a:lnTo>
                  <a:lnTo>
                    <a:pt x="109" y="127"/>
                  </a:lnTo>
                  <a:lnTo>
                    <a:pt x="103" y="125"/>
                  </a:lnTo>
                  <a:lnTo>
                    <a:pt x="99" y="125"/>
                  </a:lnTo>
                  <a:lnTo>
                    <a:pt x="95" y="123"/>
                  </a:lnTo>
                  <a:lnTo>
                    <a:pt x="90" y="121"/>
                  </a:lnTo>
                  <a:lnTo>
                    <a:pt x="86" y="121"/>
                  </a:lnTo>
                  <a:lnTo>
                    <a:pt x="82" y="118"/>
                  </a:lnTo>
                  <a:lnTo>
                    <a:pt x="78" y="118"/>
                  </a:lnTo>
                  <a:lnTo>
                    <a:pt x="73" y="116"/>
                  </a:lnTo>
                  <a:lnTo>
                    <a:pt x="67" y="114"/>
                  </a:lnTo>
                  <a:lnTo>
                    <a:pt x="59" y="110"/>
                  </a:lnTo>
                  <a:lnTo>
                    <a:pt x="52" y="108"/>
                  </a:lnTo>
                  <a:lnTo>
                    <a:pt x="52" y="108"/>
                  </a:lnTo>
                  <a:close/>
                </a:path>
              </a:pathLst>
            </a:custGeom>
            <a:solidFill>
              <a:srgbClr val="000000"/>
            </a:solidFill>
            <a:ln w="9525">
              <a:noFill/>
              <a:round/>
              <a:headEnd/>
              <a:tailEnd/>
            </a:ln>
          </p:spPr>
          <p:txBody>
            <a:bodyPr/>
            <a:lstStyle/>
            <a:p>
              <a:endParaRPr lang="en-US"/>
            </a:p>
          </p:txBody>
        </p:sp>
        <p:sp>
          <p:nvSpPr>
            <p:cNvPr id="175137" name="Freeform 33"/>
            <p:cNvSpPr>
              <a:spLocks/>
            </p:cNvSpPr>
            <p:nvPr/>
          </p:nvSpPr>
          <p:spPr bwMode="auto">
            <a:xfrm>
              <a:off x="1159" y="753"/>
              <a:ext cx="105" cy="114"/>
            </a:xfrm>
            <a:custGeom>
              <a:avLst/>
              <a:gdLst/>
              <a:ahLst/>
              <a:cxnLst>
                <a:cxn ang="0">
                  <a:pos x="209" y="13"/>
                </a:cxn>
                <a:cxn ang="0">
                  <a:pos x="209" y="23"/>
                </a:cxn>
                <a:cxn ang="0">
                  <a:pos x="205" y="30"/>
                </a:cxn>
                <a:cxn ang="0">
                  <a:pos x="205" y="40"/>
                </a:cxn>
                <a:cxn ang="0">
                  <a:pos x="203" y="49"/>
                </a:cxn>
                <a:cxn ang="0">
                  <a:pos x="201" y="57"/>
                </a:cxn>
                <a:cxn ang="0">
                  <a:pos x="201" y="66"/>
                </a:cxn>
                <a:cxn ang="0">
                  <a:pos x="198" y="74"/>
                </a:cxn>
                <a:cxn ang="0">
                  <a:pos x="196" y="87"/>
                </a:cxn>
                <a:cxn ang="0">
                  <a:pos x="190" y="103"/>
                </a:cxn>
                <a:cxn ang="0">
                  <a:pos x="184" y="118"/>
                </a:cxn>
                <a:cxn ang="0">
                  <a:pos x="179" y="133"/>
                </a:cxn>
                <a:cxn ang="0">
                  <a:pos x="169" y="139"/>
                </a:cxn>
                <a:cxn ang="0">
                  <a:pos x="158" y="133"/>
                </a:cxn>
                <a:cxn ang="0">
                  <a:pos x="146" y="129"/>
                </a:cxn>
                <a:cxn ang="0">
                  <a:pos x="135" y="125"/>
                </a:cxn>
                <a:cxn ang="0">
                  <a:pos x="122" y="122"/>
                </a:cxn>
                <a:cxn ang="0">
                  <a:pos x="110" y="120"/>
                </a:cxn>
                <a:cxn ang="0">
                  <a:pos x="99" y="118"/>
                </a:cxn>
                <a:cxn ang="0">
                  <a:pos x="89" y="118"/>
                </a:cxn>
                <a:cxn ang="0">
                  <a:pos x="84" y="120"/>
                </a:cxn>
                <a:cxn ang="0">
                  <a:pos x="86" y="133"/>
                </a:cxn>
                <a:cxn ang="0">
                  <a:pos x="87" y="146"/>
                </a:cxn>
                <a:cxn ang="0">
                  <a:pos x="91" y="161"/>
                </a:cxn>
                <a:cxn ang="0">
                  <a:pos x="95" y="175"/>
                </a:cxn>
                <a:cxn ang="0">
                  <a:pos x="97" y="190"/>
                </a:cxn>
                <a:cxn ang="0">
                  <a:pos x="101" y="201"/>
                </a:cxn>
                <a:cxn ang="0">
                  <a:pos x="105" y="211"/>
                </a:cxn>
                <a:cxn ang="0">
                  <a:pos x="103" y="218"/>
                </a:cxn>
                <a:cxn ang="0">
                  <a:pos x="95" y="220"/>
                </a:cxn>
                <a:cxn ang="0">
                  <a:pos x="82" y="226"/>
                </a:cxn>
                <a:cxn ang="0">
                  <a:pos x="67" y="224"/>
                </a:cxn>
                <a:cxn ang="0">
                  <a:pos x="53" y="220"/>
                </a:cxn>
                <a:cxn ang="0">
                  <a:pos x="40" y="211"/>
                </a:cxn>
                <a:cxn ang="0">
                  <a:pos x="27" y="198"/>
                </a:cxn>
                <a:cxn ang="0">
                  <a:pos x="15" y="184"/>
                </a:cxn>
                <a:cxn ang="0">
                  <a:pos x="6" y="169"/>
                </a:cxn>
                <a:cxn ang="0">
                  <a:pos x="6" y="160"/>
                </a:cxn>
                <a:cxn ang="0">
                  <a:pos x="15" y="152"/>
                </a:cxn>
                <a:cxn ang="0">
                  <a:pos x="27" y="146"/>
                </a:cxn>
                <a:cxn ang="0">
                  <a:pos x="34" y="139"/>
                </a:cxn>
                <a:cxn ang="0">
                  <a:pos x="44" y="131"/>
                </a:cxn>
                <a:cxn ang="0">
                  <a:pos x="51" y="122"/>
                </a:cxn>
                <a:cxn ang="0">
                  <a:pos x="59" y="112"/>
                </a:cxn>
                <a:cxn ang="0">
                  <a:pos x="67" y="104"/>
                </a:cxn>
                <a:cxn ang="0">
                  <a:pos x="72" y="93"/>
                </a:cxn>
                <a:cxn ang="0">
                  <a:pos x="78" y="82"/>
                </a:cxn>
                <a:cxn ang="0">
                  <a:pos x="84" y="70"/>
                </a:cxn>
                <a:cxn ang="0">
                  <a:pos x="87" y="59"/>
                </a:cxn>
                <a:cxn ang="0">
                  <a:pos x="91" y="46"/>
                </a:cxn>
                <a:cxn ang="0">
                  <a:pos x="93" y="34"/>
                </a:cxn>
                <a:cxn ang="0">
                  <a:pos x="97" y="21"/>
                </a:cxn>
                <a:cxn ang="0">
                  <a:pos x="99" y="8"/>
                </a:cxn>
                <a:cxn ang="0">
                  <a:pos x="211" y="8"/>
                </a:cxn>
              </a:cxnLst>
              <a:rect l="0" t="0" r="r" b="b"/>
              <a:pathLst>
                <a:path w="211" h="226">
                  <a:moveTo>
                    <a:pt x="211" y="8"/>
                  </a:moveTo>
                  <a:lnTo>
                    <a:pt x="209" y="13"/>
                  </a:lnTo>
                  <a:lnTo>
                    <a:pt x="209" y="17"/>
                  </a:lnTo>
                  <a:lnTo>
                    <a:pt x="209" y="23"/>
                  </a:lnTo>
                  <a:lnTo>
                    <a:pt x="207" y="27"/>
                  </a:lnTo>
                  <a:lnTo>
                    <a:pt x="205" y="30"/>
                  </a:lnTo>
                  <a:lnTo>
                    <a:pt x="205" y="36"/>
                  </a:lnTo>
                  <a:lnTo>
                    <a:pt x="205" y="40"/>
                  </a:lnTo>
                  <a:lnTo>
                    <a:pt x="205" y="46"/>
                  </a:lnTo>
                  <a:lnTo>
                    <a:pt x="203" y="49"/>
                  </a:lnTo>
                  <a:lnTo>
                    <a:pt x="203" y="53"/>
                  </a:lnTo>
                  <a:lnTo>
                    <a:pt x="201" y="57"/>
                  </a:lnTo>
                  <a:lnTo>
                    <a:pt x="201" y="63"/>
                  </a:lnTo>
                  <a:lnTo>
                    <a:pt x="201" y="66"/>
                  </a:lnTo>
                  <a:lnTo>
                    <a:pt x="200" y="70"/>
                  </a:lnTo>
                  <a:lnTo>
                    <a:pt x="198" y="74"/>
                  </a:lnTo>
                  <a:lnTo>
                    <a:pt x="198" y="80"/>
                  </a:lnTo>
                  <a:lnTo>
                    <a:pt x="196" y="87"/>
                  </a:lnTo>
                  <a:lnTo>
                    <a:pt x="194" y="95"/>
                  </a:lnTo>
                  <a:lnTo>
                    <a:pt x="190" y="103"/>
                  </a:lnTo>
                  <a:lnTo>
                    <a:pt x="188" y="112"/>
                  </a:lnTo>
                  <a:lnTo>
                    <a:pt x="184" y="118"/>
                  </a:lnTo>
                  <a:lnTo>
                    <a:pt x="181" y="125"/>
                  </a:lnTo>
                  <a:lnTo>
                    <a:pt x="179" y="133"/>
                  </a:lnTo>
                  <a:lnTo>
                    <a:pt x="175" y="141"/>
                  </a:lnTo>
                  <a:lnTo>
                    <a:pt x="169" y="139"/>
                  </a:lnTo>
                  <a:lnTo>
                    <a:pt x="165" y="135"/>
                  </a:lnTo>
                  <a:lnTo>
                    <a:pt x="158" y="133"/>
                  </a:lnTo>
                  <a:lnTo>
                    <a:pt x="152" y="131"/>
                  </a:lnTo>
                  <a:lnTo>
                    <a:pt x="146" y="129"/>
                  </a:lnTo>
                  <a:lnTo>
                    <a:pt x="141" y="127"/>
                  </a:lnTo>
                  <a:lnTo>
                    <a:pt x="135" y="125"/>
                  </a:lnTo>
                  <a:lnTo>
                    <a:pt x="129" y="125"/>
                  </a:lnTo>
                  <a:lnTo>
                    <a:pt x="122" y="122"/>
                  </a:lnTo>
                  <a:lnTo>
                    <a:pt x="116" y="122"/>
                  </a:lnTo>
                  <a:lnTo>
                    <a:pt x="110" y="120"/>
                  </a:lnTo>
                  <a:lnTo>
                    <a:pt x="105" y="120"/>
                  </a:lnTo>
                  <a:lnTo>
                    <a:pt x="99" y="118"/>
                  </a:lnTo>
                  <a:lnTo>
                    <a:pt x="93" y="118"/>
                  </a:lnTo>
                  <a:lnTo>
                    <a:pt x="89" y="118"/>
                  </a:lnTo>
                  <a:lnTo>
                    <a:pt x="84" y="118"/>
                  </a:lnTo>
                  <a:lnTo>
                    <a:pt x="84" y="120"/>
                  </a:lnTo>
                  <a:lnTo>
                    <a:pt x="84" y="127"/>
                  </a:lnTo>
                  <a:lnTo>
                    <a:pt x="86" y="133"/>
                  </a:lnTo>
                  <a:lnTo>
                    <a:pt x="87" y="139"/>
                  </a:lnTo>
                  <a:lnTo>
                    <a:pt x="87" y="146"/>
                  </a:lnTo>
                  <a:lnTo>
                    <a:pt x="89" y="154"/>
                  </a:lnTo>
                  <a:lnTo>
                    <a:pt x="91" y="161"/>
                  </a:lnTo>
                  <a:lnTo>
                    <a:pt x="93" y="169"/>
                  </a:lnTo>
                  <a:lnTo>
                    <a:pt x="95" y="175"/>
                  </a:lnTo>
                  <a:lnTo>
                    <a:pt x="95" y="182"/>
                  </a:lnTo>
                  <a:lnTo>
                    <a:pt x="97" y="190"/>
                  </a:lnTo>
                  <a:lnTo>
                    <a:pt x="101" y="196"/>
                  </a:lnTo>
                  <a:lnTo>
                    <a:pt x="101" y="201"/>
                  </a:lnTo>
                  <a:lnTo>
                    <a:pt x="103" y="207"/>
                  </a:lnTo>
                  <a:lnTo>
                    <a:pt x="105" y="211"/>
                  </a:lnTo>
                  <a:lnTo>
                    <a:pt x="108" y="215"/>
                  </a:lnTo>
                  <a:lnTo>
                    <a:pt x="103" y="218"/>
                  </a:lnTo>
                  <a:lnTo>
                    <a:pt x="99" y="220"/>
                  </a:lnTo>
                  <a:lnTo>
                    <a:pt x="95" y="220"/>
                  </a:lnTo>
                  <a:lnTo>
                    <a:pt x="91" y="222"/>
                  </a:lnTo>
                  <a:lnTo>
                    <a:pt x="82" y="226"/>
                  </a:lnTo>
                  <a:lnTo>
                    <a:pt x="74" y="226"/>
                  </a:lnTo>
                  <a:lnTo>
                    <a:pt x="67" y="224"/>
                  </a:lnTo>
                  <a:lnTo>
                    <a:pt x="59" y="222"/>
                  </a:lnTo>
                  <a:lnTo>
                    <a:pt x="53" y="220"/>
                  </a:lnTo>
                  <a:lnTo>
                    <a:pt x="48" y="215"/>
                  </a:lnTo>
                  <a:lnTo>
                    <a:pt x="40" y="211"/>
                  </a:lnTo>
                  <a:lnTo>
                    <a:pt x="32" y="205"/>
                  </a:lnTo>
                  <a:lnTo>
                    <a:pt x="27" y="198"/>
                  </a:lnTo>
                  <a:lnTo>
                    <a:pt x="21" y="192"/>
                  </a:lnTo>
                  <a:lnTo>
                    <a:pt x="15" y="184"/>
                  </a:lnTo>
                  <a:lnTo>
                    <a:pt x="9" y="177"/>
                  </a:lnTo>
                  <a:lnTo>
                    <a:pt x="6" y="169"/>
                  </a:lnTo>
                  <a:lnTo>
                    <a:pt x="0" y="161"/>
                  </a:lnTo>
                  <a:lnTo>
                    <a:pt x="6" y="160"/>
                  </a:lnTo>
                  <a:lnTo>
                    <a:pt x="11" y="156"/>
                  </a:lnTo>
                  <a:lnTo>
                    <a:pt x="15" y="152"/>
                  </a:lnTo>
                  <a:lnTo>
                    <a:pt x="21" y="148"/>
                  </a:lnTo>
                  <a:lnTo>
                    <a:pt x="27" y="146"/>
                  </a:lnTo>
                  <a:lnTo>
                    <a:pt x="30" y="142"/>
                  </a:lnTo>
                  <a:lnTo>
                    <a:pt x="34" y="139"/>
                  </a:lnTo>
                  <a:lnTo>
                    <a:pt x="40" y="135"/>
                  </a:lnTo>
                  <a:lnTo>
                    <a:pt x="44" y="131"/>
                  </a:lnTo>
                  <a:lnTo>
                    <a:pt x="48" y="125"/>
                  </a:lnTo>
                  <a:lnTo>
                    <a:pt x="51" y="122"/>
                  </a:lnTo>
                  <a:lnTo>
                    <a:pt x="55" y="118"/>
                  </a:lnTo>
                  <a:lnTo>
                    <a:pt x="59" y="112"/>
                  </a:lnTo>
                  <a:lnTo>
                    <a:pt x="63" y="108"/>
                  </a:lnTo>
                  <a:lnTo>
                    <a:pt x="67" y="104"/>
                  </a:lnTo>
                  <a:lnTo>
                    <a:pt x="70" y="99"/>
                  </a:lnTo>
                  <a:lnTo>
                    <a:pt x="72" y="93"/>
                  </a:lnTo>
                  <a:lnTo>
                    <a:pt x="74" y="87"/>
                  </a:lnTo>
                  <a:lnTo>
                    <a:pt x="78" y="82"/>
                  </a:lnTo>
                  <a:lnTo>
                    <a:pt x="80" y="76"/>
                  </a:lnTo>
                  <a:lnTo>
                    <a:pt x="84" y="70"/>
                  </a:lnTo>
                  <a:lnTo>
                    <a:pt x="86" y="65"/>
                  </a:lnTo>
                  <a:lnTo>
                    <a:pt x="87" y="59"/>
                  </a:lnTo>
                  <a:lnTo>
                    <a:pt x="89" y="53"/>
                  </a:lnTo>
                  <a:lnTo>
                    <a:pt x="91" y="46"/>
                  </a:lnTo>
                  <a:lnTo>
                    <a:pt x="93" y="40"/>
                  </a:lnTo>
                  <a:lnTo>
                    <a:pt x="93" y="34"/>
                  </a:lnTo>
                  <a:lnTo>
                    <a:pt x="95" y="28"/>
                  </a:lnTo>
                  <a:lnTo>
                    <a:pt x="97" y="21"/>
                  </a:lnTo>
                  <a:lnTo>
                    <a:pt x="97" y="13"/>
                  </a:lnTo>
                  <a:lnTo>
                    <a:pt x="99" y="8"/>
                  </a:lnTo>
                  <a:lnTo>
                    <a:pt x="101" y="0"/>
                  </a:lnTo>
                  <a:lnTo>
                    <a:pt x="211" y="8"/>
                  </a:lnTo>
                  <a:lnTo>
                    <a:pt x="211" y="8"/>
                  </a:lnTo>
                  <a:close/>
                </a:path>
              </a:pathLst>
            </a:custGeom>
            <a:solidFill>
              <a:srgbClr val="000000"/>
            </a:solidFill>
            <a:ln w="9525">
              <a:noFill/>
              <a:round/>
              <a:headEnd/>
              <a:tailEnd/>
            </a:ln>
          </p:spPr>
          <p:txBody>
            <a:bodyPr/>
            <a:lstStyle/>
            <a:p>
              <a:endParaRPr lang="en-US"/>
            </a:p>
          </p:txBody>
        </p:sp>
        <p:sp>
          <p:nvSpPr>
            <p:cNvPr id="175138" name="Freeform 34"/>
            <p:cNvSpPr>
              <a:spLocks/>
            </p:cNvSpPr>
            <p:nvPr/>
          </p:nvSpPr>
          <p:spPr bwMode="auto">
            <a:xfrm>
              <a:off x="798" y="740"/>
              <a:ext cx="59" cy="164"/>
            </a:xfrm>
            <a:custGeom>
              <a:avLst/>
              <a:gdLst/>
              <a:ahLst/>
              <a:cxnLst>
                <a:cxn ang="0">
                  <a:pos x="11" y="173"/>
                </a:cxn>
                <a:cxn ang="0">
                  <a:pos x="28" y="181"/>
                </a:cxn>
                <a:cxn ang="0">
                  <a:pos x="45" y="190"/>
                </a:cxn>
                <a:cxn ang="0">
                  <a:pos x="61" y="196"/>
                </a:cxn>
                <a:cxn ang="0">
                  <a:pos x="74" y="202"/>
                </a:cxn>
                <a:cxn ang="0">
                  <a:pos x="81" y="198"/>
                </a:cxn>
                <a:cxn ang="0">
                  <a:pos x="81" y="187"/>
                </a:cxn>
                <a:cxn ang="0">
                  <a:pos x="81" y="171"/>
                </a:cxn>
                <a:cxn ang="0">
                  <a:pos x="66" y="162"/>
                </a:cxn>
                <a:cxn ang="0">
                  <a:pos x="51" y="147"/>
                </a:cxn>
                <a:cxn ang="0">
                  <a:pos x="45" y="131"/>
                </a:cxn>
                <a:cxn ang="0">
                  <a:pos x="47" y="118"/>
                </a:cxn>
                <a:cxn ang="0">
                  <a:pos x="51" y="107"/>
                </a:cxn>
                <a:cxn ang="0">
                  <a:pos x="51" y="92"/>
                </a:cxn>
                <a:cxn ang="0">
                  <a:pos x="53" y="78"/>
                </a:cxn>
                <a:cxn ang="0">
                  <a:pos x="49" y="63"/>
                </a:cxn>
                <a:cxn ang="0">
                  <a:pos x="34" y="50"/>
                </a:cxn>
                <a:cxn ang="0">
                  <a:pos x="24" y="40"/>
                </a:cxn>
                <a:cxn ang="0">
                  <a:pos x="42" y="33"/>
                </a:cxn>
                <a:cxn ang="0">
                  <a:pos x="61" y="23"/>
                </a:cxn>
                <a:cxn ang="0">
                  <a:pos x="80" y="14"/>
                </a:cxn>
                <a:cxn ang="0">
                  <a:pos x="99" y="4"/>
                </a:cxn>
                <a:cxn ang="0">
                  <a:pos x="104" y="16"/>
                </a:cxn>
                <a:cxn ang="0">
                  <a:pos x="106" y="42"/>
                </a:cxn>
                <a:cxn ang="0">
                  <a:pos x="106" y="67"/>
                </a:cxn>
                <a:cxn ang="0">
                  <a:pos x="106" y="90"/>
                </a:cxn>
                <a:cxn ang="0">
                  <a:pos x="108" y="112"/>
                </a:cxn>
                <a:cxn ang="0">
                  <a:pos x="108" y="135"/>
                </a:cxn>
                <a:cxn ang="0">
                  <a:pos x="110" y="156"/>
                </a:cxn>
                <a:cxn ang="0">
                  <a:pos x="110" y="175"/>
                </a:cxn>
                <a:cxn ang="0">
                  <a:pos x="110" y="196"/>
                </a:cxn>
                <a:cxn ang="0">
                  <a:pos x="112" y="213"/>
                </a:cxn>
                <a:cxn ang="0">
                  <a:pos x="114" y="230"/>
                </a:cxn>
                <a:cxn ang="0">
                  <a:pos x="114" y="245"/>
                </a:cxn>
                <a:cxn ang="0">
                  <a:pos x="114" y="261"/>
                </a:cxn>
                <a:cxn ang="0">
                  <a:pos x="114" y="276"/>
                </a:cxn>
                <a:cxn ang="0">
                  <a:pos x="116" y="299"/>
                </a:cxn>
                <a:cxn ang="0">
                  <a:pos x="116" y="312"/>
                </a:cxn>
                <a:cxn ang="0">
                  <a:pos x="118" y="323"/>
                </a:cxn>
                <a:cxn ang="0">
                  <a:pos x="5" y="325"/>
                </a:cxn>
                <a:cxn ang="0">
                  <a:pos x="5" y="310"/>
                </a:cxn>
                <a:cxn ang="0">
                  <a:pos x="4" y="293"/>
                </a:cxn>
                <a:cxn ang="0">
                  <a:pos x="4" y="278"/>
                </a:cxn>
                <a:cxn ang="0">
                  <a:pos x="4" y="261"/>
                </a:cxn>
                <a:cxn ang="0">
                  <a:pos x="2" y="240"/>
                </a:cxn>
                <a:cxn ang="0">
                  <a:pos x="2" y="219"/>
                </a:cxn>
                <a:cxn ang="0">
                  <a:pos x="0" y="198"/>
                </a:cxn>
                <a:cxn ang="0">
                  <a:pos x="0" y="187"/>
                </a:cxn>
                <a:cxn ang="0">
                  <a:pos x="0" y="173"/>
                </a:cxn>
              </a:cxnLst>
              <a:rect l="0" t="0" r="r" b="b"/>
              <a:pathLst>
                <a:path w="118" h="327">
                  <a:moveTo>
                    <a:pt x="0" y="168"/>
                  </a:moveTo>
                  <a:lnTo>
                    <a:pt x="5" y="169"/>
                  </a:lnTo>
                  <a:lnTo>
                    <a:pt x="11" y="173"/>
                  </a:lnTo>
                  <a:lnTo>
                    <a:pt x="17" y="175"/>
                  </a:lnTo>
                  <a:lnTo>
                    <a:pt x="23" y="179"/>
                  </a:lnTo>
                  <a:lnTo>
                    <a:pt x="28" y="181"/>
                  </a:lnTo>
                  <a:lnTo>
                    <a:pt x="34" y="185"/>
                  </a:lnTo>
                  <a:lnTo>
                    <a:pt x="40" y="187"/>
                  </a:lnTo>
                  <a:lnTo>
                    <a:pt x="45" y="190"/>
                  </a:lnTo>
                  <a:lnTo>
                    <a:pt x="51" y="190"/>
                  </a:lnTo>
                  <a:lnTo>
                    <a:pt x="57" y="194"/>
                  </a:lnTo>
                  <a:lnTo>
                    <a:pt x="61" y="196"/>
                  </a:lnTo>
                  <a:lnTo>
                    <a:pt x="66" y="198"/>
                  </a:lnTo>
                  <a:lnTo>
                    <a:pt x="70" y="200"/>
                  </a:lnTo>
                  <a:lnTo>
                    <a:pt x="74" y="202"/>
                  </a:lnTo>
                  <a:lnTo>
                    <a:pt x="78" y="204"/>
                  </a:lnTo>
                  <a:lnTo>
                    <a:pt x="81" y="204"/>
                  </a:lnTo>
                  <a:lnTo>
                    <a:pt x="81" y="198"/>
                  </a:lnTo>
                  <a:lnTo>
                    <a:pt x="81" y="194"/>
                  </a:lnTo>
                  <a:lnTo>
                    <a:pt x="81" y="188"/>
                  </a:lnTo>
                  <a:lnTo>
                    <a:pt x="81" y="187"/>
                  </a:lnTo>
                  <a:lnTo>
                    <a:pt x="81" y="181"/>
                  </a:lnTo>
                  <a:lnTo>
                    <a:pt x="81" y="177"/>
                  </a:lnTo>
                  <a:lnTo>
                    <a:pt x="81" y="171"/>
                  </a:lnTo>
                  <a:lnTo>
                    <a:pt x="81" y="168"/>
                  </a:lnTo>
                  <a:lnTo>
                    <a:pt x="74" y="164"/>
                  </a:lnTo>
                  <a:lnTo>
                    <a:pt x="66" y="162"/>
                  </a:lnTo>
                  <a:lnTo>
                    <a:pt x="62" y="158"/>
                  </a:lnTo>
                  <a:lnTo>
                    <a:pt x="57" y="154"/>
                  </a:lnTo>
                  <a:lnTo>
                    <a:pt x="51" y="147"/>
                  </a:lnTo>
                  <a:lnTo>
                    <a:pt x="47" y="141"/>
                  </a:lnTo>
                  <a:lnTo>
                    <a:pt x="45" y="135"/>
                  </a:lnTo>
                  <a:lnTo>
                    <a:pt x="45" y="131"/>
                  </a:lnTo>
                  <a:lnTo>
                    <a:pt x="45" y="128"/>
                  </a:lnTo>
                  <a:lnTo>
                    <a:pt x="47" y="124"/>
                  </a:lnTo>
                  <a:lnTo>
                    <a:pt x="47" y="118"/>
                  </a:lnTo>
                  <a:lnTo>
                    <a:pt x="49" y="114"/>
                  </a:lnTo>
                  <a:lnTo>
                    <a:pt x="49" y="111"/>
                  </a:lnTo>
                  <a:lnTo>
                    <a:pt x="51" y="107"/>
                  </a:lnTo>
                  <a:lnTo>
                    <a:pt x="51" y="101"/>
                  </a:lnTo>
                  <a:lnTo>
                    <a:pt x="51" y="97"/>
                  </a:lnTo>
                  <a:lnTo>
                    <a:pt x="51" y="92"/>
                  </a:lnTo>
                  <a:lnTo>
                    <a:pt x="53" y="88"/>
                  </a:lnTo>
                  <a:lnTo>
                    <a:pt x="53" y="84"/>
                  </a:lnTo>
                  <a:lnTo>
                    <a:pt x="53" y="78"/>
                  </a:lnTo>
                  <a:lnTo>
                    <a:pt x="53" y="74"/>
                  </a:lnTo>
                  <a:lnTo>
                    <a:pt x="53" y="71"/>
                  </a:lnTo>
                  <a:lnTo>
                    <a:pt x="49" y="63"/>
                  </a:lnTo>
                  <a:lnTo>
                    <a:pt x="43" y="55"/>
                  </a:lnTo>
                  <a:lnTo>
                    <a:pt x="38" y="52"/>
                  </a:lnTo>
                  <a:lnTo>
                    <a:pt x="34" y="50"/>
                  </a:lnTo>
                  <a:lnTo>
                    <a:pt x="28" y="48"/>
                  </a:lnTo>
                  <a:lnTo>
                    <a:pt x="21" y="44"/>
                  </a:lnTo>
                  <a:lnTo>
                    <a:pt x="24" y="40"/>
                  </a:lnTo>
                  <a:lnTo>
                    <a:pt x="34" y="36"/>
                  </a:lnTo>
                  <a:lnTo>
                    <a:pt x="38" y="35"/>
                  </a:lnTo>
                  <a:lnTo>
                    <a:pt x="42" y="33"/>
                  </a:lnTo>
                  <a:lnTo>
                    <a:pt x="47" y="29"/>
                  </a:lnTo>
                  <a:lnTo>
                    <a:pt x="55" y="27"/>
                  </a:lnTo>
                  <a:lnTo>
                    <a:pt x="61" y="23"/>
                  </a:lnTo>
                  <a:lnTo>
                    <a:pt x="66" y="21"/>
                  </a:lnTo>
                  <a:lnTo>
                    <a:pt x="72" y="17"/>
                  </a:lnTo>
                  <a:lnTo>
                    <a:pt x="80" y="14"/>
                  </a:lnTo>
                  <a:lnTo>
                    <a:pt x="85" y="12"/>
                  </a:lnTo>
                  <a:lnTo>
                    <a:pt x="93" y="8"/>
                  </a:lnTo>
                  <a:lnTo>
                    <a:pt x="99" y="4"/>
                  </a:lnTo>
                  <a:lnTo>
                    <a:pt x="104" y="0"/>
                  </a:lnTo>
                  <a:lnTo>
                    <a:pt x="104" y="8"/>
                  </a:lnTo>
                  <a:lnTo>
                    <a:pt x="104" y="16"/>
                  </a:lnTo>
                  <a:lnTo>
                    <a:pt x="104" y="25"/>
                  </a:lnTo>
                  <a:lnTo>
                    <a:pt x="106" y="35"/>
                  </a:lnTo>
                  <a:lnTo>
                    <a:pt x="106" y="42"/>
                  </a:lnTo>
                  <a:lnTo>
                    <a:pt x="106" y="50"/>
                  </a:lnTo>
                  <a:lnTo>
                    <a:pt x="106" y="57"/>
                  </a:lnTo>
                  <a:lnTo>
                    <a:pt x="106" y="67"/>
                  </a:lnTo>
                  <a:lnTo>
                    <a:pt x="106" y="74"/>
                  </a:lnTo>
                  <a:lnTo>
                    <a:pt x="106" y="82"/>
                  </a:lnTo>
                  <a:lnTo>
                    <a:pt x="106" y="90"/>
                  </a:lnTo>
                  <a:lnTo>
                    <a:pt x="108" y="97"/>
                  </a:lnTo>
                  <a:lnTo>
                    <a:pt x="108" y="105"/>
                  </a:lnTo>
                  <a:lnTo>
                    <a:pt x="108" y="112"/>
                  </a:lnTo>
                  <a:lnTo>
                    <a:pt x="108" y="120"/>
                  </a:lnTo>
                  <a:lnTo>
                    <a:pt x="108" y="130"/>
                  </a:lnTo>
                  <a:lnTo>
                    <a:pt x="108" y="135"/>
                  </a:lnTo>
                  <a:lnTo>
                    <a:pt x="108" y="143"/>
                  </a:lnTo>
                  <a:lnTo>
                    <a:pt x="108" y="149"/>
                  </a:lnTo>
                  <a:lnTo>
                    <a:pt x="110" y="156"/>
                  </a:lnTo>
                  <a:lnTo>
                    <a:pt x="110" y="162"/>
                  </a:lnTo>
                  <a:lnTo>
                    <a:pt x="110" y="169"/>
                  </a:lnTo>
                  <a:lnTo>
                    <a:pt x="110" y="175"/>
                  </a:lnTo>
                  <a:lnTo>
                    <a:pt x="110" y="183"/>
                  </a:lnTo>
                  <a:lnTo>
                    <a:pt x="110" y="188"/>
                  </a:lnTo>
                  <a:lnTo>
                    <a:pt x="110" y="196"/>
                  </a:lnTo>
                  <a:lnTo>
                    <a:pt x="110" y="202"/>
                  </a:lnTo>
                  <a:lnTo>
                    <a:pt x="112" y="207"/>
                  </a:lnTo>
                  <a:lnTo>
                    <a:pt x="112" y="213"/>
                  </a:lnTo>
                  <a:lnTo>
                    <a:pt x="114" y="219"/>
                  </a:lnTo>
                  <a:lnTo>
                    <a:pt x="114" y="225"/>
                  </a:lnTo>
                  <a:lnTo>
                    <a:pt x="114" y="230"/>
                  </a:lnTo>
                  <a:lnTo>
                    <a:pt x="114" y="234"/>
                  </a:lnTo>
                  <a:lnTo>
                    <a:pt x="114" y="240"/>
                  </a:lnTo>
                  <a:lnTo>
                    <a:pt x="114" y="245"/>
                  </a:lnTo>
                  <a:lnTo>
                    <a:pt x="114" y="249"/>
                  </a:lnTo>
                  <a:lnTo>
                    <a:pt x="114" y="255"/>
                  </a:lnTo>
                  <a:lnTo>
                    <a:pt x="114" y="261"/>
                  </a:lnTo>
                  <a:lnTo>
                    <a:pt x="114" y="264"/>
                  </a:lnTo>
                  <a:lnTo>
                    <a:pt x="114" y="268"/>
                  </a:lnTo>
                  <a:lnTo>
                    <a:pt x="114" y="276"/>
                  </a:lnTo>
                  <a:lnTo>
                    <a:pt x="116" y="283"/>
                  </a:lnTo>
                  <a:lnTo>
                    <a:pt x="116" y="291"/>
                  </a:lnTo>
                  <a:lnTo>
                    <a:pt x="116" y="299"/>
                  </a:lnTo>
                  <a:lnTo>
                    <a:pt x="116" y="302"/>
                  </a:lnTo>
                  <a:lnTo>
                    <a:pt x="116" y="308"/>
                  </a:lnTo>
                  <a:lnTo>
                    <a:pt x="116" y="312"/>
                  </a:lnTo>
                  <a:lnTo>
                    <a:pt x="116" y="318"/>
                  </a:lnTo>
                  <a:lnTo>
                    <a:pt x="116" y="321"/>
                  </a:lnTo>
                  <a:lnTo>
                    <a:pt x="118" y="323"/>
                  </a:lnTo>
                  <a:lnTo>
                    <a:pt x="7" y="327"/>
                  </a:lnTo>
                  <a:lnTo>
                    <a:pt x="5" y="327"/>
                  </a:lnTo>
                  <a:lnTo>
                    <a:pt x="5" y="325"/>
                  </a:lnTo>
                  <a:lnTo>
                    <a:pt x="5" y="320"/>
                  </a:lnTo>
                  <a:lnTo>
                    <a:pt x="5" y="318"/>
                  </a:lnTo>
                  <a:lnTo>
                    <a:pt x="5" y="310"/>
                  </a:lnTo>
                  <a:lnTo>
                    <a:pt x="5" y="302"/>
                  </a:lnTo>
                  <a:lnTo>
                    <a:pt x="4" y="299"/>
                  </a:lnTo>
                  <a:lnTo>
                    <a:pt x="4" y="293"/>
                  </a:lnTo>
                  <a:lnTo>
                    <a:pt x="4" y="289"/>
                  </a:lnTo>
                  <a:lnTo>
                    <a:pt x="4" y="283"/>
                  </a:lnTo>
                  <a:lnTo>
                    <a:pt x="4" y="278"/>
                  </a:lnTo>
                  <a:lnTo>
                    <a:pt x="4" y="274"/>
                  </a:lnTo>
                  <a:lnTo>
                    <a:pt x="4" y="266"/>
                  </a:lnTo>
                  <a:lnTo>
                    <a:pt x="4" y="261"/>
                  </a:lnTo>
                  <a:lnTo>
                    <a:pt x="2" y="255"/>
                  </a:lnTo>
                  <a:lnTo>
                    <a:pt x="2" y="247"/>
                  </a:lnTo>
                  <a:lnTo>
                    <a:pt x="2" y="240"/>
                  </a:lnTo>
                  <a:lnTo>
                    <a:pt x="2" y="234"/>
                  </a:lnTo>
                  <a:lnTo>
                    <a:pt x="2" y="226"/>
                  </a:lnTo>
                  <a:lnTo>
                    <a:pt x="2" y="219"/>
                  </a:lnTo>
                  <a:lnTo>
                    <a:pt x="2" y="209"/>
                  </a:lnTo>
                  <a:lnTo>
                    <a:pt x="2" y="202"/>
                  </a:lnTo>
                  <a:lnTo>
                    <a:pt x="0" y="198"/>
                  </a:lnTo>
                  <a:lnTo>
                    <a:pt x="0" y="194"/>
                  </a:lnTo>
                  <a:lnTo>
                    <a:pt x="0" y="188"/>
                  </a:lnTo>
                  <a:lnTo>
                    <a:pt x="0" y="187"/>
                  </a:lnTo>
                  <a:lnTo>
                    <a:pt x="0" y="181"/>
                  </a:lnTo>
                  <a:lnTo>
                    <a:pt x="0" y="177"/>
                  </a:lnTo>
                  <a:lnTo>
                    <a:pt x="0" y="173"/>
                  </a:lnTo>
                  <a:lnTo>
                    <a:pt x="0" y="168"/>
                  </a:lnTo>
                  <a:lnTo>
                    <a:pt x="0" y="168"/>
                  </a:lnTo>
                  <a:close/>
                </a:path>
              </a:pathLst>
            </a:custGeom>
            <a:solidFill>
              <a:srgbClr val="000000"/>
            </a:solidFill>
            <a:ln w="9525">
              <a:noFill/>
              <a:round/>
              <a:headEnd/>
              <a:tailEnd/>
            </a:ln>
          </p:spPr>
          <p:txBody>
            <a:bodyPr/>
            <a:lstStyle/>
            <a:p>
              <a:endParaRPr lang="en-US"/>
            </a:p>
          </p:txBody>
        </p:sp>
        <p:sp>
          <p:nvSpPr>
            <p:cNvPr id="175139" name="Freeform 35"/>
            <p:cNvSpPr>
              <a:spLocks/>
            </p:cNvSpPr>
            <p:nvPr/>
          </p:nvSpPr>
          <p:spPr bwMode="auto">
            <a:xfrm>
              <a:off x="837" y="616"/>
              <a:ext cx="10" cy="31"/>
            </a:xfrm>
            <a:custGeom>
              <a:avLst/>
              <a:gdLst/>
              <a:ahLst/>
              <a:cxnLst>
                <a:cxn ang="0">
                  <a:pos x="21" y="63"/>
                </a:cxn>
                <a:cxn ang="0">
                  <a:pos x="13" y="59"/>
                </a:cxn>
                <a:cxn ang="0">
                  <a:pos x="7" y="54"/>
                </a:cxn>
                <a:cxn ang="0">
                  <a:pos x="5" y="50"/>
                </a:cxn>
                <a:cxn ang="0">
                  <a:pos x="2" y="46"/>
                </a:cxn>
                <a:cxn ang="0">
                  <a:pos x="0" y="37"/>
                </a:cxn>
                <a:cxn ang="0">
                  <a:pos x="0" y="29"/>
                </a:cxn>
                <a:cxn ang="0">
                  <a:pos x="0" y="21"/>
                </a:cxn>
                <a:cxn ang="0">
                  <a:pos x="5" y="14"/>
                </a:cxn>
                <a:cxn ang="0">
                  <a:pos x="9" y="6"/>
                </a:cxn>
                <a:cxn ang="0">
                  <a:pos x="17" y="0"/>
                </a:cxn>
                <a:cxn ang="0">
                  <a:pos x="17" y="8"/>
                </a:cxn>
                <a:cxn ang="0">
                  <a:pos x="17" y="16"/>
                </a:cxn>
                <a:cxn ang="0">
                  <a:pos x="17" y="23"/>
                </a:cxn>
                <a:cxn ang="0">
                  <a:pos x="17" y="31"/>
                </a:cxn>
                <a:cxn ang="0">
                  <a:pos x="17" y="38"/>
                </a:cxn>
                <a:cxn ang="0">
                  <a:pos x="19" y="46"/>
                </a:cxn>
                <a:cxn ang="0">
                  <a:pos x="19" y="56"/>
                </a:cxn>
                <a:cxn ang="0">
                  <a:pos x="21" y="63"/>
                </a:cxn>
                <a:cxn ang="0">
                  <a:pos x="21" y="63"/>
                </a:cxn>
              </a:cxnLst>
              <a:rect l="0" t="0" r="r" b="b"/>
              <a:pathLst>
                <a:path w="21" h="63">
                  <a:moveTo>
                    <a:pt x="21" y="63"/>
                  </a:moveTo>
                  <a:lnTo>
                    <a:pt x="13" y="59"/>
                  </a:lnTo>
                  <a:lnTo>
                    <a:pt x="7" y="54"/>
                  </a:lnTo>
                  <a:lnTo>
                    <a:pt x="5" y="50"/>
                  </a:lnTo>
                  <a:lnTo>
                    <a:pt x="2" y="46"/>
                  </a:lnTo>
                  <a:lnTo>
                    <a:pt x="0" y="37"/>
                  </a:lnTo>
                  <a:lnTo>
                    <a:pt x="0" y="29"/>
                  </a:lnTo>
                  <a:lnTo>
                    <a:pt x="0" y="21"/>
                  </a:lnTo>
                  <a:lnTo>
                    <a:pt x="5" y="14"/>
                  </a:lnTo>
                  <a:lnTo>
                    <a:pt x="9" y="6"/>
                  </a:lnTo>
                  <a:lnTo>
                    <a:pt x="17" y="0"/>
                  </a:lnTo>
                  <a:lnTo>
                    <a:pt x="17" y="8"/>
                  </a:lnTo>
                  <a:lnTo>
                    <a:pt x="17" y="16"/>
                  </a:lnTo>
                  <a:lnTo>
                    <a:pt x="17" y="23"/>
                  </a:lnTo>
                  <a:lnTo>
                    <a:pt x="17" y="31"/>
                  </a:lnTo>
                  <a:lnTo>
                    <a:pt x="17" y="38"/>
                  </a:lnTo>
                  <a:lnTo>
                    <a:pt x="19" y="46"/>
                  </a:lnTo>
                  <a:lnTo>
                    <a:pt x="19" y="56"/>
                  </a:lnTo>
                  <a:lnTo>
                    <a:pt x="21" y="63"/>
                  </a:lnTo>
                  <a:lnTo>
                    <a:pt x="21" y="63"/>
                  </a:lnTo>
                  <a:close/>
                </a:path>
              </a:pathLst>
            </a:custGeom>
            <a:solidFill>
              <a:srgbClr val="000000"/>
            </a:solidFill>
            <a:ln w="9525">
              <a:noFill/>
              <a:round/>
              <a:headEnd/>
              <a:tailEnd/>
            </a:ln>
          </p:spPr>
          <p:txBody>
            <a:bodyPr/>
            <a:lstStyle/>
            <a:p>
              <a:endParaRPr lang="en-US"/>
            </a:p>
          </p:txBody>
        </p:sp>
        <p:sp>
          <p:nvSpPr>
            <p:cNvPr id="175140" name="Freeform 36"/>
            <p:cNvSpPr>
              <a:spLocks/>
            </p:cNvSpPr>
            <p:nvPr/>
          </p:nvSpPr>
          <p:spPr bwMode="auto">
            <a:xfrm>
              <a:off x="779" y="328"/>
              <a:ext cx="70" cy="415"/>
            </a:xfrm>
            <a:custGeom>
              <a:avLst/>
              <a:gdLst/>
              <a:ahLst/>
              <a:cxnLst>
                <a:cxn ang="0">
                  <a:pos x="110" y="19"/>
                </a:cxn>
                <a:cxn ang="0">
                  <a:pos x="110" y="49"/>
                </a:cxn>
                <a:cxn ang="0">
                  <a:pos x="112" y="78"/>
                </a:cxn>
                <a:cxn ang="0">
                  <a:pos x="100" y="100"/>
                </a:cxn>
                <a:cxn ang="0">
                  <a:pos x="68" y="123"/>
                </a:cxn>
                <a:cxn ang="0">
                  <a:pos x="53" y="152"/>
                </a:cxn>
                <a:cxn ang="0">
                  <a:pos x="85" y="157"/>
                </a:cxn>
                <a:cxn ang="0">
                  <a:pos x="110" y="150"/>
                </a:cxn>
                <a:cxn ang="0">
                  <a:pos x="116" y="178"/>
                </a:cxn>
                <a:cxn ang="0">
                  <a:pos x="118" y="218"/>
                </a:cxn>
                <a:cxn ang="0">
                  <a:pos x="116" y="252"/>
                </a:cxn>
                <a:cxn ang="0">
                  <a:pos x="80" y="245"/>
                </a:cxn>
                <a:cxn ang="0">
                  <a:pos x="43" y="245"/>
                </a:cxn>
                <a:cxn ang="0">
                  <a:pos x="42" y="275"/>
                </a:cxn>
                <a:cxn ang="0">
                  <a:pos x="78" y="290"/>
                </a:cxn>
                <a:cxn ang="0">
                  <a:pos x="108" y="302"/>
                </a:cxn>
                <a:cxn ang="0">
                  <a:pos x="123" y="321"/>
                </a:cxn>
                <a:cxn ang="0">
                  <a:pos x="123" y="351"/>
                </a:cxn>
                <a:cxn ang="0">
                  <a:pos x="125" y="382"/>
                </a:cxn>
                <a:cxn ang="0">
                  <a:pos x="125" y="412"/>
                </a:cxn>
                <a:cxn ang="0">
                  <a:pos x="127" y="444"/>
                </a:cxn>
                <a:cxn ang="0">
                  <a:pos x="123" y="467"/>
                </a:cxn>
                <a:cxn ang="0">
                  <a:pos x="97" y="441"/>
                </a:cxn>
                <a:cxn ang="0">
                  <a:pos x="95" y="414"/>
                </a:cxn>
                <a:cxn ang="0">
                  <a:pos x="97" y="387"/>
                </a:cxn>
                <a:cxn ang="0">
                  <a:pos x="87" y="351"/>
                </a:cxn>
                <a:cxn ang="0">
                  <a:pos x="55" y="365"/>
                </a:cxn>
                <a:cxn ang="0">
                  <a:pos x="32" y="401"/>
                </a:cxn>
                <a:cxn ang="0">
                  <a:pos x="38" y="441"/>
                </a:cxn>
                <a:cxn ang="0">
                  <a:pos x="57" y="482"/>
                </a:cxn>
                <a:cxn ang="0">
                  <a:pos x="76" y="526"/>
                </a:cxn>
                <a:cxn ang="0">
                  <a:pos x="74" y="570"/>
                </a:cxn>
                <a:cxn ang="0">
                  <a:pos x="47" y="583"/>
                </a:cxn>
                <a:cxn ang="0">
                  <a:pos x="24" y="615"/>
                </a:cxn>
                <a:cxn ang="0">
                  <a:pos x="30" y="653"/>
                </a:cxn>
                <a:cxn ang="0">
                  <a:pos x="47" y="693"/>
                </a:cxn>
                <a:cxn ang="0">
                  <a:pos x="68" y="735"/>
                </a:cxn>
                <a:cxn ang="0">
                  <a:pos x="78" y="767"/>
                </a:cxn>
                <a:cxn ang="0">
                  <a:pos x="106" y="758"/>
                </a:cxn>
                <a:cxn ang="0">
                  <a:pos x="116" y="733"/>
                </a:cxn>
                <a:cxn ang="0">
                  <a:pos x="125" y="689"/>
                </a:cxn>
                <a:cxn ang="0">
                  <a:pos x="137" y="665"/>
                </a:cxn>
                <a:cxn ang="0">
                  <a:pos x="138" y="710"/>
                </a:cxn>
                <a:cxn ang="0">
                  <a:pos x="138" y="754"/>
                </a:cxn>
                <a:cxn ang="0">
                  <a:pos x="121" y="788"/>
                </a:cxn>
                <a:cxn ang="0">
                  <a:pos x="97" y="803"/>
                </a:cxn>
                <a:cxn ang="0">
                  <a:pos x="68" y="817"/>
                </a:cxn>
                <a:cxn ang="0">
                  <a:pos x="36" y="828"/>
                </a:cxn>
                <a:cxn ang="0">
                  <a:pos x="28" y="746"/>
                </a:cxn>
                <a:cxn ang="0">
                  <a:pos x="23" y="642"/>
                </a:cxn>
                <a:cxn ang="0">
                  <a:pos x="19" y="539"/>
                </a:cxn>
                <a:cxn ang="0">
                  <a:pos x="15" y="435"/>
                </a:cxn>
                <a:cxn ang="0">
                  <a:pos x="11" y="336"/>
                </a:cxn>
                <a:cxn ang="0">
                  <a:pos x="7" y="245"/>
                </a:cxn>
                <a:cxn ang="0">
                  <a:pos x="5" y="161"/>
                </a:cxn>
                <a:cxn ang="0">
                  <a:pos x="2" y="95"/>
                </a:cxn>
                <a:cxn ang="0">
                  <a:pos x="0" y="43"/>
                </a:cxn>
                <a:cxn ang="0">
                  <a:pos x="0" y="13"/>
                </a:cxn>
              </a:cxnLst>
              <a:rect l="0" t="0" r="r" b="b"/>
              <a:pathLst>
                <a:path w="140" h="830">
                  <a:moveTo>
                    <a:pt x="110" y="0"/>
                  </a:moveTo>
                  <a:lnTo>
                    <a:pt x="110" y="2"/>
                  </a:lnTo>
                  <a:lnTo>
                    <a:pt x="110" y="7"/>
                  </a:lnTo>
                  <a:lnTo>
                    <a:pt x="110" y="9"/>
                  </a:lnTo>
                  <a:lnTo>
                    <a:pt x="110" y="13"/>
                  </a:lnTo>
                  <a:lnTo>
                    <a:pt x="110" y="19"/>
                  </a:lnTo>
                  <a:lnTo>
                    <a:pt x="110" y="24"/>
                  </a:lnTo>
                  <a:lnTo>
                    <a:pt x="110" y="30"/>
                  </a:lnTo>
                  <a:lnTo>
                    <a:pt x="110" y="38"/>
                  </a:lnTo>
                  <a:lnTo>
                    <a:pt x="110" y="42"/>
                  </a:lnTo>
                  <a:lnTo>
                    <a:pt x="110" y="43"/>
                  </a:lnTo>
                  <a:lnTo>
                    <a:pt x="110" y="49"/>
                  </a:lnTo>
                  <a:lnTo>
                    <a:pt x="112" y="55"/>
                  </a:lnTo>
                  <a:lnTo>
                    <a:pt x="112" y="57"/>
                  </a:lnTo>
                  <a:lnTo>
                    <a:pt x="112" y="62"/>
                  </a:lnTo>
                  <a:lnTo>
                    <a:pt x="112" y="66"/>
                  </a:lnTo>
                  <a:lnTo>
                    <a:pt x="112" y="72"/>
                  </a:lnTo>
                  <a:lnTo>
                    <a:pt x="112" y="78"/>
                  </a:lnTo>
                  <a:lnTo>
                    <a:pt x="114" y="81"/>
                  </a:lnTo>
                  <a:lnTo>
                    <a:pt x="114" y="87"/>
                  </a:lnTo>
                  <a:lnTo>
                    <a:pt x="114" y="93"/>
                  </a:lnTo>
                  <a:lnTo>
                    <a:pt x="110" y="95"/>
                  </a:lnTo>
                  <a:lnTo>
                    <a:pt x="104" y="99"/>
                  </a:lnTo>
                  <a:lnTo>
                    <a:pt x="100" y="100"/>
                  </a:lnTo>
                  <a:lnTo>
                    <a:pt x="95" y="102"/>
                  </a:lnTo>
                  <a:lnTo>
                    <a:pt x="89" y="106"/>
                  </a:lnTo>
                  <a:lnTo>
                    <a:pt x="87" y="108"/>
                  </a:lnTo>
                  <a:lnTo>
                    <a:pt x="80" y="114"/>
                  </a:lnTo>
                  <a:lnTo>
                    <a:pt x="74" y="118"/>
                  </a:lnTo>
                  <a:lnTo>
                    <a:pt x="68" y="123"/>
                  </a:lnTo>
                  <a:lnTo>
                    <a:pt x="64" y="129"/>
                  </a:lnTo>
                  <a:lnTo>
                    <a:pt x="61" y="131"/>
                  </a:lnTo>
                  <a:lnTo>
                    <a:pt x="59" y="137"/>
                  </a:lnTo>
                  <a:lnTo>
                    <a:pt x="53" y="142"/>
                  </a:lnTo>
                  <a:lnTo>
                    <a:pt x="53" y="148"/>
                  </a:lnTo>
                  <a:lnTo>
                    <a:pt x="53" y="152"/>
                  </a:lnTo>
                  <a:lnTo>
                    <a:pt x="57" y="156"/>
                  </a:lnTo>
                  <a:lnTo>
                    <a:pt x="61" y="157"/>
                  </a:lnTo>
                  <a:lnTo>
                    <a:pt x="66" y="157"/>
                  </a:lnTo>
                  <a:lnTo>
                    <a:pt x="74" y="157"/>
                  </a:lnTo>
                  <a:lnTo>
                    <a:pt x="81" y="157"/>
                  </a:lnTo>
                  <a:lnTo>
                    <a:pt x="85" y="157"/>
                  </a:lnTo>
                  <a:lnTo>
                    <a:pt x="89" y="157"/>
                  </a:lnTo>
                  <a:lnTo>
                    <a:pt x="95" y="156"/>
                  </a:lnTo>
                  <a:lnTo>
                    <a:pt x="99" y="156"/>
                  </a:lnTo>
                  <a:lnTo>
                    <a:pt x="102" y="154"/>
                  </a:lnTo>
                  <a:lnTo>
                    <a:pt x="108" y="152"/>
                  </a:lnTo>
                  <a:lnTo>
                    <a:pt x="110" y="150"/>
                  </a:lnTo>
                  <a:lnTo>
                    <a:pt x="116" y="150"/>
                  </a:lnTo>
                  <a:lnTo>
                    <a:pt x="116" y="156"/>
                  </a:lnTo>
                  <a:lnTo>
                    <a:pt x="116" y="161"/>
                  </a:lnTo>
                  <a:lnTo>
                    <a:pt x="116" y="167"/>
                  </a:lnTo>
                  <a:lnTo>
                    <a:pt x="116" y="173"/>
                  </a:lnTo>
                  <a:lnTo>
                    <a:pt x="116" y="178"/>
                  </a:lnTo>
                  <a:lnTo>
                    <a:pt x="118" y="186"/>
                  </a:lnTo>
                  <a:lnTo>
                    <a:pt x="118" y="192"/>
                  </a:lnTo>
                  <a:lnTo>
                    <a:pt x="118" y="199"/>
                  </a:lnTo>
                  <a:lnTo>
                    <a:pt x="118" y="205"/>
                  </a:lnTo>
                  <a:lnTo>
                    <a:pt x="118" y="213"/>
                  </a:lnTo>
                  <a:lnTo>
                    <a:pt x="118" y="218"/>
                  </a:lnTo>
                  <a:lnTo>
                    <a:pt x="118" y="226"/>
                  </a:lnTo>
                  <a:lnTo>
                    <a:pt x="118" y="233"/>
                  </a:lnTo>
                  <a:lnTo>
                    <a:pt x="119" y="239"/>
                  </a:lnTo>
                  <a:lnTo>
                    <a:pt x="119" y="247"/>
                  </a:lnTo>
                  <a:lnTo>
                    <a:pt x="121" y="254"/>
                  </a:lnTo>
                  <a:lnTo>
                    <a:pt x="116" y="252"/>
                  </a:lnTo>
                  <a:lnTo>
                    <a:pt x="112" y="252"/>
                  </a:lnTo>
                  <a:lnTo>
                    <a:pt x="108" y="252"/>
                  </a:lnTo>
                  <a:lnTo>
                    <a:pt x="102" y="251"/>
                  </a:lnTo>
                  <a:lnTo>
                    <a:pt x="95" y="249"/>
                  </a:lnTo>
                  <a:lnTo>
                    <a:pt x="87" y="247"/>
                  </a:lnTo>
                  <a:lnTo>
                    <a:pt x="80" y="245"/>
                  </a:lnTo>
                  <a:lnTo>
                    <a:pt x="72" y="241"/>
                  </a:lnTo>
                  <a:lnTo>
                    <a:pt x="66" y="239"/>
                  </a:lnTo>
                  <a:lnTo>
                    <a:pt x="59" y="235"/>
                  </a:lnTo>
                  <a:lnTo>
                    <a:pt x="53" y="239"/>
                  </a:lnTo>
                  <a:lnTo>
                    <a:pt x="47" y="241"/>
                  </a:lnTo>
                  <a:lnTo>
                    <a:pt x="43" y="245"/>
                  </a:lnTo>
                  <a:lnTo>
                    <a:pt x="42" y="249"/>
                  </a:lnTo>
                  <a:lnTo>
                    <a:pt x="36" y="254"/>
                  </a:lnTo>
                  <a:lnTo>
                    <a:pt x="34" y="260"/>
                  </a:lnTo>
                  <a:lnTo>
                    <a:pt x="34" y="264"/>
                  </a:lnTo>
                  <a:lnTo>
                    <a:pt x="38" y="270"/>
                  </a:lnTo>
                  <a:lnTo>
                    <a:pt x="42" y="275"/>
                  </a:lnTo>
                  <a:lnTo>
                    <a:pt x="49" y="279"/>
                  </a:lnTo>
                  <a:lnTo>
                    <a:pt x="55" y="283"/>
                  </a:lnTo>
                  <a:lnTo>
                    <a:pt x="64" y="285"/>
                  </a:lnTo>
                  <a:lnTo>
                    <a:pt x="68" y="289"/>
                  </a:lnTo>
                  <a:lnTo>
                    <a:pt x="74" y="290"/>
                  </a:lnTo>
                  <a:lnTo>
                    <a:pt x="78" y="290"/>
                  </a:lnTo>
                  <a:lnTo>
                    <a:pt x="83" y="292"/>
                  </a:lnTo>
                  <a:lnTo>
                    <a:pt x="87" y="296"/>
                  </a:lnTo>
                  <a:lnTo>
                    <a:pt x="93" y="296"/>
                  </a:lnTo>
                  <a:lnTo>
                    <a:pt x="97" y="298"/>
                  </a:lnTo>
                  <a:lnTo>
                    <a:pt x="102" y="300"/>
                  </a:lnTo>
                  <a:lnTo>
                    <a:pt x="108" y="302"/>
                  </a:lnTo>
                  <a:lnTo>
                    <a:pt x="112" y="304"/>
                  </a:lnTo>
                  <a:lnTo>
                    <a:pt x="118" y="306"/>
                  </a:lnTo>
                  <a:lnTo>
                    <a:pt x="123" y="308"/>
                  </a:lnTo>
                  <a:lnTo>
                    <a:pt x="123" y="311"/>
                  </a:lnTo>
                  <a:lnTo>
                    <a:pt x="123" y="317"/>
                  </a:lnTo>
                  <a:lnTo>
                    <a:pt x="123" y="321"/>
                  </a:lnTo>
                  <a:lnTo>
                    <a:pt x="123" y="327"/>
                  </a:lnTo>
                  <a:lnTo>
                    <a:pt x="123" y="332"/>
                  </a:lnTo>
                  <a:lnTo>
                    <a:pt x="123" y="336"/>
                  </a:lnTo>
                  <a:lnTo>
                    <a:pt x="123" y="342"/>
                  </a:lnTo>
                  <a:lnTo>
                    <a:pt x="123" y="347"/>
                  </a:lnTo>
                  <a:lnTo>
                    <a:pt x="123" y="351"/>
                  </a:lnTo>
                  <a:lnTo>
                    <a:pt x="123" y="355"/>
                  </a:lnTo>
                  <a:lnTo>
                    <a:pt x="123" y="361"/>
                  </a:lnTo>
                  <a:lnTo>
                    <a:pt x="123" y="366"/>
                  </a:lnTo>
                  <a:lnTo>
                    <a:pt x="123" y="370"/>
                  </a:lnTo>
                  <a:lnTo>
                    <a:pt x="125" y="376"/>
                  </a:lnTo>
                  <a:lnTo>
                    <a:pt x="125" y="382"/>
                  </a:lnTo>
                  <a:lnTo>
                    <a:pt x="125" y="387"/>
                  </a:lnTo>
                  <a:lnTo>
                    <a:pt x="125" y="391"/>
                  </a:lnTo>
                  <a:lnTo>
                    <a:pt x="125" y="397"/>
                  </a:lnTo>
                  <a:lnTo>
                    <a:pt x="125" y="401"/>
                  </a:lnTo>
                  <a:lnTo>
                    <a:pt x="125" y="406"/>
                  </a:lnTo>
                  <a:lnTo>
                    <a:pt x="125" y="412"/>
                  </a:lnTo>
                  <a:lnTo>
                    <a:pt x="125" y="418"/>
                  </a:lnTo>
                  <a:lnTo>
                    <a:pt x="125" y="423"/>
                  </a:lnTo>
                  <a:lnTo>
                    <a:pt x="127" y="427"/>
                  </a:lnTo>
                  <a:lnTo>
                    <a:pt x="127" y="433"/>
                  </a:lnTo>
                  <a:lnTo>
                    <a:pt x="127" y="439"/>
                  </a:lnTo>
                  <a:lnTo>
                    <a:pt x="127" y="444"/>
                  </a:lnTo>
                  <a:lnTo>
                    <a:pt x="129" y="450"/>
                  </a:lnTo>
                  <a:lnTo>
                    <a:pt x="129" y="454"/>
                  </a:lnTo>
                  <a:lnTo>
                    <a:pt x="129" y="460"/>
                  </a:lnTo>
                  <a:lnTo>
                    <a:pt x="129" y="465"/>
                  </a:lnTo>
                  <a:lnTo>
                    <a:pt x="129" y="471"/>
                  </a:lnTo>
                  <a:lnTo>
                    <a:pt x="123" y="467"/>
                  </a:lnTo>
                  <a:lnTo>
                    <a:pt x="118" y="465"/>
                  </a:lnTo>
                  <a:lnTo>
                    <a:pt x="112" y="463"/>
                  </a:lnTo>
                  <a:lnTo>
                    <a:pt x="110" y="460"/>
                  </a:lnTo>
                  <a:lnTo>
                    <a:pt x="102" y="452"/>
                  </a:lnTo>
                  <a:lnTo>
                    <a:pt x="99" y="444"/>
                  </a:lnTo>
                  <a:lnTo>
                    <a:pt x="97" y="441"/>
                  </a:lnTo>
                  <a:lnTo>
                    <a:pt x="95" y="437"/>
                  </a:lnTo>
                  <a:lnTo>
                    <a:pt x="95" y="431"/>
                  </a:lnTo>
                  <a:lnTo>
                    <a:pt x="95" y="427"/>
                  </a:lnTo>
                  <a:lnTo>
                    <a:pt x="95" y="423"/>
                  </a:lnTo>
                  <a:lnTo>
                    <a:pt x="95" y="420"/>
                  </a:lnTo>
                  <a:lnTo>
                    <a:pt x="95" y="414"/>
                  </a:lnTo>
                  <a:lnTo>
                    <a:pt x="95" y="410"/>
                  </a:lnTo>
                  <a:lnTo>
                    <a:pt x="95" y="406"/>
                  </a:lnTo>
                  <a:lnTo>
                    <a:pt x="95" y="401"/>
                  </a:lnTo>
                  <a:lnTo>
                    <a:pt x="95" y="397"/>
                  </a:lnTo>
                  <a:lnTo>
                    <a:pt x="97" y="391"/>
                  </a:lnTo>
                  <a:lnTo>
                    <a:pt x="97" y="387"/>
                  </a:lnTo>
                  <a:lnTo>
                    <a:pt x="97" y="384"/>
                  </a:lnTo>
                  <a:lnTo>
                    <a:pt x="97" y="378"/>
                  </a:lnTo>
                  <a:lnTo>
                    <a:pt x="97" y="376"/>
                  </a:lnTo>
                  <a:lnTo>
                    <a:pt x="95" y="366"/>
                  </a:lnTo>
                  <a:lnTo>
                    <a:pt x="93" y="361"/>
                  </a:lnTo>
                  <a:lnTo>
                    <a:pt x="87" y="351"/>
                  </a:lnTo>
                  <a:lnTo>
                    <a:pt x="81" y="347"/>
                  </a:lnTo>
                  <a:lnTo>
                    <a:pt x="76" y="349"/>
                  </a:lnTo>
                  <a:lnTo>
                    <a:pt x="72" y="351"/>
                  </a:lnTo>
                  <a:lnTo>
                    <a:pt x="66" y="355"/>
                  </a:lnTo>
                  <a:lnTo>
                    <a:pt x="62" y="359"/>
                  </a:lnTo>
                  <a:lnTo>
                    <a:pt x="55" y="365"/>
                  </a:lnTo>
                  <a:lnTo>
                    <a:pt x="49" y="370"/>
                  </a:lnTo>
                  <a:lnTo>
                    <a:pt x="43" y="376"/>
                  </a:lnTo>
                  <a:lnTo>
                    <a:pt x="38" y="384"/>
                  </a:lnTo>
                  <a:lnTo>
                    <a:pt x="36" y="389"/>
                  </a:lnTo>
                  <a:lnTo>
                    <a:pt x="34" y="395"/>
                  </a:lnTo>
                  <a:lnTo>
                    <a:pt x="32" y="401"/>
                  </a:lnTo>
                  <a:lnTo>
                    <a:pt x="32" y="406"/>
                  </a:lnTo>
                  <a:lnTo>
                    <a:pt x="32" y="414"/>
                  </a:lnTo>
                  <a:lnTo>
                    <a:pt x="34" y="420"/>
                  </a:lnTo>
                  <a:lnTo>
                    <a:pt x="34" y="427"/>
                  </a:lnTo>
                  <a:lnTo>
                    <a:pt x="36" y="435"/>
                  </a:lnTo>
                  <a:lnTo>
                    <a:pt x="38" y="441"/>
                  </a:lnTo>
                  <a:lnTo>
                    <a:pt x="42" y="448"/>
                  </a:lnTo>
                  <a:lnTo>
                    <a:pt x="43" y="456"/>
                  </a:lnTo>
                  <a:lnTo>
                    <a:pt x="47" y="461"/>
                  </a:lnTo>
                  <a:lnTo>
                    <a:pt x="51" y="469"/>
                  </a:lnTo>
                  <a:lnTo>
                    <a:pt x="53" y="475"/>
                  </a:lnTo>
                  <a:lnTo>
                    <a:pt x="57" y="482"/>
                  </a:lnTo>
                  <a:lnTo>
                    <a:pt x="61" y="490"/>
                  </a:lnTo>
                  <a:lnTo>
                    <a:pt x="64" y="498"/>
                  </a:lnTo>
                  <a:lnTo>
                    <a:pt x="68" y="505"/>
                  </a:lnTo>
                  <a:lnTo>
                    <a:pt x="70" y="511"/>
                  </a:lnTo>
                  <a:lnTo>
                    <a:pt x="74" y="518"/>
                  </a:lnTo>
                  <a:lnTo>
                    <a:pt x="76" y="526"/>
                  </a:lnTo>
                  <a:lnTo>
                    <a:pt x="78" y="534"/>
                  </a:lnTo>
                  <a:lnTo>
                    <a:pt x="80" y="543"/>
                  </a:lnTo>
                  <a:lnTo>
                    <a:pt x="81" y="551"/>
                  </a:lnTo>
                  <a:lnTo>
                    <a:pt x="81" y="558"/>
                  </a:lnTo>
                  <a:lnTo>
                    <a:pt x="81" y="568"/>
                  </a:lnTo>
                  <a:lnTo>
                    <a:pt x="74" y="570"/>
                  </a:lnTo>
                  <a:lnTo>
                    <a:pt x="70" y="572"/>
                  </a:lnTo>
                  <a:lnTo>
                    <a:pt x="64" y="574"/>
                  </a:lnTo>
                  <a:lnTo>
                    <a:pt x="61" y="575"/>
                  </a:lnTo>
                  <a:lnTo>
                    <a:pt x="55" y="577"/>
                  </a:lnTo>
                  <a:lnTo>
                    <a:pt x="51" y="581"/>
                  </a:lnTo>
                  <a:lnTo>
                    <a:pt x="47" y="583"/>
                  </a:lnTo>
                  <a:lnTo>
                    <a:pt x="43" y="587"/>
                  </a:lnTo>
                  <a:lnTo>
                    <a:pt x="38" y="593"/>
                  </a:lnTo>
                  <a:lnTo>
                    <a:pt x="34" y="598"/>
                  </a:lnTo>
                  <a:lnTo>
                    <a:pt x="30" y="604"/>
                  </a:lnTo>
                  <a:lnTo>
                    <a:pt x="26" y="610"/>
                  </a:lnTo>
                  <a:lnTo>
                    <a:pt x="24" y="615"/>
                  </a:lnTo>
                  <a:lnTo>
                    <a:pt x="24" y="621"/>
                  </a:lnTo>
                  <a:lnTo>
                    <a:pt x="23" y="627"/>
                  </a:lnTo>
                  <a:lnTo>
                    <a:pt x="24" y="634"/>
                  </a:lnTo>
                  <a:lnTo>
                    <a:pt x="24" y="640"/>
                  </a:lnTo>
                  <a:lnTo>
                    <a:pt x="26" y="646"/>
                  </a:lnTo>
                  <a:lnTo>
                    <a:pt x="30" y="653"/>
                  </a:lnTo>
                  <a:lnTo>
                    <a:pt x="32" y="661"/>
                  </a:lnTo>
                  <a:lnTo>
                    <a:pt x="34" y="667"/>
                  </a:lnTo>
                  <a:lnTo>
                    <a:pt x="38" y="672"/>
                  </a:lnTo>
                  <a:lnTo>
                    <a:pt x="42" y="680"/>
                  </a:lnTo>
                  <a:lnTo>
                    <a:pt x="45" y="686"/>
                  </a:lnTo>
                  <a:lnTo>
                    <a:pt x="47" y="693"/>
                  </a:lnTo>
                  <a:lnTo>
                    <a:pt x="51" y="701"/>
                  </a:lnTo>
                  <a:lnTo>
                    <a:pt x="55" y="707"/>
                  </a:lnTo>
                  <a:lnTo>
                    <a:pt x="59" y="714"/>
                  </a:lnTo>
                  <a:lnTo>
                    <a:pt x="62" y="722"/>
                  </a:lnTo>
                  <a:lnTo>
                    <a:pt x="66" y="727"/>
                  </a:lnTo>
                  <a:lnTo>
                    <a:pt x="68" y="735"/>
                  </a:lnTo>
                  <a:lnTo>
                    <a:pt x="70" y="743"/>
                  </a:lnTo>
                  <a:lnTo>
                    <a:pt x="72" y="750"/>
                  </a:lnTo>
                  <a:lnTo>
                    <a:pt x="72" y="756"/>
                  </a:lnTo>
                  <a:lnTo>
                    <a:pt x="72" y="764"/>
                  </a:lnTo>
                  <a:lnTo>
                    <a:pt x="74" y="771"/>
                  </a:lnTo>
                  <a:lnTo>
                    <a:pt x="78" y="767"/>
                  </a:lnTo>
                  <a:lnTo>
                    <a:pt x="83" y="765"/>
                  </a:lnTo>
                  <a:lnTo>
                    <a:pt x="87" y="764"/>
                  </a:lnTo>
                  <a:lnTo>
                    <a:pt x="93" y="764"/>
                  </a:lnTo>
                  <a:lnTo>
                    <a:pt x="97" y="762"/>
                  </a:lnTo>
                  <a:lnTo>
                    <a:pt x="102" y="760"/>
                  </a:lnTo>
                  <a:lnTo>
                    <a:pt x="106" y="758"/>
                  </a:lnTo>
                  <a:lnTo>
                    <a:pt x="112" y="756"/>
                  </a:lnTo>
                  <a:lnTo>
                    <a:pt x="112" y="752"/>
                  </a:lnTo>
                  <a:lnTo>
                    <a:pt x="112" y="750"/>
                  </a:lnTo>
                  <a:lnTo>
                    <a:pt x="114" y="745"/>
                  </a:lnTo>
                  <a:lnTo>
                    <a:pt x="114" y="739"/>
                  </a:lnTo>
                  <a:lnTo>
                    <a:pt x="116" y="733"/>
                  </a:lnTo>
                  <a:lnTo>
                    <a:pt x="116" y="727"/>
                  </a:lnTo>
                  <a:lnTo>
                    <a:pt x="118" y="720"/>
                  </a:lnTo>
                  <a:lnTo>
                    <a:pt x="121" y="714"/>
                  </a:lnTo>
                  <a:lnTo>
                    <a:pt x="121" y="707"/>
                  </a:lnTo>
                  <a:lnTo>
                    <a:pt x="123" y="697"/>
                  </a:lnTo>
                  <a:lnTo>
                    <a:pt x="125" y="689"/>
                  </a:lnTo>
                  <a:lnTo>
                    <a:pt x="129" y="684"/>
                  </a:lnTo>
                  <a:lnTo>
                    <a:pt x="129" y="676"/>
                  </a:lnTo>
                  <a:lnTo>
                    <a:pt x="131" y="669"/>
                  </a:lnTo>
                  <a:lnTo>
                    <a:pt x="133" y="663"/>
                  </a:lnTo>
                  <a:lnTo>
                    <a:pt x="137" y="657"/>
                  </a:lnTo>
                  <a:lnTo>
                    <a:pt x="137" y="665"/>
                  </a:lnTo>
                  <a:lnTo>
                    <a:pt x="137" y="672"/>
                  </a:lnTo>
                  <a:lnTo>
                    <a:pt x="137" y="680"/>
                  </a:lnTo>
                  <a:lnTo>
                    <a:pt x="137" y="688"/>
                  </a:lnTo>
                  <a:lnTo>
                    <a:pt x="137" y="695"/>
                  </a:lnTo>
                  <a:lnTo>
                    <a:pt x="138" y="703"/>
                  </a:lnTo>
                  <a:lnTo>
                    <a:pt x="138" y="710"/>
                  </a:lnTo>
                  <a:lnTo>
                    <a:pt x="138" y="718"/>
                  </a:lnTo>
                  <a:lnTo>
                    <a:pt x="138" y="726"/>
                  </a:lnTo>
                  <a:lnTo>
                    <a:pt x="138" y="733"/>
                  </a:lnTo>
                  <a:lnTo>
                    <a:pt x="138" y="739"/>
                  </a:lnTo>
                  <a:lnTo>
                    <a:pt x="138" y="748"/>
                  </a:lnTo>
                  <a:lnTo>
                    <a:pt x="138" y="754"/>
                  </a:lnTo>
                  <a:lnTo>
                    <a:pt x="140" y="762"/>
                  </a:lnTo>
                  <a:lnTo>
                    <a:pt x="140" y="769"/>
                  </a:lnTo>
                  <a:lnTo>
                    <a:pt x="140" y="777"/>
                  </a:lnTo>
                  <a:lnTo>
                    <a:pt x="133" y="781"/>
                  </a:lnTo>
                  <a:lnTo>
                    <a:pt x="125" y="786"/>
                  </a:lnTo>
                  <a:lnTo>
                    <a:pt x="121" y="788"/>
                  </a:lnTo>
                  <a:lnTo>
                    <a:pt x="118" y="792"/>
                  </a:lnTo>
                  <a:lnTo>
                    <a:pt x="114" y="794"/>
                  </a:lnTo>
                  <a:lnTo>
                    <a:pt x="110" y="796"/>
                  </a:lnTo>
                  <a:lnTo>
                    <a:pt x="104" y="800"/>
                  </a:lnTo>
                  <a:lnTo>
                    <a:pt x="100" y="802"/>
                  </a:lnTo>
                  <a:lnTo>
                    <a:pt x="97" y="803"/>
                  </a:lnTo>
                  <a:lnTo>
                    <a:pt x="93" y="807"/>
                  </a:lnTo>
                  <a:lnTo>
                    <a:pt x="87" y="811"/>
                  </a:lnTo>
                  <a:lnTo>
                    <a:pt x="81" y="817"/>
                  </a:lnTo>
                  <a:lnTo>
                    <a:pt x="78" y="817"/>
                  </a:lnTo>
                  <a:lnTo>
                    <a:pt x="72" y="817"/>
                  </a:lnTo>
                  <a:lnTo>
                    <a:pt x="68" y="817"/>
                  </a:lnTo>
                  <a:lnTo>
                    <a:pt x="66" y="819"/>
                  </a:lnTo>
                  <a:lnTo>
                    <a:pt x="59" y="821"/>
                  </a:lnTo>
                  <a:lnTo>
                    <a:pt x="53" y="822"/>
                  </a:lnTo>
                  <a:lnTo>
                    <a:pt x="45" y="822"/>
                  </a:lnTo>
                  <a:lnTo>
                    <a:pt x="42" y="824"/>
                  </a:lnTo>
                  <a:lnTo>
                    <a:pt x="36" y="828"/>
                  </a:lnTo>
                  <a:lnTo>
                    <a:pt x="32" y="830"/>
                  </a:lnTo>
                  <a:lnTo>
                    <a:pt x="30" y="811"/>
                  </a:lnTo>
                  <a:lnTo>
                    <a:pt x="30" y="796"/>
                  </a:lnTo>
                  <a:lnTo>
                    <a:pt x="30" y="779"/>
                  </a:lnTo>
                  <a:lnTo>
                    <a:pt x="30" y="764"/>
                  </a:lnTo>
                  <a:lnTo>
                    <a:pt x="28" y="746"/>
                  </a:lnTo>
                  <a:lnTo>
                    <a:pt x="26" y="729"/>
                  </a:lnTo>
                  <a:lnTo>
                    <a:pt x="26" y="712"/>
                  </a:lnTo>
                  <a:lnTo>
                    <a:pt x="26" y="695"/>
                  </a:lnTo>
                  <a:lnTo>
                    <a:pt x="24" y="678"/>
                  </a:lnTo>
                  <a:lnTo>
                    <a:pt x="24" y="661"/>
                  </a:lnTo>
                  <a:lnTo>
                    <a:pt x="23" y="642"/>
                  </a:lnTo>
                  <a:lnTo>
                    <a:pt x="23" y="627"/>
                  </a:lnTo>
                  <a:lnTo>
                    <a:pt x="23" y="610"/>
                  </a:lnTo>
                  <a:lnTo>
                    <a:pt x="21" y="591"/>
                  </a:lnTo>
                  <a:lnTo>
                    <a:pt x="21" y="574"/>
                  </a:lnTo>
                  <a:lnTo>
                    <a:pt x="21" y="558"/>
                  </a:lnTo>
                  <a:lnTo>
                    <a:pt x="19" y="539"/>
                  </a:lnTo>
                  <a:lnTo>
                    <a:pt x="19" y="522"/>
                  </a:lnTo>
                  <a:lnTo>
                    <a:pt x="17" y="503"/>
                  </a:lnTo>
                  <a:lnTo>
                    <a:pt x="17" y="486"/>
                  </a:lnTo>
                  <a:lnTo>
                    <a:pt x="17" y="469"/>
                  </a:lnTo>
                  <a:lnTo>
                    <a:pt x="15" y="452"/>
                  </a:lnTo>
                  <a:lnTo>
                    <a:pt x="15" y="435"/>
                  </a:lnTo>
                  <a:lnTo>
                    <a:pt x="15" y="420"/>
                  </a:lnTo>
                  <a:lnTo>
                    <a:pt x="13" y="401"/>
                  </a:lnTo>
                  <a:lnTo>
                    <a:pt x="13" y="384"/>
                  </a:lnTo>
                  <a:lnTo>
                    <a:pt x="13" y="368"/>
                  </a:lnTo>
                  <a:lnTo>
                    <a:pt x="13" y="351"/>
                  </a:lnTo>
                  <a:lnTo>
                    <a:pt x="11" y="336"/>
                  </a:lnTo>
                  <a:lnTo>
                    <a:pt x="11" y="319"/>
                  </a:lnTo>
                  <a:lnTo>
                    <a:pt x="9" y="304"/>
                  </a:lnTo>
                  <a:lnTo>
                    <a:pt x="9" y="290"/>
                  </a:lnTo>
                  <a:lnTo>
                    <a:pt x="9" y="273"/>
                  </a:lnTo>
                  <a:lnTo>
                    <a:pt x="9" y="260"/>
                  </a:lnTo>
                  <a:lnTo>
                    <a:pt x="7" y="245"/>
                  </a:lnTo>
                  <a:lnTo>
                    <a:pt x="7" y="230"/>
                  </a:lnTo>
                  <a:lnTo>
                    <a:pt x="7" y="214"/>
                  </a:lnTo>
                  <a:lnTo>
                    <a:pt x="5" y="201"/>
                  </a:lnTo>
                  <a:lnTo>
                    <a:pt x="5" y="188"/>
                  </a:lnTo>
                  <a:lnTo>
                    <a:pt x="5" y="176"/>
                  </a:lnTo>
                  <a:lnTo>
                    <a:pt x="5" y="161"/>
                  </a:lnTo>
                  <a:lnTo>
                    <a:pt x="4" y="150"/>
                  </a:lnTo>
                  <a:lnTo>
                    <a:pt x="4" y="138"/>
                  </a:lnTo>
                  <a:lnTo>
                    <a:pt x="4" y="127"/>
                  </a:lnTo>
                  <a:lnTo>
                    <a:pt x="2" y="116"/>
                  </a:lnTo>
                  <a:lnTo>
                    <a:pt x="2" y="106"/>
                  </a:lnTo>
                  <a:lnTo>
                    <a:pt x="2" y="95"/>
                  </a:lnTo>
                  <a:lnTo>
                    <a:pt x="2" y="85"/>
                  </a:lnTo>
                  <a:lnTo>
                    <a:pt x="2" y="76"/>
                  </a:lnTo>
                  <a:lnTo>
                    <a:pt x="2" y="66"/>
                  </a:lnTo>
                  <a:lnTo>
                    <a:pt x="0" y="59"/>
                  </a:lnTo>
                  <a:lnTo>
                    <a:pt x="0" y="51"/>
                  </a:lnTo>
                  <a:lnTo>
                    <a:pt x="0" y="43"/>
                  </a:lnTo>
                  <a:lnTo>
                    <a:pt x="0" y="38"/>
                  </a:lnTo>
                  <a:lnTo>
                    <a:pt x="0" y="30"/>
                  </a:lnTo>
                  <a:lnTo>
                    <a:pt x="0" y="26"/>
                  </a:lnTo>
                  <a:lnTo>
                    <a:pt x="0" y="21"/>
                  </a:lnTo>
                  <a:lnTo>
                    <a:pt x="0" y="17"/>
                  </a:lnTo>
                  <a:lnTo>
                    <a:pt x="0" y="13"/>
                  </a:lnTo>
                  <a:lnTo>
                    <a:pt x="0" y="11"/>
                  </a:lnTo>
                  <a:lnTo>
                    <a:pt x="0" y="5"/>
                  </a:lnTo>
                  <a:lnTo>
                    <a:pt x="0" y="5"/>
                  </a:lnTo>
                  <a:lnTo>
                    <a:pt x="110" y="0"/>
                  </a:lnTo>
                  <a:lnTo>
                    <a:pt x="110" y="0"/>
                  </a:lnTo>
                  <a:close/>
                </a:path>
              </a:pathLst>
            </a:custGeom>
            <a:solidFill>
              <a:srgbClr val="000000"/>
            </a:solidFill>
            <a:ln w="9525">
              <a:noFill/>
              <a:round/>
              <a:headEnd/>
              <a:tailEnd/>
            </a:ln>
          </p:spPr>
          <p:txBody>
            <a:bodyPr/>
            <a:lstStyle/>
            <a:p>
              <a:endParaRPr lang="en-US"/>
            </a:p>
          </p:txBody>
        </p:sp>
        <p:sp>
          <p:nvSpPr>
            <p:cNvPr id="175141" name="Freeform 37"/>
            <p:cNvSpPr>
              <a:spLocks/>
            </p:cNvSpPr>
            <p:nvPr/>
          </p:nvSpPr>
          <p:spPr bwMode="auto">
            <a:xfrm>
              <a:off x="713" y="1024"/>
              <a:ext cx="66" cy="30"/>
            </a:xfrm>
            <a:custGeom>
              <a:avLst/>
              <a:gdLst/>
              <a:ahLst/>
              <a:cxnLst>
                <a:cxn ang="0">
                  <a:pos x="30" y="57"/>
                </a:cxn>
                <a:cxn ang="0">
                  <a:pos x="26" y="52"/>
                </a:cxn>
                <a:cxn ang="0">
                  <a:pos x="19" y="46"/>
                </a:cxn>
                <a:cxn ang="0">
                  <a:pos x="15" y="44"/>
                </a:cxn>
                <a:cxn ang="0">
                  <a:pos x="9" y="42"/>
                </a:cxn>
                <a:cxn ang="0">
                  <a:pos x="5" y="38"/>
                </a:cxn>
                <a:cxn ang="0">
                  <a:pos x="0" y="37"/>
                </a:cxn>
                <a:cxn ang="0">
                  <a:pos x="5" y="31"/>
                </a:cxn>
                <a:cxn ang="0">
                  <a:pos x="9" y="25"/>
                </a:cxn>
                <a:cxn ang="0">
                  <a:pos x="13" y="19"/>
                </a:cxn>
                <a:cxn ang="0">
                  <a:pos x="19" y="16"/>
                </a:cxn>
                <a:cxn ang="0">
                  <a:pos x="20" y="10"/>
                </a:cxn>
                <a:cxn ang="0">
                  <a:pos x="26" y="8"/>
                </a:cxn>
                <a:cxn ang="0">
                  <a:pos x="30" y="6"/>
                </a:cxn>
                <a:cxn ang="0">
                  <a:pos x="36" y="4"/>
                </a:cxn>
                <a:cxn ang="0">
                  <a:pos x="38" y="0"/>
                </a:cxn>
                <a:cxn ang="0">
                  <a:pos x="43" y="0"/>
                </a:cxn>
                <a:cxn ang="0">
                  <a:pos x="47" y="0"/>
                </a:cxn>
                <a:cxn ang="0">
                  <a:pos x="51" y="0"/>
                </a:cxn>
                <a:cxn ang="0">
                  <a:pos x="57" y="0"/>
                </a:cxn>
                <a:cxn ang="0">
                  <a:pos x="60" y="0"/>
                </a:cxn>
                <a:cxn ang="0">
                  <a:pos x="64" y="0"/>
                </a:cxn>
                <a:cxn ang="0">
                  <a:pos x="70" y="4"/>
                </a:cxn>
                <a:cxn ang="0">
                  <a:pos x="77" y="6"/>
                </a:cxn>
                <a:cxn ang="0">
                  <a:pos x="85" y="12"/>
                </a:cxn>
                <a:cxn ang="0">
                  <a:pos x="93" y="18"/>
                </a:cxn>
                <a:cxn ang="0">
                  <a:pos x="102" y="25"/>
                </a:cxn>
                <a:cxn ang="0">
                  <a:pos x="108" y="33"/>
                </a:cxn>
                <a:cxn ang="0">
                  <a:pos x="117" y="40"/>
                </a:cxn>
                <a:cxn ang="0">
                  <a:pos x="119" y="46"/>
                </a:cxn>
                <a:cxn ang="0">
                  <a:pos x="123" y="50"/>
                </a:cxn>
                <a:cxn ang="0">
                  <a:pos x="127" y="54"/>
                </a:cxn>
                <a:cxn ang="0">
                  <a:pos x="131" y="59"/>
                </a:cxn>
                <a:cxn ang="0">
                  <a:pos x="123" y="59"/>
                </a:cxn>
                <a:cxn ang="0">
                  <a:pos x="117" y="59"/>
                </a:cxn>
                <a:cxn ang="0">
                  <a:pos x="112" y="59"/>
                </a:cxn>
                <a:cxn ang="0">
                  <a:pos x="106" y="59"/>
                </a:cxn>
                <a:cxn ang="0">
                  <a:pos x="98" y="59"/>
                </a:cxn>
                <a:cxn ang="0">
                  <a:pos x="93" y="59"/>
                </a:cxn>
                <a:cxn ang="0">
                  <a:pos x="87" y="59"/>
                </a:cxn>
                <a:cxn ang="0">
                  <a:pos x="79" y="59"/>
                </a:cxn>
                <a:cxn ang="0">
                  <a:pos x="74" y="57"/>
                </a:cxn>
                <a:cxn ang="0">
                  <a:pos x="68" y="57"/>
                </a:cxn>
                <a:cxn ang="0">
                  <a:pos x="62" y="57"/>
                </a:cxn>
                <a:cxn ang="0">
                  <a:pos x="55" y="57"/>
                </a:cxn>
                <a:cxn ang="0">
                  <a:pos x="49" y="57"/>
                </a:cxn>
                <a:cxn ang="0">
                  <a:pos x="41" y="57"/>
                </a:cxn>
                <a:cxn ang="0">
                  <a:pos x="36" y="57"/>
                </a:cxn>
                <a:cxn ang="0">
                  <a:pos x="30" y="57"/>
                </a:cxn>
                <a:cxn ang="0">
                  <a:pos x="30" y="57"/>
                </a:cxn>
              </a:cxnLst>
              <a:rect l="0" t="0" r="r" b="b"/>
              <a:pathLst>
                <a:path w="131" h="59">
                  <a:moveTo>
                    <a:pt x="30" y="57"/>
                  </a:moveTo>
                  <a:lnTo>
                    <a:pt x="26" y="52"/>
                  </a:lnTo>
                  <a:lnTo>
                    <a:pt x="19" y="46"/>
                  </a:lnTo>
                  <a:lnTo>
                    <a:pt x="15" y="44"/>
                  </a:lnTo>
                  <a:lnTo>
                    <a:pt x="9" y="42"/>
                  </a:lnTo>
                  <a:lnTo>
                    <a:pt x="5" y="38"/>
                  </a:lnTo>
                  <a:lnTo>
                    <a:pt x="0" y="37"/>
                  </a:lnTo>
                  <a:lnTo>
                    <a:pt x="5" y="31"/>
                  </a:lnTo>
                  <a:lnTo>
                    <a:pt x="9" y="25"/>
                  </a:lnTo>
                  <a:lnTo>
                    <a:pt x="13" y="19"/>
                  </a:lnTo>
                  <a:lnTo>
                    <a:pt x="19" y="16"/>
                  </a:lnTo>
                  <a:lnTo>
                    <a:pt x="20" y="10"/>
                  </a:lnTo>
                  <a:lnTo>
                    <a:pt x="26" y="8"/>
                  </a:lnTo>
                  <a:lnTo>
                    <a:pt x="30" y="6"/>
                  </a:lnTo>
                  <a:lnTo>
                    <a:pt x="36" y="4"/>
                  </a:lnTo>
                  <a:lnTo>
                    <a:pt x="38" y="0"/>
                  </a:lnTo>
                  <a:lnTo>
                    <a:pt x="43" y="0"/>
                  </a:lnTo>
                  <a:lnTo>
                    <a:pt x="47" y="0"/>
                  </a:lnTo>
                  <a:lnTo>
                    <a:pt x="51" y="0"/>
                  </a:lnTo>
                  <a:lnTo>
                    <a:pt x="57" y="0"/>
                  </a:lnTo>
                  <a:lnTo>
                    <a:pt x="60" y="0"/>
                  </a:lnTo>
                  <a:lnTo>
                    <a:pt x="64" y="0"/>
                  </a:lnTo>
                  <a:lnTo>
                    <a:pt x="70" y="4"/>
                  </a:lnTo>
                  <a:lnTo>
                    <a:pt x="77" y="6"/>
                  </a:lnTo>
                  <a:lnTo>
                    <a:pt x="85" y="12"/>
                  </a:lnTo>
                  <a:lnTo>
                    <a:pt x="93" y="18"/>
                  </a:lnTo>
                  <a:lnTo>
                    <a:pt x="102" y="25"/>
                  </a:lnTo>
                  <a:lnTo>
                    <a:pt x="108" y="33"/>
                  </a:lnTo>
                  <a:lnTo>
                    <a:pt x="117" y="40"/>
                  </a:lnTo>
                  <a:lnTo>
                    <a:pt x="119" y="46"/>
                  </a:lnTo>
                  <a:lnTo>
                    <a:pt x="123" y="50"/>
                  </a:lnTo>
                  <a:lnTo>
                    <a:pt x="127" y="54"/>
                  </a:lnTo>
                  <a:lnTo>
                    <a:pt x="131" y="59"/>
                  </a:lnTo>
                  <a:lnTo>
                    <a:pt x="123" y="59"/>
                  </a:lnTo>
                  <a:lnTo>
                    <a:pt x="117" y="59"/>
                  </a:lnTo>
                  <a:lnTo>
                    <a:pt x="112" y="59"/>
                  </a:lnTo>
                  <a:lnTo>
                    <a:pt x="106" y="59"/>
                  </a:lnTo>
                  <a:lnTo>
                    <a:pt x="98" y="59"/>
                  </a:lnTo>
                  <a:lnTo>
                    <a:pt x="93" y="59"/>
                  </a:lnTo>
                  <a:lnTo>
                    <a:pt x="87" y="59"/>
                  </a:lnTo>
                  <a:lnTo>
                    <a:pt x="79" y="59"/>
                  </a:lnTo>
                  <a:lnTo>
                    <a:pt x="74" y="57"/>
                  </a:lnTo>
                  <a:lnTo>
                    <a:pt x="68" y="57"/>
                  </a:lnTo>
                  <a:lnTo>
                    <a:pt x="62" y="57"/>
                  </a:lnTo>
                  <a:lnTo>
                    <a:pt x="55" y="57"/>
                  </a:lnTo>
                  <a:lnTo>
                    <a:pt x="49" y="57"/>
                  </a:lnTo>
                  <a:lnTo>
                    <a:pt x="41" y="57"/>
                  </a:lnTo>
                  <a:lnTo>
                    <a:pt x="36" y="57"/>
                  </a:lnTo>
                  <a:lnTo>
                    <a:pt x="30" y="57"/>
                  </a:lnTo>
                  <a:lnTo>
                    <a:pt x="30" y="57"/>
                  </a:lnTo>
                  <a:close/>
                </a:path>
              </a:pathLst>
            </a:custGeom>
            <a:solidFill>
              <a:srgbClr val="000000"/>
            </a:solidFill>
            <a:ln w="9525">
              <a:noFill/>
              <a:round/>
              <a:headEnd/>
              <a:tailEnd/>
            </a:ln>
          </p:spPr>
          <p:txBody>
            <a:bodyPr/>
            <a:lstStyle/>
            <a:p>
              <a:endParaRPr lang="en-US"/>
            </a:p>
          </p:txBody>
        </p:sp>
        <p:sp>
          <p:nvSpPr>
            <p:cNvPr id="175142" name="Freeform 38"/>
            <p:cNvSpPr>
              <a:spLocks/>
            </p:cNvSpPr>
            <p:nvPr/>
          </p:nvSpPr>
          <p:spPr bwMode="auto">
            <a:xfrm>
              <a:off x="512" y="877"/>
              <a:ext cx="137" cy="173"/>
            </a:xfrm>
            <a:custGeom>
              <a:avLst/>
              <a:gdLst/>
              <a:ahLst/>
              <a:cxnLst>
                <a:cxn ang="0">
                  <a:pos x="235" y="245"/>
                </a:cxn>
                <a:cxn ang="0">
                  <a:pos x="222" y="256"/>
                </a:cxn>
                <a:cxn ang="0">
                  <a:pos x="209" y="266"/>
                </a:cxn>
                <a:cxn ang="0">
                  <a:pos x="195" y="272"/>
                </a:cxn>
                <a:cxn ang="0">
                  <a:pos x="176" y="279"/>
                </a:cxn>
                <a:cxn ang="0">
                  <a:pos x="152" y="270"/>
                </a:cxn>
                <a:cxn ang="0">
                  <a:pos x="135" y="256"/>
                </a:cxn>
                <a:cxn ang="0">
                  <a:pos x="123" y="237"/>
                </a:cxn>
                <a:cxn ang="0">
                  <a:pos x="110" y="217"/>
                </a:cxn>
                <a:cxn ang="0">
                  <a:pos x="100" y="237"/>
                </a:cxn>
                <a:cxn ang="0">
                  <a:pos x="100" y="251"/>
                </a:cxn>
                <a:cxn ang="0">
                  <a:pos x="102" y="264"/>
                </a:cxn>
                <a:cxn ang="0">
                  <a:pos x="104" y="277"/>
                </a:cxn>
                <a:cxn ang="0">
                  <a:pos x="112" y="294"/>
                </a:cxn>
                <a:cxn ang="0">
                  <a:pos x="127" y="317"/>
                </a:cxn>
                <a:cxn ang="0">
                  <a:pos x="146" y="338"/>
                </a:cxn>
                <a:cxn ang="0">
                  <a:pos x="144" y="346"/>
                </a:cxn>
                <a:cxn ang="0">
                  <a:pos x="129" y="344"/>
                </a:cxn>
                <a:cxn ang="0">
                  <a:pos x="116" y="344"/>
                </a:cxn>
                <a:cxn ang="0">
                  <a:pos x="100" y="344"/>
                </a:cxn>
                <a:cxn ang="0">
                  <a:pos x="85" y="344"/>
                </a:cxn>
                <a:cxn ang="0">
                  <a:pos x="72" y="342"/>
                </a:cxn>
                <a:cxn ang="0">
                  <a:pos x="57" y="342"/>
                </a:cxn>
                <a:cxn ang="0">
                  <a:pos x="43" y="342"/>
                </a:cxn>
                <a:cxn ang="0">
                  <a:pos x="28" y="342"/>
                </a:cxn>
                <a:cxn ang="0">
                  <a:pos x="13" y="342"/>
                </a:cxn>
                <a:cxn ang="0">
                  <a:pos x="0" y="342"/>
                </a:cxn>
                <a:cxn ang="0">
                  <a:pos x="7" y="325"/>
                </a:cxn>
                <a:cxn ang="0">
                  <a:pos x="15" y="310"/>
                </a:cxn>
                <a:cxn ang="0">
                  <a:pos x="22" y="293"/>
                </a:cxn>
                <a:cxn ang="0">
                  <a:pos x="30" y="277"/>
                </a:cxn>
                <a:cxn ang="0">
                  <a:pos x="40" y="262"/>
                </a:cxn>
                <a:cxn ang="0">
                  <a:pos x="47" y="245"/>
                </a:cxn>
                <a:cxn ang="0">
                  <a:pos x="57" y="230"/>
                </a:cxn>
                <a:cxn ang="0">
                  <a:pos x="64" y="215"/>
                </a:cxn>
                <a:cxn ang="0">
                  <a:pos x="74" y="198"/>
                </a:cxn>
                <a:cxn ang="0">
                  <a:pos x="81" y="182"/>
                </a:cxn>
                <a:cxn ang="0">
                  <a:pos x="91" y="165"/>
                </a:cxn>
                <a:cxn ang="0">
                  <a:pos x="98" y="150"/>
                </a:cxn>
                <a:cxn ang="0">
                  <a:pos x="108" y="133"/>
                </a:cxn>
                <a:cxn ang="0">
                  <a:pos x="116" y="118"/>
                </a:cxn>
                <a:cxn ang="0">
                  <a:pos x="123" y="101"/>
                </a:cxn>
                <a:cxn ang="0">
                  <a:pos x="133" y="85"/>
                </a:cxn>
                <a:cxn ang="0">
                  <a:pos x="140" y="68"/>
                </a:cxn>
                <a:cxn ang="0">
                  <a:pos x="148" y="51"/>
                </a:cxn>
                <a:cxn ang="0">
                  <a:pos x="155" y="36"/>
                </a:cxn>
                <a:cxn ang="0">
                  <a:pos x="165" y="21"/>
                </a:cxn>
                <a:cxn ang="0">
                  <a:pos x="173" y="4"/>
                </a:cxn>
                <a:cxn ang="0">
                  <a:pos x="178" y="236"/>
                </a:cxn>
                <a:cxn ang="0">
                  <a:pos x="186" y="236"/>
                </a:cxn>
                <a:cxn ang="0">
                  <a:pos x="197" y="236"/>
                </a:cxn>
                <a:cxn ang="0">
                  <a:pos x="213" y="236"/>
                </a:cxn>
                <a:cxn ang="0">
                  <a:pos x="232" y="236"/>
                </a:cxn>
                <a:cxn ang="0">
                  <a:pos x="249" y="236"/>
                </a:cxn>
              </a:cxnLst>
              <a:rect l="0" t="0" r="r" b="b"/>
              <a:pathLst>
                <a:path w="273" h="346">
                  <a:moveTo>
                    <a:pt x="249" y="236"/>
                  </a:moveTo>
                  <a:lnTo>
                    <a:pt x="241" y="241"/>
                  </a:lnTo>
                  <a:lnTo>
                    <a:pt x="235" y="245"/>
                  </a:lnTo>
                  <a:lnTo>
                    <a:pt x="232" y="249"/>
                  </a:lnTo>
                  <a:lnTo>
                    <a:pt x="228" y="253"/>
                  </a:lnTo>
                  <a:lnTo>
                    <a:pt x="222" y="256"/>
                  </a:lnTo>
                  <a:lnTo>
                    <a:pt x="218" y="258"/>
                  </a:lnTo>
                  <a:lnTo>
                    <a:pt x="213" y="262"/>
                  </a:lnTo>
                  <a:lnTo>
                    <a:pt x="209" y="266"/>
                  </a:lnTo>
                  <a:lnTo>
                    <a:pt x="205" y="270"/>
                  </a:lnTo>
                  <a:lnTo>
                    <a:pt x="199" y="272"/>
                  </a:lnTo>
                  <a:lnTo>
                    <a:pt x="195" y="272"/>
                  </a:lnTo>
                  <a:lnTo>
                    <a:pt x="192" y="274"/>
                  </a:lnTo>
                  <a:lnTo>
                    <a:pt x="184" y="277"/>
                  </a:lnTo>
                  <a:lnTo>
                    <a:pt x="176" y="279"/>
                  </a:lnTo>
                  <a:lnTo>
                    <a:pt x="167" y="277"/>
                  </a:lnTo>
                  <a:lnTo>
                    <a:pt x="161" y="274"/>
                  </a:lnTo>
                  <a:lnTo>
                    <a:pt x="152" y="270"/>
                  </a:lnTo>
                  <a:lnTo>
                    <a:pt x="144" y="264"/>
                  </a:lnTo>
                  <a:lnTo>
                    <a:pt x="140" y="258"/>
                  </a:lnTo>
                  <a:lnTo>
                    <a:pt x="135" y="256"/>
                  </a:lnTo>
                  <a:lnTo>
                    <a:pt x="131" y="251"/>
                  </a:lnTo>
                  <a:lnTo>
                    <a:pt x="127" y="245"/>
                  </a:lnTo>
                  <a:lnTo>
                    <a:pt x="123" y="237"/>
                  </a:lnTo>
                  <a:lnTo>
                    <a:pt x="117" y="234"/>
                  </a:lnTo>
                  <a:lnTo>
                    <a:pt x="114" y="226"/>
                  </a:lnTo>
                  <a:lnTo>
                    <a:pt x="110" y="217"/>
                  </a:lnTo>
                  <a:lnTo>
                    <a:pt x="104" y="226"/>
                  </a:lnTo>
                  <a:lnTo>
                    <a:pt x="102" y="234"/>
                  </a:lnTo>
                  <a:lnTo>
                    <a:pt x="100" y="237"/>
                  </a:lnTo>
                  <a:lnTo>
                    <a:pt x="100" y="243"/>
                  </a:lnTo>
                  <a:lnTo>
                    <a:pt x="100" y="247"/>
                  </a:lnTo>
                  <a:lnTo>
                    <a:pt x="100" y="251"/>
                  </a:lnTo>
                  <a:lnTo>
                    <a:pt x="100" y="256"/>
                  </a:lnTo>
                  <a:lnTo>
                    <a:pt x="100" y="260"/>
                  </a:lnTo>
                  <a:lnTo>
                    <a:pt x="102" y="264"/>
                  </a:lnTo>
                  <a:lnTo>
                    <a:pt x="102" y="270"/>
                  </a:lnTo>
                  <a:lnTo>
                    <a:pt x="102" y="272"/>
                  </a:lnTo>
                  <a:lnTo>
                    <a:pt x="104" y="277"/>
                  </a:lnTo>
                  <a:lnTo>
                    <a:pt x="106" y="281"/>
                  </a:lnTo>
                  <a:lnTo>
                    <a:pt x="108" y="287"/>
                  </a:lnTo>
                  <a:lnTo>
                    <a:pt x="112" y="294"/>
                  </a:lnTo>
                  <a:lnTo>
                    <a:pt x="116" y="302"/>
                  </a:lnTo>
                  <a:lnTo>
                    <a:pt x="121" y="310"/>
                  </a:lnTo>
                  <a:lnTo>
                    <a:pt x="127" y="317"/>
                  </a:lnTo>
                  <a:lnTo>
                    <a:pt x="133" y="325"/>
                  </a:lnTo>
                  <a:lnTo>
                    <a:pt x="140" y="332"/>
                  </a:lnTo>
                  <a:lnTo>
                    <a:pt x="146" y="338"/>
                  </a:lnTo>
                  <a:lnTo>
                    <a:pt x="155" y="346"/>
                  </a:lnTo>
                  <a:lnTo>
                    <a:pt x="150" y="346"/>
                  </a:lnTo>
                  <a:lnTo>
                    <a:pt x="144" y="346"/>
                  </a:lnTo>
                  <a:lnTo>
                    <a:pt x="140" y="346"/>
                  </a:lnTo>
                  <a:lnTo>
                    <a:pt x="135" y="346"/>
                  </a:lnTo>
                  <a:lnTo>
                    <a:pt x="129" y="344"/>
                  </a:lnTo>
                  <a:lnTo>
                    <a:pt x="125" y="344"/>
                  </a:lnTo>
                  <a:lnTo>
                    <a:pt x="119" y="344"/>
                  </a:lnTo>
                  <a:lnTo>
                    <a:pt x="116" y="344"/>
                  </a:lnTo>
                  <a:lnTo>
                    <a:pt x="110" y="344"/>
                  </a:lnTo>
                  <a:lnTo>
                    <a:pt x="106" y="344"/>
                  </a:lnTo>
                  <a:lnTo>
                    <a:pt x="100" y="344"/>
                  </a:lnTo>
                  <a:lnTo>
                    <a:pt x="95" y="344"/>
                  </a:lnTo>
                  <a:lnTo>
                    <a:pt x="91" y="344"/>
                  </a:lnTo>
                  <a:lnTo>
                    <a:pt x="85" y="344"/>
                  </a:lnTo>
                  <a:lnTo>
                    <a:pt x="81" y="344"/>
                  </a:lnTo>
                  <a:lnTo>
                    <a:pt x="76" y="344"/>
                  </a:lnTo>
                  <a:lnTo>
                    <a:pt x="72" y="342"/>
                  </a:lnTo>
                  <a:lnTo>
                    <a:pt x="66" y="342"/>
                  </a:lnTo>
                  <a:lnTo>
                    <a:pt x="60" y="342"/>
                  </a:lnTo>
                  <a:lnTo>
                    <a:pt x="57" y="342"/>
                  </a:lnTo>
                  <a:lnTo>
                    <a:pt x="51" y="342"/>
                  </a:lnTo>
                  <a:lnTo>
                    <a:pt x="47" y="342"/>
                  </a:lnTo>
                  <a:lnTo>
                    <a:pt x="43" y="342"/>
                  </a:lnTo>
                  <a:lnTo>
                    <a:pt x="38" y="342"/>
                  </a:lnTo>
                  <a:lnTo>
                    <a:pt x="32" y="342"/>
                  </a:lnTo>
                  <a:lnTo>
                    <a:pt x="28" y="342"/>
                  </a:lnTo>
                  <a:lnTo>
                    <a:pt x="22" y="342"/>
                  </a:lnTo>
                  <a:lnTo>
                    <a:pt x="17" y="342"/>
                  </a:lnTo>
                  <a:lnTo>
                    <a:pt x="13" y="342"/>
                  </a:lnTo>
                  <a:lnTo>
                    <a:pt x="9" y="342"/>
                  </a:lnTo>
                  <a:lnTo>
                    <a:pt x="3" y="342"/>
                  </a:lnTo>
                  <a:lnTo>
                    <a:pt x="0" y="342"/>
                  </a:lnTo>
                  <a:lnTo>
                    <a:pt x="2" y="336"/>
                  </a:lnTo>
                  <a:lnTo>
                    <a:pt x="3" y="331"/>
                  </a:lnTo>
                  <a:lnTo>
                    <a:pt x="7" y="325"/>
                  </a:lnTo>
                  <a:lnTo>
                    <a:pt x="9" y="321"/>
                  </a:lnTo>
                  <a:lnTo>
                    <a:pt x="13" y="315"/>
                  </a:lnTo>
                  <a:lnTo>
                    <a:pt x="15" y="310"/>
                  </a:lnTo>
                  <a:lnTo>
                    <a:pt x="17" y="304"/>
                  </a:lnTo>
                  <a:lnTo>
                    <a:pt x="21" y="300"/>
                  </a:lnTo>
                  <a:lnTo>
                    <a:pt x="22" y="293"/>
                  </a:lnTo>
                  <a:lnTo>
                    <a:pt x="24" y="289"/>
                  </a:lnTo>
                  <a:lnTo>
                    <a:pt x="28" y="283"/>
                  </a:lnTo>
                  <a:lnTo>
                    <a:pt x="30" y="277"/>
                  </a:lnTo>
                  <a:lnTo>
                    <a:pt x="32" y="272"/>
                  </a:lnTo>
                  <a:lnTo>
                    <a:pt x="36" y="266"/>
                  </a:lnTo>
                  <a:lnTo>
                    <a:pt x="40" y="262"/>
                  </a:lnTo>
                  <a:lnTo>
                    <a:pt x="43" y="256"/>
                  </a:lnTo>
                  <a:lnTo>
                    <a:pt x="45" y="251"/>
                  </a:lnTo>
                  <a:lnTo>
                    <a:pt x="47" y="245"/>
                  </a:lnTo>
                  <a:lnTo>
                    <a:pt x="51" y="241"/>
                  </a:lnTo>
                  <a:lnTo>
                    <a:pt x="53" y="236"/>
                  </a:lnTo>
                  <a:lnTo>
                    <a:pt x="57" y="230"/>
                  </a:lnTo>
                  <a:lnTo>
                    <a:pt x="59" y="224"/>
                  </a:lnTo>
                  <a:lnTo>
                    <a:pt x="60" y="218"/>
                  </a:lnTo>
                  <a:lnTo>
                    <a:pt x="64" y="215"/>
                  </a:lnTo>
                  <a:lnTo>
                    <a:pt x="66" y="207"/>
                  </a:lnTo>
                  <a:lnTo>
                    <a:pt x="70" y="203"/>
                  </a:lnTo>
                  <a:lnTo>
                    <a:pt x="74" y="198"/>
                  </a:lnTo>
                  <a:lnTo>
                    <a:pt x="76" y="192"/>
                  </a:lnTo>
                  <a:lnTo>
                    <a:pt x="79" y="186"/>
                  </a:lnTo>
                  <a:lnTo>
                    <a:pt x="81" y="182"/>
                  </a:lnTo>
                  <a:lnTo>
                    <a:pt x="85" y="177"/>
                  </a:lnTo>
                  <a:lnTo>
                    <a:pt x="87" y="171"/>
                  </a:lnTo>
                  <a:lnTo>
                    <a:pt x="91" y="165"/>
                  </a:lnTo>
                  <a:lnTo>
                    <a:pt x="93" y="161"/>
                  </a:lnTo>
                  <a:lnTo>
                    <a:pt x="95" y="156"/>
                  </a:lnTo>
                  <a:lnTo>
                    <a:pt x="98" y="150"/>
                  </a:lnTo>
                  <a:lnTo>
                    <a:pt x="100" y="142"/>
                  </a:lnTo>
                  <a:lnTo>
                    <a:pt x="104" y="139"/>
                  </a:lnTo>
                  <a:lnTo>
                    <a:pt x="108" y="133"/>
                  </a:lnTo>
                  <a:lnTo>
                    <a:pt x="110" y="127"/>
                  </a:lnTo>
                  <a:lnTo>
                    <a:pt x="112" y="122"/>
                  </a:lnTo>
                  <a:lnTo>
                    <a:pt x="116" y="118"/>
                  </a:lnTo>
                  <a:lnTo>
                    <a:pt x="117" y="112"/>
                  </a:lnTo>
                  <a:lnTo>
                    <a:pt x="121" y="106"/>
                  </a:lnTo>
                  <a:lnTo>
                    <a:pt x="123" y="101"/>
                  </a:lnTo>
                  <a:lnTo>
                    <a:pt x="127" y="95"/>
                  </a:lnTo>
                  <a:lnTo>
                    <a:pt x="129" y="89"/>
                  </a:lnTo>
                  <a:lnTo>
                    <a:pt x="133" y="85"/>
                  </a:lnTo>
                  <a:lnTo>
                    <a:pt x="135" y="78"/>
                  </a:lnTo>
                  <a:lnTo>
                    <a:pt x="136" y="74"/>
                  </a:lnTo>
                  <a:lnTo>
                    <a:pt x="140" y="68"/>
                  </a:lnTo>
                  <a:lnTo>
                    <a:pt x="144" y="63"/>
                  </a:lnTo>
                  <a:lnTo>
                    <a:pt x="146" y="57"/>
                  </a:lnTo>
                  <a:lnTo>
                    <a:pt x="148" y="51"/>
                  </a:lnTo>
                  <a:lnTo>
                    <a:pt x="152" y="46"/>
                  </a:lnTo>
                  <a:lnTo>
                    <a:pt x="154" y="42"/>
                  </a:lnTo>
                  <a:lnTo>
                    <a:pt x="155" y="36"/>
                  </a:lnTo>
                  <a:lnTo>
                    <a:pt x="159" y="30"/>
                  </a:lnTo>
                  <a:lnTo>
                    <a:pt x="161" y="25"/>
                  </a:lnTo>
                  <a:lnTo>
                    <a:pt x="165" y="21"/>
                  </a:lnTo>
                  <a:lnTo>
                    <a:pt x="167" y="15"/>
                  </a:lnTo>
                  <a:lnTo>
                    <a:pt x="171" y="9"/>
                  </a:lnTo>
                  <a:lnTo>
                    <a:pt x="173" y="4"/>
                  </a:lnTo>
                  <a:lnTo>
                    <a:pt x="176" y="0"/>
                  </a:lnTo>
                  <a:lnTo>
                    <a:pt x="273" y="51"/>
                  </a:lnTo>
                  <a:lnTo>
                    <a:pt x="178" y="236"/>
                  </a:lnTo>
                  <a:lnTo>
                    <a:pt x="180" y="236"/>
                  </a:lnTo>
                  <a:lnTo>
                    <a:pt x="184" y="236"/>
                  </a:lnTo>
                  <a:lnTo>
                    <a:pt x="186" y="236"/>
                  </a:lnTo>
                  <a:lnTo>
                    <a:pt x="188" y="236"/>
                  </a:lnTo>
                  <a:lnTo>
                    <a:pt x="192" y="236"/>
                  </a:lnTo>
                  <a:lnTo>
                    <a:pt x="197" y="236"/>
                  </a:lnTo>
                  <a:lnTo>
                    <a:pt x="201" y="236"/>
                  </a:lnTo>
                  <a:lnTo>
                    <a:pt x="207" y="236"/>
                  </a:lnTo>
                  <a:lnTo>
                    <a:pt x="213" y="236"/>
                  </a:lnTo>
                  <a:lnTo>
                    <a:pt x="218" y="236"/>
                  </a:lnTo>
                  <a:lnTo>
                    <a:pt x="226" y="236"/>
                  </a:lnTo>
                  <a:lnTo>
                    <a:pt x="232" y="236"/>
                  </a:lnTo>
                  <a:lnTo>
                    <a:pt x="239" y="236"/>
                  </a:lnTo>
                  <a:lnTo>
                    <a:pt x="249" y="236"/>
                  </a:lnTo>
                  <a:lnTo>
                    <a:pt x="249" y="236"/>
                  </a:lnTo>
                  <a:close/>
                </a:path>
              </a:pathLst>
            </a:custGeom>
            <a:solidFill>
              <a:srgbClr val="000000"/>
            </a:solidFill>
            <a:ln w="9525">
              <a:noFill/>
              <a:round/>
              <a:headEnd/>
              <a:tailEnd/>
            </a:ln>
          </p:spPr>
          <p:txBody>
            <a:bodyPr/>
            <a:lstStyle/>
            <a:p>
              <a:endParaRPr lang="en-US"/>
            </a:p>
          </p:txBody>
        </p:sp>
        <p:sp>
          <p:nvSpPr>
            <p:cNvPr id="175143" name="Freeform 39"/>
            <p:cNvSpPr>
              <a:spLocks/>
            </p:cNvSpPr>
            <p:nvPr/>
          </p:nvSpPr>
          <p:spPr bwMode="auto">
            <a:xfrm>
              <a:off x="636" y="879"/>
              <a:ext cx="416" cy="180"/>
            </a:xfrm>
            <a:custGeom>
              <a:avLst/>
              <a:gdLst/>
              <a:ahLst/>
              <a:cxnLst>
                <a:cxn ang="0">
                  <a:pos x="815" y="359"/>
                </a:cxn>
                <a:cxn ang="0">
                  <a:pos x="783" y="359"/>
                </a:cxn>
                <a:cxn ang="0">
                  <a:pos x="750" y="357"/>
                </a:cxn>
                <a:cxn ang="0">
                  <a:pos x="720" y="357"/>
                </a:cxn>
                <a:cxn ang="0">
                  <a:pos x="688" y="357"/>
                </a:cxn>
                <a:cxn ang="0">
                  <a:pos x="655" y="357"/>
                </a:cxn>
                <a:cxn ang="0">
                  <a:pos x="625" y="357"/>
                </a:cxn>
                <a:cxn ang="0">
                  <a:pos x="593" y="357"/>
                </a:cxn>
                <a:cxn ang="0">
                  <a:pos x="562" y="355"/>
                </a:cxn>
                <a:cxn ang="0">
                  <a:pos x="528" y="355"/>
                </a:cxn>
                <a:cxn ang="0">
                  <a:pos x="498" y="353"/>
                </a:cxn>
                <a:cxn ang="0">
                  <a:pos x="467" y="353"/>
                </a:cxn>
                <a:cxn ang="0">
                  <a:pos x="435" y="353"/>
                </a:cxn>
                <a:cxn ang="0">
                  <a:pos x="403" y="351"/>
                </a:cxn>
                <a:cxn ang="0">
                  <a:pos x="372" y="349"/>
                </a:cxn>
                <a:cxn ang="0">
                  <a:pos x="340" y="349"/>
                </a:cxn>
                <a:cxn ang="0">
                  <a:pos x="315" y="336"/>
                </a:cxn>
                <a:cxn ang="0">
                  <a:pos x="302" y="311"/>
                </a:cxn>
                <a:cxn ang="0">
                  <a:pos x="294" y="294"/>
                </a:cxn>
                <a:cxn ang="0">
                  <a:pos x="285" y="277"/>
                </a:cxn>
                <a:cxn ang="0">
                  <a:pos x="271" y="260"/>
                </a:cxn>
                <a:cxn ang="0">
                  <a:pos x="251" y="249"/>
                </a:cxn>
                <a:cxn ang="0">
                  <a:pos x="226" y="247"/>
                </a:cxn>
                <a:cxn ang="0">
                  <a:pos x="201" y="252"/>
                </a:cxn>
                <a:cxn ang="0">
                  <a:pos x="174" y="260"/>
                </a:cxn>
                <a:cxn ang="0">
                  <a:pos x="148" y="264"/>
                </a:cxn>
                <a:cxn ang="0">
                  <a:pos x="123" y="262"/>
                </a:cxn>
                <a:cxn ang="0">
                  <a:pos x="104" y="273"/>
                </a:cxn>
                <a:cxn ang="0">
                  <a:pos x="93" y="292"/>
                </a:cxn>
                <a:cxn ang="0">
                  <a:pos x="74" y="304"/>
                </a:cxn>
                <a:cxn ang="0">
                  <a:pos x="53" y="304"/>
                </a:cxn>
                <a:cxn ang="0">
                  <a:pos x="34" y="296"/>
                </a:cxn>
                <a:cxn ang="0">
                  <a:pos x="15" y="281"/>
                </a:cxn>
                <a:cxn ang="0">
                  <a:pos x="5" y="262"/>
                </a:cxn>
                <a:cxn ang="0">
                  <a:pos x="0" y="243"/>
                </a:cxn>
                <a:cxn ang="0">
                  <a:pos x="21" y="232"/>
                </a:cxn>
                <a:cxn ang="0">
                  <a:pos x="60" y="232"/>
                </a:cxn>
                <a:cxn ang="0">
                  <a:pos x="108" y="233"/>
                </a:cxn>
                <a:cxn ang="0">
                  <a:pos x="155" y="233"/>
                </a:cxn>
                <a:cxn ang="0">
                  <a:pos x="211" y="235"/>
                </a:cxn>
                <a:cxn ang="0">
                  <a:pos x="266" y="237"/>
                </a:cxn>
                <a:cxn ang="0">
                  <a:pos x="321" y="237"/>
                </a:cxn>
                <a:cxn ang="0">
                  <a:pos x="376" y="239"/>
                </a:cxn>
                <a:cxn ang="0">
                  <a:pos x="429" y="239"/>
                </a:cxn>
                <a:cxn ang="0">
                  <a:pos x="480" y="241"/>
                </a:cxn>
                <a:cxn ang="0">
                  <a:pos x="526" y="241"/>
                </a:cxn>
                <a:cxn ang="0">
                  <a:pos x="570" y="243"/>
                </a:cxn>
                <a:cxn ang="0">
                  <a:pos x="604" y="245"/>
                </a:cxn>
                <a:cxn ang="0">
                  <a:pos x="634" y="245"/>
                </a:cxn>
                <a:cxn ang="0">
                  <a:pos x="653" y="245"/>
                </a:cxn>
                <a:cxn ang="0">
                  <a:pos x="667" y="247"/>
                </a:cxn>
              </a:cxnLst>
              <a:rect l="0" t="0" r="r" b="b"/>
              <a:pathLst>
                <a:path w="830" h="361">
                  <a:moveTo>
                    <a:pt x="691" y="0"/>
                  </a:moveTo>
                  <a:lnTo>
                    <a:pt x="830" y="361"/>
                  </a:lnTo>
                  <a:lnTo>
                    <a:pt x="823" y="359"/>
                  </a:lnTo>
                  <a:lnTo>
                    <a:pt x="815" y="359"/>
                  </a:lnTo>
                  <a:lnTo>
                    <a:pt x="805" y="359"/>
                  </a:lnTo>
                  <a:lnTo>
                    <a:pt x="798" y="359"/>
                  </a:lnTo>
                  <a:lnTo>
                    <a:pt x="790" y="359"/>
                  </a:lnTo>
                  <a:lnTo>
                    <a:pt x="783" y="359"/>
                  </a:lnTo>
                  <a:lnTo>
                    <a:pt x="775" y="359"/>
                  </a:lnTo>
                  <a:lnTo>
                    <a:pt x="767" y="359"/>
                  </a:lnTo>
                  <a:lnTo>
                    <a:pt x="758" y="357"/>
                  </a:lnTo>
                  <a:lnTo>
                    <a:pt x="750" y="357"/>
                  </a:lnTo>
                  <a:lnTo>
                    <a:pt x="743" y="357"/>
                  </a:lnTo>
                  <a:lnTo>
                    <a:pt x="735" y="357"/>
                  </a:lnTo>
                  <a:lnTo>
                    <a:pt x="728" y="357"/>
                  </a:lnTo>
                  <a:lnTo>
                    <a:pt x="720" y="357"/>
                  </a:lnTo>
                  <a:lnTo>
                    <a:pt x="710" y="357"/>
                  </a:lnTo>
                  <a:lnTo>
                    <a:pt x="703" y="357"/>
                  </a:lnTo>
                  <a:lnTo>
                    <a:pt x="695" y="357"/>
                  </a:lnTo>
                  <a:lnTo>
                    <a:pt x="688" y="357"/>
                  </a:lnTo>
                  <a:lnTo>
                    <a:pt x="678" y="357"/>
                  </a:lnTo>
                  <a:lnTo>
                    <a:pt x="671" y="357"/>
                  </a:lnTo>
                  <a:lnTo>
                    <a:pt x="663" y="357"/>
                  </a:lnTo>
                  <a:lnTo>
                    <a:pt x="655" y="357"/>
                  </a:lnTo>
                  <a:lnTo>
                    <a:pt x="648" y="357"/>
                  </a:lnTo>
                  <a:lnTo>
                    <a:pt x="640" y="357"/>
                  </a:lnTo>
                  <a:lnTo>
                    <a:pt x="633" y="357"/>
                  </a:lnTo>
                  <a:lnTo>
                    <a:pt x="625" y="357"/>
                  </a:lnTo>
                  <a:lnTo>
                    <a:pt x="615" y="357"/>
                  </a:lnTo>
                  <a:lnTo>
                    <a:pt x="608" y="357"/>
                  </a:lnTo>
                  <a:lnTo>
                    <a:pt x="600" y="357"/>
                  </a:lnTo>
                  <a:lnTo>
                    <a:pt x="593" y="357"/>
                  </a:lnTo>
                  <a:lnTo>
                    <a:pt x="585" y="357"/>
                  </a:lnTo>
                  <a:lnTo>
                    <a:pt x="577" y="357"/>
                  </a:lnTo>
                  <a:lnTo>
                    <a:pt x="570" y="355"/>
                  </a:lnTo>
                  <a:lnTo>
                    <a:pt x="562" y="355"/>
                  </a:lnTo>
                  <a:lnTo>
                    <a:pt x="553" y="355"/>
                  </a:lnTo>
                  <a:lnTo>
                    <a:pt x="545" y="355"/>
                  </a:lnTo>
                  <a:lnTo>
                    <a:pt x="538" y="355"/>
                  </a:lnTo>
                  <a:lnTo>
                    <a:pt x="528" y="355"/>
                  </a:lnTo>
                  <a:lnTo>
                    <a:pt x="520" y="355"/>
                  </a:lnTo>
                  <a:lnTo>
                    <a:pt x="513" y="355"/>
                  </a:lnTo>
                  <a:lnTo>
                    <a:pt x="505" y="353"/>
                  </a:lnTo>
                  <a:lnTo>
                    <a:pt x="498" y="353"/>
                  </a:lnTo>
                  <a:lnTo>
                    <a:pt x="490" y="353"/>
                  </a:lnTo>
                  <a:lnTo>
                    <a:pt x="482" y="353"/>
                  </a:lnTo>
                  <a:lnTo>
                    <a:pt x="475" y="353"/>
                  </a:lnTo>
                  <a:lnTo>
                    <a:pt x="467" y="353"/>
                  </a:lnTo>
                  <a:lnTo>
                    <a:pt x="458" y="353"/>
                  </a:lnTo>
                  <a:lnTo>
                    <a:pt x="452" y="353"/>
                  </a:lnTo>
                  <a:lnTo>
                    <a:pt x="442" y="353"/>
                  </a:lnTo>
                  <a:lnTo>
                    <a:pt x="435" y="353"/>
                  </a:lnTo>
                  <a:lnTo>
                    <a:pt x="425" y="351"/>
                  </a:lnTo>
                  <a:lnTo>
                    <a:pt x="418" y="351"/>
                  </a:lnTo>
                  <a:lnTo>
                    <a:pt x="410" y="351"/>
                  </a:lnTo>
                  <a:lnTo>
                    <a:pt x="403" y="351"/>
                  </a:lnTo>
                  <a:lnTo>
                    <a:pt x="395" y="351"/>
                  </a:lnTo>
                  <a:lnTo>
                    <a:pt x="387" y="351"/>
                  </a:lnTo>
                  <a:lnTo>
                    <a:pt x="380" y="349"/>
                  </a:lnTo>
                  <a:lnTo>
                    <a:pt x="372" y="349"/>
                  </a:lnTo>
                  <a:lnTo>
                    <a:pt x="365" y="349"/>
                  </a:lnTo>
                  <a:lnTo>
                    <a:pt x="357" y="349"/>
                  </a:lnTo>
                  <a:lnTo>
                    <a:pt x="347" y="349"/>
                  </a:lnTo>
                  <a:lnTo>
                    <a:pt x="340" y="349"/>
                  </a:lnTo>
                  <a:lnTo>
                    <a:pt x="332" y="349"/>
                  </a:lnTo>
                  <a:lnTo>
                    <a:pt x="325" y="349"/>
                  </a:lnTo>
                  <a:lnTo>
                    <a:pt x="321" y="342"/>
                  </a:lnTo>
                  <a:lnTo>
                    <a:pt x="315" y="336"/>
                  </a:lnTo>
                  <a:lnTo>
                    <a:pt x="311" y="328"/>
                  </a:lnTo>
                  <a:lnTo>
                    <a:pt x="308" y="323"/>
                  </a:lnTo>
                  <a:lnTo>
                    <a:pt x="304" y="317"/>
                  </a:lnTo>
                  <a:lnTo>
                    <a:pt x="302" y="311"/>
                  </a:lnTo>
                  <a:lnTo>
                    <a:pt x="298" y="308"/>
                  </a:lnTo>
                  <a:lnTo>
                    <a:pt x="298" y="304"/>
                  </a:lnTo>
                  <a:lnTo>
                    <a:pt x="296" y="298"/>
                  </a:lnTo>
                  <a:lnTo>
                    <a:pt x="294" y="294"/>
                  </a:lnTo>
                  <a:lnTo>
                    <a:pt x="290" y="289"/>
                  </a:lnTo>
                  <a:lnTo>
                    <a:pt x="290" y="285"/>
                  </a:lnTo>
                  <a:lnTo>
                    <a:pt x="287" y="281"/>
                  </a:lnTo>
                  <a:lnTo>
                    <a:pt x="285" y="277"/>
                  </a:lnTo>
                  <a:lnTo>
                    <a:pt x="283" y="273"/>
                  </a:lnTo>
                  <a:lnTo>
                    <a:pt x="281" y="270"/>
                  </a:lnTo>
                  <a:lnTo>
                    <a:pt x="275" y="266"/>
                  </a:lnTo>
                  <a:lnTo>
                    <a:pt x="271" y="260"/>
                  </a:lnTo>
                  <a:lnTo>
                    <a:pt x="268" y="254"/>
                  </a:lnTo>
                  <a:lnTo>
                    <a:pt x="262" y="252"/>
                  </a:lnTo>
                  <a:lnTo>
                    <a:pt x="256" y="249"/>
                  </a:lnTo>
                  <a:lnTo>
                    <a:pt x="251" y="249"/>
                  </a:lnTo>
                  <a:lnTo>
                    <a:pt x="245" y="247"/>
                  </a:lnTo>
                  <a:lnTo>
                    <a:pt x="239" y="247"/>
                  </a:lnTo>
                  <a:lnTo>
                    <a:pt x="233" y="247"/>
                  </a:lnTo>
                  <a:lnTo>
                    <a:pt x="226" y="247"/>
                  </a:lnTo>
                  <a:lnTo>
                    <a:pt x="220" y="249"/>
                  </a:lnTo>
                  <a:lnTo>
                    <a:pt x="216" y="249"/>
                  </a:lnTo>
                  <a:lnTo>
                    <a:pt x="209" y="251"/>
                  </a:lnTo>
                  <a:lnTo>
                    <a:pt x="201" y="252"/>
                  </a:lnTo>
                  <a:lnTo>
                    <a:pt x="195" y="254"/>
                  </a:lnTo>
                  <a:lnTo>
                    <a:pt x="188" y="256"/>
                  </a:lnTo>
                  <a:lnTo>
                    <a:pt x="182" y="258"/>
                  </a:lnTo>
                  <a:lnTo>
                    <a:pt x="174" y="260"/>
                  </a:lnTo>
                  <a:lnTo>
                    <a:pt x="169" y="260"/>
                  </a:lnTo>
                  <a:lnTo>
                    <a:pt x="161" y="262"/>
                  </a:lnTo>
                  <a:lnTo>
                    <a:pt x="155" y="262"/>
                  </a:lnTo>
                  <a:lnTo>
                    <a:pt x="148" y="264"/>
                  </a:lnTo>
                  <a:lnTo>
                    <a:pt x="140" y="264"/>
                  </a:lnTo>
                  <a:lnTo>
                    <a:pt x="136" y="264"/>
                  </a:lnTo>
                  <a:lnTo>
                    <a:pt x="129" y="262"/>
                  </a:lnTo>
                  <a:lnTo>
                    <a:pt x="123" y="262"/>
                  </a:lnTo>
                  <a:lnTo>
                    <a:pt x="116" y="260"/>
                  </a:lnTo>
                  <a:lnTo>
                    <a:pt x="110" y="258"/>
                  </a:lnTo>
                  <a:lnTo>
                    <a:pt x="108" y="266"/>
                  </a:lnTo>
                  <a:lnTo>
                    <a:pt x="104" y="273"/>
                  </a:lnTo>
                  <a:lnTo>
                    <a:pt x="102" y="279"/>
                  </a:lnTo>
                  <a:lnTo>
                    <a:pt x="100" y="285"/>
                  </a:lnTo>
                  <a:lnTo>
                    <a:pt x="97" y="289"/>
                  </a:lnTo>
                  <a:lnTo>
                    <a:pt x="93" y="292"/>
                  </a:lnTo>
                  <a:lnTo>
                    <a:pt x="87" y="296"/>
                  </a:lnTo>
                  <a:lnTo>
                    <a:pt x="85" y="300"/>
                  </a:lnTo>
                  <a:lnTo>
                    <a:pt x="79" y="302"/>
                  </a:lnTo>
                  <a:lnTo>
                    <a:pt x="74" y="304"/>
                  </a:lnTo>
                  <a:lnTo>
                    <a:pt x="68" y="304"/>
                  </a:lnTo>
                  <a:lnTo>
                    <a:pt x="64" y="304"/>
                  </a:lnTo>
                  <a:lnTo>
                    <a:pt x="59" y="304"/>
                  </a:lnTo>
                  <a:lnTo>
                    <a:pt x="53" y="304"/>
                  </a:lnTo>
                  <a:lnTo>
                    <a:pt x="49" y="302"/>
                  </a:lnTo>
                  <a:lnTo>
                    <a:pt x="43" y="300"/>
                  </a:lnTo>
                  <a:lnTo>
                    <a:pt x="38" y="298"/>
                  </a:lnTo>
                  <a:lnTo>
                    <a:pt x="34" y="296"/>
                  </a:lnTo>
                  <a:lnTo>
                    <a:pt x="28" y="292"/>
                  </a:lnTo>
                  <a:lnTo>
                    <a:pt x="24" y="289"/>
                  </a:lnTo>
                  <a:lnTo>
                    <a:pt x="21" y="285"/>
                  </a:lnTo>
                  <a:lnTo>
                    <a:pt x="15" y="281"/>
                  </a:lnTo>
                  <a:lnTo>
                    <a:pt x="13" y="277"/>
                  </a:lnTo>
                  <a:lnTo>
                    <a:pt x="9" y="273"/>
                  </a:lnTo>
                  <a:lnTo>
                    <a:pt x="7" y="268"/>
                  </a:lnTo>
                  <a:lnTo>
                    <a:pt x="5" y="262"/>
                  </a:lnTo>
                  <a:lnTo>
                    <a:pt x="2" y="258"/>
                  </a:lnTo>
                  <a:lnTo>
                    <a:pt x="2" y="254"/>
                  </a:lnTo>
                  <a:lnTo>
                    <a:pt x="0" y="247"/>
                  </a:lnTo>
                  <a:lnTo>
                    <a:pt x="0" y="243"/>
                  </a:lnTo>
                  <a:lnTo>
                    <a:pt x="0" y="237"/>
                  </a:lnTo>
                  <a:lnTo>
                    <a:pt x="2" y="232"/>
                  </a:lnTo>
                  <a:lnTo>
                    <a:pt x="11" y="232"/>
                  </a:lnTo>
                  <a:lnTo>
                    <a:pt x="21" y="232"/>
                  </a:lnTo>
                  <a:lnTo>
                    <a:pt x="30" y="232"/>
                  </a:lnTo>
                  <a:lnTo>
                    <a:pt x="41" y="232"/>
                  </a:lnTo>
                  <a:lnTo>
                    <a:pt x="51" y="232"/>
                  </a:lnTo>
                  <a:lnTo>
                    <a:pt x="60" y="232"/>
                  </a:lnTo>
                  <a:lnTo>
                    <a:pt x="72" y="232"/>
                  </a:lnTo>
                  <a:lnTo>
                    <a:pt x="85" y="233"/>
                  </a:lnTo>
                  <a:lnTo>
                    <a:pt x="95" y="233"/>
                  </a:lnTo>
                  <a:lnTo>
                    <a:pt x="108" y="233"/>
                  </a:lnTo>
                  <a:lnTo>
                    <a:pt x="119" y="233"/>
                  </a:lnTo>
                  <a:lnTo>
                    <a:pt x="131" y="233"/>
                  </a:lnTo>
                  <a:lnTo>
                    <a:pt x="144" y="233"/>
                  </a:lnTo>
                  <a:lnTo>
                    <a:pt x="155" y="233"/>
                  </a:lnTo>
                  <a:lnTo>
                    <a:pt x="171" y="233"/>
                  </a:lnTo>
                  <a:lnTo>
                    <a:pt x="184" y="235"/>
                  </a:lnTo>
                  <a:lnTo>
                    <a:pt x="197" y="235"/>
                  </a:lnTo>
                  <a:lnTo>
                    <a:pt x="211" y="235"/>
                  </a:lnTo>
                  <a:lnTo>
                    <a:pt x="224" y="235"/>
                  </a:lnTo>
                  <a:lnTo>
                    <a:pt x="239" y="237"/>
                  </a:lnTo>
                  <a:lnTo>
                    <a:pt x="252" y="237"/>
                  </a:lnTo>
                  <a:lnTo>
                    <a:pt x="266" y="237"/>
                  </a:lnTo>
                  <a:lnTo>
                    <a:pt x="279" y="237"/>
                  </a:lnTo>
                  <a:lnTo>
                    <a:pt x="294" y="237"/>
                  </a:lnTo>
                  <a:lnTo>
                    <a:pt x="308" y="237"/>
                  </a:lnTo>
                  <a:lnTo>
                    <a:pt x="321" y="237"/>
                  </a:lnTo>
                  <a:lnTo>
                    <a:pt x="336" y="237"/>
                  </a:lnTo>
                  <a:lnTo>
                    <a:pt x="349" y="239"/>
                  </a:lnTo>
                  <a:lnTo>
                    <a:pt x="363" y="239"/>
                  </a:lnTo>
                  <a:lnTo>
                    <a:pt x="376" y="239"/>
                  </a:lnTo>
                  <a:lnTo>
                    <a:pt x="389" y="239"/>
                  </a:lnTo>
                  <a:lnTo>
                    <a:pt x="404" y="239"/>
                  </a:lnTo>
                  <a:lnTo>
                    <a:pt x="416" y="239"/>
                  </a:lnTo>
                  <a:lnTo>
                    <a:pt x="429" y="239"/>
                  </a:lnTo>
                  <a:lnTo>
                    <a:pt x="442" y="239"/>
                  </a:lnTo>
                  <a:lnTo>
                    <a:pt x="456" y="241"/>
                  </a:lnTo>
                  <a:lnTo>
                    <a:pt x="467" y="241"/>
                  </a:lnTo>
                  <a:lnTo>
                    <a:pt x="480" y="241"/>
                  </a:lnTo>
                  <a:lnTo>
                    <a:pt x="494" y="241"/>
                  </a:lnTo>
                  <a:lnTo>
                    <a:pt x="505" y="241"/>
                  </a:lnTo>
                  <a:lnTo>
                    <a:pt x="517" y="241"/>
                  </a:lnTo>
                  <a:lnTo>
                    <a:pt x="526" y="241"/>
                  </a:lnTo>
                  <a:lnTo>
                    <a:pt x="538" y="241"/>
                  </a:lnTo>
                  <a:lnTo>
                    <a:pt x="549" y="241"/>
                  </a:lnTo>
                  <a:lnTo>
                    <a:pt x="560" y="241"/>
                  </a:lnTo>
                  <a:lnTo>
                    <a:pt x="570" y="243"/>
                  </a:lnTo>
                  <a:lnTo>
                    <a:pt x="577" y="243"/>
                  </a:lnTo>
                  <a:lnTo>
                    <a:pt x="589" y="245"/>
                  </a:lnTo>
                  <a:lnTo>
                    <a:pt x="596" y="245"/>
                  </a:lnTo>
                  <a:lnTo>
                    <a:pt x="604" y="245"/>
                  </a:lnTo>
                  <a:lnTo>
                    <a:pt x="612" y="245"/>
                  </a:lnTo>
                  <a:lnTo>
                    <a:pt x="621" y="245"/>
                  </a:lnTo>
                  <a:lnTo>
                    <a:pt x="627" y="245"/>
                  </a:lnTo>
                  <a:lnTo>
                    <a:pt x="634" y="245"/>
                  </a:lnTo>
                  <a:lnTo>
                    <a:pt x="640" y="245"/>
                  </a:lnTo>
                  <a:lnTo>
                    <a:pt x="646" y="245"/>
                  </a:lnTo>
                  <a:lnTo>
                    <a:pt x="650" y="245"/>
                  </a:lnTo>
                  <a:lnTo>
                    <a:pt x="653" y="245"/>
                  </a:lnTo>
                  <a:lnTo>
                    <a:pt x="657" y="245"/>
                  </a:lnTo>
                  <a:lnTo>
                    <a:pt x="661" y="245"/>
                  </a:lnTo>
                  <a:lnTo>
                    <a:pt x="665" y="245"/>
                  </a:lnTo>
                  <a:lnTo>
                    <a:pt x="667" y="247"/>
                  </a:lnTo>
                  <a:lnTo>
                    <a:pt x="589" y="42"/>
                  </a:lnTo>
                  <a:lnTo>
                    <a:pt x="691" y="0"/>
                  </a:lnTo>
                  <a:lnTo>
                    <a:pt x="691" y="0"/>
                  </a:lnTo>
                  <a:close/>
                </a:path>
              </a:pathLst>
            </a:custGeom>
            <a:solidFill>
              <a:srgbClr val="000000"/>
            </a:solidFill>
            <a:ln w="9525">
              <a:noFill/>
              <a:round/>
              <a:headEnd/>
              <a:tailEnd/>
            </a:ln>
          </p:spPr>
          <p:txBody>
            <a:bodyPr/>
            <a:lstStyle/>
            <a:p>
              <a:endParaRPr lang="en-US"/>
            </a:p>
          </p:txBody>
        </p:sp>
      </p:grpSp>
      <p:pic>
        <p:nvPicPr>
          <p:cNvPr id="175144" name="Picture 40" descr="MMj03005750000[1]"/>
          <p:cNvPicPr>
            <a:picLocks noChangeAspect="1" noChangeArrowheads="1" noCrop="1"/>
          </p:cNvPicPr>
          <p:nvPr/>
        </p:nvPicPr>
        <p:blipFill>
          <a:blip r:embed="rId3" cstate="print"/>
          <a:srcRect/>
          <a:stretch>
            <a:fillRect/>
          </a:stretch>
        </p:blipFill>
        <p:spPr bwMode="auto">
          <a:xfrm>
            <a:off x="7467600" y="152400"/>
            <a:ext cx="1447800" cy="1447800"/>
          </a:xfrm>
          <a:prstGeom prst="rect">
            <a:avLst/>
          </a:prstGeom>
          <a:noFill/>
        </p:spPr>
      </p:pic>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solidFill>
                  <a:srgbClr val="993300"/>
                </a:solidFill>
              </a:rPr>
              <a:t>Duration of Results</a:t>
            </a:r>
          </a:p>
        </p:txBody>
      </p:sp>
      <p:sp>
        <p:nvSpPr>
          <p:cNvPr id="174083" name="Rectangle 3"/>
          <p:cNvSpPr>
            <a:spLocks noGrp="1" noChangeArrowheads="1"/>
          </p:cNvSpPr>
          <p:nvPr>
            <p:ph idx="1"/>
          </p:nvPr>
        </p:nvSpPr>
        <p:spPr>
          <a:xfrm>
            <a:off x="457200" y="2112963"/>
            <a:ext cx="8229600" cy="3906837"/>
          </a:xfrm>
        </p:spPr>
        <p:txBody>
          <a:bodyPr/>
          <a:lstStyle/>
          <a:p>
            <a:r>
              <a:rPr lang="en-US" dirty="0"/>
              <a:t>No compensation for the caloric reduction by eating more </a:t>
            </a:r>
            <a:r>
              <a:rPr lang="en-US" dirty="0" smtClean="0"/>
              <a:t>or </a:t>
            </a:r>
            <a:r>
              <a:rPr lang="en-US" dirty="0"/>
              <a:t>exercising less </a:t>
            </a:r>
          </a:p>
          <a:p>
            <a:pPr lvl="1"/>
            <a:r>
              <a:rPr lang="en-US" dirty="0" smtClean="0"/>
              <a:t>either </a:t>
            </a:r>
            <a:r>
              <a:rPr lang="en-US" dirty="0"/>
              <a:t>later that day (short-term) </a:t>
            </a:r>
          </a:p>
          <a:p>
            <a:pPr lvl="1"/>
            <a:r>
              <a:rPr lang="en-US" dirty="0" smtClean="0"/>
              <a:t>or </a:t>
            </a:r>
            <a:r>
              <a:rPr lang="en-US" dirty="0"/>
              <a:t>over 4 days (intermediate term)</a:t>
            </a:r>
          </a:p>
          <a:p>
            <a:endParaRPr lang="en-US" dirty="0"/>
          </a:p>
        </p:txBody>
      </p:sp>
      <p:pic>
        <p:nvPicPr>
          <p:cNvPr id="174084" name="Picture 4" descr="MCj02952970000[1]"/>
          <p:cNvPicPr>
            <a:picLocks noChangeAspect="1" noChangeArrowheads="1"/>
          </p:cNvPicPr>
          <p:nvPr/>
        </p:nvPicPr>
        <p:blipFill>
          <a:blip r:embed="rId3" cstate="print"/>
          <a:srcRect/>
          <a:stretch>
            <a:fillRect/>
          </a:stretch>
        </p:blipFill>
        <p:spPr bwMode="auto">
          <a:xfrm>
            <a:off x="5715000" y="4648200"/>
            <a:ext cx="1838325" cy="1347788"/>
          </a:xfrm>
          <a:prstGeom prst="rect">
            <a:avLst/>
          </a:prstGeom>
          <a:noFill/>
        </p:spPr>
      </p:pic>
      <p:pic>
        <p:nvPicPr>
          <p:cNvPr id="174085" name="Picture 5" descr="MCj02900730000[1]"/>
          <p:cNvPicPr>
            <a:picLocks noChangeAspect="1" noChangeArrowheads="1"/>
          </p:cNvPicPr>
          <p:nvPr/>
        </p:nvPicPr>
        <p:blipFill>
          <a:blip r:embed="rId4" cstate="print"/>
          <a:srcRect/>
          <a:stretch>
            <a:fillRect/>
          </a:stretch>
        </p:blipFill>
        <p:spPr bwMode="auto">
          <a:xfrm>
            <a:off x="6934200" y="3048000"/>
            <a:ext cx="1155700" cy="1200150"/>
          </a:xfrm>
          <a:prstGeom prst="rect">
            <a:avLst/>
          </a:prstGeom>
          <a:noFill/>
        </p:spPr>
      </p:pic>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solidFill>
                  <a:srgbClr val="993300"/>
                </a:solidFill>
              </a:rPr>
              <a:t>Benefit for weight control?</a:t>
            </a:r>
          </a:p>
        </p:txBody>
      </p:sp>
      <p:sp>
        <p:nvSpPr>
          <p:cNvPr id="176131" name="Rectangle 3"/>
          <p:cNvSpPr>
            <a:spLocks noGrp="1" noChangeArrowheads="1"/>
          </p:cNvSpPr>
          <p:nvPr>
            <p:ph type="body" sz="half" idx="1"/>
          </p:nvPr>
        </p:nvSpPr>
        <p:spPr>
          <a:xfrm>
            <a:off x="457200" y="1371600"/>
            <a:ext cx="8305800" cy="3352800"/>
          </a:xfrm>
        </p:spPr>
        <p:txBody>
          <a:bodyPr/>
          <a:lstStyle/>
          <a:p>
            <a:r>
              <a:rPr lang="en-US" sz="2400" dirty="0"/>
              <a:t>Lean individuals </a:t>
            </a:r>
            <a:r>
              <a:rPr lang="en-US" sz="2400" dirty="0" smtClean="0"/>
              <a:t>compensated </a:t>
            </a:r>
            <a:r>
              <a:rPr lang="en-US" sz="2400" dirty="0"/>
              <a:t>for the calories saved during the mushroom week more than overweight and obese </a:t>
            </a:r>
            <a:r>
              <a:rPr lang="en-US" sz="2400" dirty="0" smtClean="0"/>
              <a:t>individuals</a:t>
            </a:r>
            <a:endParaRPr lang="en-US" sz="2400" dirty="0"/>
          </a:p>
          <a:p>
            <a:r>
              <a:rPr lang="en-US" sz="2400" dirty="0"/>
              <a:t>When adjusted for exercise, lean people compensate even more, but overweight and obese do not (thus lean people will not lose significant weight from eating mushrooms</a:t>
            </a:r>
            <a:r>
              <a:rPr lang="en-US" sz="2400" dirty="0" smtClean="0"/>
              <a:t>)</a:t>
            </a:r>
            <a:endParaRPr lang="en-US" sz="2400" dirty="0"/>
          </a:p>
          <a:p>
            <a:r>
              <a:rPr lang="en-US" sz="2400" dirty="0"/>
              <a:t>Therefore, overweight or obese people will benefit the most from substituting mushrooms for meat.</a:t>
            </a:r>
          </a:p>
        </p:txBody>
      </p:sp>
      <p:graphicFrame>
        <p:nvGraphicFramePr>
          <p:cNvPr id="176132" name="Group 4"/>
          <p:cNvGraphicFramePr>
            <a:graphicFrameLocks noGrp="1"/>
          </p:cNvGraphicFramePr>
          <p:nvPr>
            <p:ph sz="half" idx="2"/>
          </p:nvPr>
        </p:nvGraphicFramePr>
        <p:xfrm>
          <a:off x="1676400" y="5029200"/>
          <a:ext cx="6057900" cy="1828800"/>
        </p:xfrm>
        <a:graphic>
          <a:graphicData uri="http://schemas.openxmlformats.org/drawingml/2006/table">
            <a:tbl>
              <a:tblPr/>
              <a:tblGrid>
                <a:gridCol w="2019300"/>
                <a:gridCol w="2019300"/>
                <a:gridCol w="2019300"/>
              </a:tblGrid>
              <a:tr h="49958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Lean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Overweight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Obese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08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 = 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n =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 = 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13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23% Caloric Compensation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6.3% Caloric Compensation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1.1% Caloric Compensation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81000" y="0"/>
            <a:ext cx="8229600" cy="1828800"/>
          </a:xfrm>
        </p:spPr>
        <p:txBody>
          <a:bodyPr>
            <a:normAutofit fontScale="90000"/>
          </a:bodyPr>
          <a:lstStyle/>
          <a:p>
            <a:r>
              <a:rPr lang="en-US" sz="4000" dirty="0">
                <a:solidFill>
                  <a:srgbClr val="993300"/>
                </a:solidFill>
              </a:rPr>
              <a:t>Conclusion: </a:t>
            </a:r>
            <a:r>
              <a:rPr lang="en-US" sz="2400" i="1" dirty="0"/>
              <a:t>These results strongly suggest that the substitution of low ED mushroom foods for high ED foods such as beef, in otherwise similar recipes, can be an effective method for reducing daily energy intake.</a:t>
            </a:r>
            <a:r>
              <a:rPr lang="en-US" sz="2800" dirty="0"/>
              <a:t> </a:t>
            </a:r>
          </a:p>
        </p:txBody>
      </p:sp>
      <p:graphicFrame>
        <p:nvGraphicFramePr>
          <p:cNvPr id="177155" name="Object 3"/>
          <p:cNvGraphicFramePr>
            <a:graphicFrameLocks noChangeAspect="1"/>
          </p:cNvGraphicFramePr>
          <p:nvPr>
            <p:ph idx="1"/>
          </p:nvPr>
        </p:nvGraphicFramePr>
        <p:xfrm>
          <a:off x="1524001" y="2538413"/>
          <a:ext cx="7162800" cy="3938587"/>
        </p:xfrm>
        <a:graphic>
          <a:graphicData uri="http://schemas.openxmlformats.org/presentationml/2006/ole">
            <p:oleObj spid="_x0000_s188418" name="Chart" r:id="rId4" imgW="4676851" imgH="2467051" progId="Excel.Sheet.8">
              <p:embed/>
            </p:oleObj>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0"/>
          <p:cNvSpPr>
            <a:spLocks noGrp="1" noChangeArrowheads="1"/>
          </p:cNvSpPr>
          <p:nvPr>
            <p:ph type="title"/>
          </p:nvPr>
        </p:nvSpPr>
        <p:spPr/>
        <p:txBody>
          <a:bodyPr>
            <a:normAutofit fontScale="90000"/>
          </a:bodyPr>
          <a:lstStyle/>
          <a:p>
            <a:pPr>
              <a:defRPr/>
            </a:pPr>
            <a:r>
              <a:rPr smtClean="0"/>
              <a:t>Prevalence of Extreme(Morbid) Obesity </a:t>
            </a:r>
            <a:br>
              <a:rPr smtClean="0"/>
            </a:br>
            <a:r>
              <a:rPr smtClean="0"/>
              <a:t>(BMI ≥40) by Gender and Ethnicity </a:t>
            </a:r>
          </a:p>
        </p:txBody>
      </p:sp>
      <p:graphicFrame>
        <p:nvGraphicFramePr>
          <p:cNvPr id="20483" name="Content Placeholder 7"/>
          <p:cNvGraphicFramePr>
            <a:graphicFrameLocks/>
          </p:cNvGraphicFramePr>
          <p:nvPr/>
        </p:nvGraphicFramePr>
        <p:xfrm>
          <a:off x="457200" y="1447800"/>
          <a:ext cx="4114800" cy="4648200"/>
        </p:xfrm>
        <a:graphic>
          <a:graphicData uri="http://schemas.openxmlformats.org/presentationml/2006/ole">
            <p:oleObj spid="_x0000_s20483" r:id="rId4" imgW="4115157" imgH="4645555" progId="Excel.Sheet.8">
              <p:embed/>
            </p:oleObj>
          </a:graphicData>
        </a:graphic>
      </p:graphicFrame>
      <p:graphicFrame>
        <p:nvGraphicFramePr>
          <p:cNvPr id="20484" name="Content Placeholder 7"/>
          <p:cNvGraphicFramePr>
            <a:graphicFrameLocks/>
          </p:cNvGraphicFramePr>
          <p:nvPr/>
        </p:nvGraphicFramePr>
        <p:xfrm>
          <a:off x="4572000" y="1447800"/>
          <a:ext cx="4114800" cy="4648200"/>
        </p:xfrm>
        <a:graphic>
          <a:graphicData uri="http://schemas.openxmlformats.org/presentationml/2006/ole">
            <p:oleObj spid="_x0000_s20484" r:id="rId5" imgW="4115157" imgH="4645555" progId="Excel.Sheet.8">
              <p:embed/>
            </p:oleObj>
          </a:graphicData>
        </a:graphic>
      </p:graphicFrame>
      <p:sp>
        <p:nvSpPr>
          <p:cNvPr id="20485" name="Rectangle 8"/>
          <p:cNvSpPr>
            <a:spLocks noChangeArrowheads="1"/>
          </p:cNvSpPr>
          <p:nvPr/>
        </p:nvSpPr>
        <p:spPr bwMode="auto">
          <a:xfrm>
            <a:off x="304800" y="6067425"/>
            <a:ext cx="5029200" cy="277813"/>
          </a:xfrm>
          <a:prstGeom prst="rect">
            <a:avLst/>
          </a:prstGeom>
          <a:noFill/>
          <a:ln w="9525">
            <a:noFill/>
            <a:miter lim="800000"/>
            <a:headEnd/>
            <a:tailEnd/>
          </a:ln>
        </p:spPr>
        <p:txBody>
          <a:bodyPr>
            <a:spAutoFit/>
          </a:bodyPr>
          <a:lstStyle/>
          <a:p>
            <a:pPr fontAlgn="b">
              <a:spcBef>
                <a:spcPct val="50000"/>
              </a:spcBef>
            </a:pPr>
            <a:r>
              <a:rPr lang="en-US" sz="1200">
                <a:solidFill>
                  <a:srgbClr val="000066"/>
                </a:solidFill>
                <a:latin typeface="Arial" pitchFamily="34" charset="0"/>
                <a:cs typeface="Times New Roman" pitchFamily="18" charset="0"/>
              </a:rPr>
              <a:t>Flegal KM, et al. </a:t>
            </a:r>
            <a:r>
              <a:rPr lang="en-US" sz="1200" i="1">
                <a:solidFill>
                  <a:srgbClr val="000066"/>
                </a:solidFill>
                <a:latin typeface="Arial" pitchFamily="34" charset="0"/>
                <a:cs typeface="Times New Roman" pitchFamily="18" charset="0"/>
              </a:rPr>
              <a:t>JAMA.</a:t>
            </a:r>
            <a:r>
              <a:rPr lang="en-US" sz="1200">
                <a:solidFill>
                  <a:srgbClr val="000066"/>
                </a:solidFill>
                <a:latin typeface="Arial" pitchFamily="34" charset="0"/>
                <a:cs typeface="Times New Roman" pitchFamily="18" charset="0"/>
              </a:rPr>
              <a:t> 2010;303:235-241.</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Implications:</a:t>
            </a:r>
          </a:p>
        </p:txBody>
      </p:sp>
      <p:sp>
        <p:nvSpPr>
          <p:cNvPr id="178179" name="Rectangle 3"/>
          <p:cNvSpPr>
            <a:spLocks noGrp="1" noChangeArrowheads="1"/>
          </p:cNvSpPr>
          <p:nvPr>
            <p:ph idx="1"/>
          </p:nvPr>
        </p:nvSpPr>
        <p:spPr/>
        <p:txBody>
          <a:bodyPr/>
          <a:lstStyle/>
          <a:p>
            <a:pPr>
              <a:lnSpc>
                <a:spcPct val="80000"/>
              </a:lnSpc>
            </a:pPr>
            <a:r>
              <a:rPr lang="en-US" sz="2400" dirty="0" smtClean="0"/>
              <a:t>Do these </a:t>
            </a:r>
            <a:r>
              <a:rPr lang="en-US" sz="2400" dirty="0"/>
              <a:t>savings in calories persist beyond a week?</a:t>
            </a:r>
          </a:p>
          <a:p>
            <a:pPr>
              <a:lnSpc>
                <a:spcPct val="80000"/>
              </a:lnSpc>
              <a:buFontTx/>
              <a:buNone/>
            </a:pPr>
            <a:r>
              <a:rPr lang="en-US" sz="2400" dirty="0"/>
              <a:t>	 (Encouraging in this was that the degree of energy compensation did not appear to increase from day 1 to day 4 of the mushroom substitution, nor was there compensation over the weekend between mushroom and meat weeks. )</a:t>
            </a:r>
          </a:p>
          <a:p>
            <a:pPr>
              <a:lnSpc>
                <a:spcPct val="80000"/>
              </a:lnSpc>
            </a:pPr>
            <a:endParaRPr lang="en-US" sz="2400" dirty="0"/>
          </a:p>
          <a:p>
            <a:pPr>
              <a:lnSpc>
                <a:spcPct val="80000"/>
              </a:lnSpc>
            </a:pPr>
            <a:r>
              <a:rPr lang="en-US" sz="2400" dirty="0"/>
              <a:t>Based on the above findings, </a:t>
            </a:r>
            <a:r>
              <a:rPr lang="en-US" sz="2400" b="1" dirty="0"/>
              <a:t>the effect of consuming a single mushroom-substituted meal 4x/week</a:t>
            </a:r>
            <a:r>
              <a:rPr lang="en-US" sz="2400" dirty="0"/>
              <a:t> would be to</a:t>
            </a:r>
            <a:r>
              <a:rPr lang="en-US" sz="2400" b="1" dirty="0"/>
              <a:t> </a:t>
            </a:r>
            <a:r>
              <a:rPr lang="en-US" sz="2400" b="1" i="1" dirty="0"/>
              <a:t>lose 20 lbs in a year</a:t>
            </a:r>
            <a:r>
              <a:rPr lang="en-US" sz="2400" b="1" dirty="0"/>
              <a:t>.</a:t>
            </a:r>
          </a:p>
          <a:p>
            <a:pPr>
              <a:lnSpc>
                <a:spcPct val="80000"/>
              </a:lnSpc>
            </a:pPr>
            <a:endParaRPr lang="en-US" sz="2000" b="1" dirty="0"/>
          </a:p>
          <a:p>
            <a:pPr>
              <a:lnSpc>
                <a:spcPct val="80000"/>
              </a:lnSpc>
            </a:pPr>
            <a:r>
              <a:rPr lang="en-US" sz="2400" b="1" dirty="0" smtClean="0"/>
              <a:t>These </a:t>
            </a:r>
            <a:r>
              <a:rPr lang="en-US" sz="2400" b="1" dirty="0"/>
              <a:t>projections </a:t>
            </a:r>
            <a:r>
              <a:rPr lang="en-US" sz="2400" b="1" dirty="0" smtClean="0"/>
              <a:t>were tested </a:t>
            </a:r>
            <a:r>
              <a:rPr lang="en-US" sz="2400" b="1" dirty="0"/>
              <a:t>in a long-term study</a:t>
            </a:r>
            <a:endParaRPr lang="en-US" sz="2400" dirty="0"/>
          </a:p>
          <a:p>
            <a:pPr>
              <a:lnSpc>
                <a:spcPct val="80000"/>
              </a:lnSpc>
            </a:pPr>
            <a:endParaRPr lang="en-US" sz="2000" dirty="0"/>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t>Inflammation and Mushrooms</a:t>
            </a:r>
          </a:p>
        </p:txBody>
      </p:sp>
      <p:sp>
        <p:nvSpPr>
          <p:cNvPr id="179203" name="Rectangle 3"/>
          <p:cNvSpPr>
            <a:spLocks noGrp="1" noChangeArrowheads="1"/>
          </p:cNvSpPr>
          <p:nvPr>
            <p:ph idx="1"/>
          </p:nvPr>
        </p:nvSpPr>
        <p:spPr/>
        <p:txBody>
          <a:bodyPr/>
          <a:lstStyle/>
          <a:p>
            <a:pPr>
              <a:lnSpc>
                <a:spcPct val="90000"/>
              </a:lnSpc>
            </a:pPr>
            <a:r>
              <a:rPr lang="en-US" sz="2800" dirty="0"/>
              <a:t>Weight loss in obese individuals is accompanied by decreases in measures of oxidative stress and inflammation </a:t>
            </a:r>
          </a:p>
          <a:p>
            <a:pPr>
              <a:lnSpc>
                <a:spcPct val="90000"/>
              </a:lnSpc>
            </a:pPr>
            <a:r>
              <a:rPr lang="en-US" sz="2800" dirty="0"/>
              <a:t>These changes have also been demonstrated in the laboratory with mushroom use, as have favorable changes in immune function</a:t>
            </a:r>
          </a:p>
          <a:p>
            <a:pPr>
              <a:lnSpc>
                <a:spcPct val="90000"/>
              </a:lnSpc>
            </a:pPr>
            <a:r>
              <a:rPr lang="en-US" sz="2800" dirty="0" smtClean="0"/>
              <a:t>There was the opportunity to design </a:t>
            </a:r>
            <a:r>
              <a:rPr lang="en-US" sz="2800" dirty="0"/>
              <a:t>a weight control trial that </a:t>
            </a:r>
            <a:r>
              <a:rPr lang="en-US" sz="2800" dirty="0" smtClean="0"/>
              <a:t>involved </a:t>
            </a:r>
            <a:r>
              <a:rPr lang="en-US" sz="2800" dirty="0"/>
              <a:t>increased consumption of </a:t>
            </a:r>
            <a:r>
              <a:rPr lang="en-US" sz="2800" dirty="0" smtClean="0"/>
              <a:t>mushrooms which could assess both the efficacy for weight control, and anti-inflammation </a:t>
            </a:r>
            <a:endParaRPr lang="en-US" sz="2800" dirty="0"/>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Follow-up study:</a:t>
            </a:r>
          </a:p>
        </p:txBody>
      </p:sp>
      <p:sp>
        <p:nvSpPr>
          <p:cNvPr id="180227" name="Rectangle 3"/>
          <p:cNvSpPr>
            <a:spLocks noGrp="1" noChangeArrowheads="1"/>
          </p:cNvSpPr>
          <p:nvPr>
            <p:ph idx="1"/>
          </p:nvPr>
        </p:nvSpPr>
        <p:spPr>
          <a:xfrm>
            <a:off x="457200" y="1676400"/>
            <a:ext cx="8229600" cy="4419600"/>
          </a:xfrm>
        </p:spPr>
        <p:txBody>
          <a:bodyPr/>
          <a:lstStyle/>
          <a:p>
            <a:pPr>
              <a:lnSpc>
                <a:spcPct val="90000"/>
              </a:lnSpc>
            </a:pPr>
            <a:r>
              <a:rPr lang="en-US" sz="2400" dirty="0" smtClean="0"/>
              <a:t>Built </a:t>
            </a:r>
            <a:r>
              <a:rPr lang="en-US" sz="2400" dirty="0"/>
              <a:t>on the experimental results above to </a:t>
            </a:r>
            <a:r>
              <a:rPr lang="en-US" sz="2400" dirty="0" smtClean="0"/>
              <a:t>perform a </a:t>
            </a:r>
            <a:r>
              <a:rPr lang="en-US" sz="2400" dirty="0"/>
              <a:t>controlled, but naturalistic study of the </a:t>
            </a:r>
            <a:r>
              <a:rPr lang="en-US" sz="2400" i="1" dirty="0"/>
              <a:t>longer-term</a:t>
            </a:r>
            <a:r>
              <a:rPr lang="en-US" sz="2400" dirty="0"/>
              <a:t> effect on body weight, weight maintenance, and appetite of mushroom substitution for high ED foods like </a:t>
            </a:r>
            <a:r>
              <a:rPr lang="en-US" sz="2400" dirty="0" smtClean="0"/>
              <a:t>meats </a:t>
            </a:r>
            <a:endParaRPr lang="en-US" sz="2400" dirty="0"/>
          </a:p>
          <a:p>
            <a:pPr>
              <a:lnSpc>
                <a:spcPct val="90000"/>
              </a:lnSpc>
            </a:pPr>
            <a:r>
              <a:rPr lang="en-US" sz="2400" dirty="0" smtClean="0"/>
              <a:t>Added </a:t>
            </a:r>
            <a:r>
              <a:rPr lang="en-US" sz="2400" dirty="0"/>
              <a:t>measures to assess the synergistic effects of mushroom consumption on levels of oxidative </a:t>
            </a:r>
            <a:r>
              <a:rPr lang="en-US" sz="2400" dirty="0" smtClean="0"/>
              <a:t>stress/ inflammation</a:t>
            </a:r>
            <a:endParaRPr lang="en-US" sz="2400" dirty="0"/>
          </a:p>
          <a:p>
            <a:pPr>
              <a:lnSpc>
                <a:spcPct val="90000"/>
              </a:lnSpc>
            </a:pPr>
            <a:r>
              <a:rPr lang="en-US" sz="2400" dirty="0"/>
              <a:t>Inclusion of an active weight loss control group (retested after initial weight loss) </a:t>
            </a:r>
            <a:r>
              <a:rPr lang="en-US" sz="2400" b="1" i="1" dirty="0"/>
              <a:t>that does not use </a:t>
            </a:r>
            <a:r>
              <a:rPr lang="en-US" sz="2400" b="1" i="1" dirty="0" smtClean="0"/>
              <a:t>mushrooms</a:t>
            </a:r>
            <a:r>
              <a:rPr lang="en-US" sz="2400" dirty="0" smtClean="0"/>
              <a:t> allowed </a:t>
            </a:r>
            <a:r>
              <a:rPr lang="en-US" sz="2400" dirty="0"/>
              <a:t>separation of these </a:t>
            </a:r>
            <a:r>
              <a:rPr lang="en-US" sz="2400" dirty="0" smtClean="0"/>
              <a:t>2 effects (weight loss and anti-inflammation)</a:t>
            </a:r>
            <a:endParaRPr lang="en-US" sz="2400" dirty="0"/>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z="4000" dirty="0" smtClean="0"/>
              <a:t>Follow-up </a:t>
            </a:r>
            <a:r>
              <a:rPr lang="en-US" sz="4000" dirty="0"/>
              <a:t>study design:</a:t>
            </a:r>
          </a:p>
        </p:txBody>
      </p:sp>
      <p:sp>
        <p:nvSpPr>
          <p:cNvPr id="181251" name="Rectangle 3"/>
          <p:cNvSpPr>
            <a:spLocks noGrp="1" noChangeArrowheads="1"/>
          </p:cNvSpPr>
          <p:nvPr>
            <p:ph idx="1"/>
          </p:nvPr>
        </p:nvSpPr>
        <p:spPr>
          <a:xfrm>
            <a:off x="457200" y="2057400"/>
            <a:ext cx="8229600" cy="4648200"/>
          </a:xfrm>
        </p:spPr>
        <p:txBody>
          <a:bodyPr/>
          <a:lstStyle/>
          <a:p>
            <a:r>
              <a:rPr lang="en-US" sz="2800" b="1" dirty="0"/>
              <a:t>Study Design:  </a:t>
            </a:r>
            <a:r>
              <a:rPr lang="en-US" sz="2800" dirty="0"/>
              <a:t>Randomized, controlled, parallel group, 1-year clinical weight-control trial.</a:t>
            </a:r>
            <a:endParaRPr lang="en-US" sz="2800" b="1" dirty="0"/>
          </a:p>
          <a:p>
            <a:r>
              <a:rPr lang="en-US" sz="2800" b="1" dirty="0"/>
              <a:t>Population:  </a:t>
            </a:r>
            <a:r>
              <a:rPr lang="en-US" sz="2800" dirty="0"/>
              <a:t>Mushroom-eating adult men and women, overweight or obese (BMI 25-40), seeking weight loss</a:t>
            </a:r>
          </a:p>
          <a:p>
            <a:r>
              <a:rPr lang="en-US" sz="2800" dirty="0"/>
              <a:t>n = 80 adults (based on previous weight loss studies showing that wt loss was 3 x as great on low ED (low fat, high fiber) diets.</a:t>
            </a: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sz="4000" dirty="0" smtClean="0"/>
              <a:t>Follow-up </a:t>
            </a:r>
            <a:r>
              <a:rPr lang="en-US" sz="4000" dirty="0"/>
              <a:t>study design:</a:t>
            </a:r>
          </a:p>
        </p:txBody>
      </p:sp>
      <p:sp>
        <p:nvSpPr>
          <p:cNvPr id="182275" name="Rectangle 3"/>
          <p:cNvSpPr>
            <a:spLocks noGrp="1" noChangeArrowheads="1"/>
          </p:cNvSpPr>
          <p:nvPr>
            <p:ph idx="1"/>
          </p:nvPr>
        </p:nvSpPr>
        <p:spPr>
          <a:xfrm>
            <a:off x="228600" y="1524000"/>
            <a:ext cx="8915400" cy="5334000"/>
          </a:xfrm>
        </p:spPr>
        <p:txBody>
          <a:bodyPr/>
          <a:lstStyle/>
          <a:p>
            <a:pPr>
              <a:lnSpc>
                <a:spcPct val="80000"/>
              </a:lnSpc>
            </a:pPr>
            <a:r>
              <a:rPr lang="en-US" sz="2400" dirty="0"/>
              <a:t>After </a:t>
            </a:r>
            <a:r>
              <a:rPr lang="en-US" sz="2400" i="1" dirty="0"/>
              <a:t>baseline measurements and biochemical </a:t>
            </a:r>
            <a:r>
              <a:rPr lang="en-US" sz="2400" i="1" dirty="0" smtClean="0"/>
              <a:t>tests</a:t>
            </a:r>
            <a:r>
              <a:rPr lang="en-US" sz="2400" dirty="0" smtClean="0"/>
              <a:t>…</a:t>
            </a:r>
            <a:endParaRPr lang="en-US" sz="2400" dirty="0"/>
          </a:p>
          <a:p>
            <a:pPr>
              <a:lnSpc>
                <a:spcPct val="80000"/>
              </a:lnSpc>
            </a:pPr>
            <a:r>
              <a:rPr lang="en-US" sz="2400" dirty="0"/>
              <a:t>Both groups (mushroom and control) </a:t>
            </a:r>
            <a:r>
              <a:rPr lang="en-US" sz="2400" dirty="0" smtClean="0"/>
              <a:t>were </a:t>
            </a:r>
            <a:r>
              <a:rPr lang="en-US" sz="2400" dirty="0"/>
              <a:t>prescribed a 500 kcal/d energy-deficit diet </a:t>
            </a:r>
            <a:r>
              <a:rPr lang="en-US" sz="2400" i="1" dirty="0"/>
              <a:t>designed to achieve ~20 lbs weight loss over the first 6 </a:t>
            </a:r>
            <a:r>
              <a:rPr lang="en-US" sz="2400" i="1" dirty="0" smtClean="0"/>
              <a:t>months</a:t>
            </a:r>
            <a:r>
              <a:rPr lang="en-US" sz="2400" dirty="0" smtClean="0"/>
              <a:t>. </a:t>
            </a:r>
            <a:endParaRPr lang="en-US" sz="2400" dirty="0"/>
          </a:p>
          <a:p>
            <a:pPr>
              <a:lnSpc>
                <a:spcPct val="80000"/>
              </a:lnSpc>
            </a:pPr>
            <a:r>
              <a:rPr lang="en-US" sz="2400" dirty="0" smtClean="0"/>
              <a:t>The </a:t>
            </a:r>
            <a:r>
              <a:rPr lang="en-US" sz="2400" i="1" dirty="0"/>
              <a:t>mushroom group only</a:t>
            </a:r>
            <a:r>
              <a:rPr lang="en-US" sz="2400" dirty="0"/>
              <a:t> </a:t>
            </a:r>
            <a:r>
              <a:rPr lang="en-US" sz="2400" dirty="0" smtClean="0"/>
              <a:t>was also instructed </a:t>
            </a:r>
            <a:r>
              <a:rPr lang="en-US" sz="2400" dirty="0"/>
              <a:t>and monitored in the preparation and use of mushroom substitutes for </a:t>
            </a:r>
            <a:r>
              <a:rPr lang="en-US" sz="2400" dirty="0" smtClean="0"/>
              <a:t>meat </a:t>
            </a:r>
            <a:r>
              <a:rPr lang="en-US" sz="2400" i="1" dirty="0"/>
              <a:t>provided with mushrooms, an inexpensive food processor, and measuring </a:t>
            </a:r>
            <a:r>
              <a:rPr lang="en-US" sz="2400" i="1" dirty="0" smtClean="0"/>
              <a:t>cups, instructed</a:t>
            </a:r>
            <a:r>
              <a:rPr lang="en-US" sz="2400" dirty="0" smtClean="0"/>
              <a:t> </a:t>
            </a:r>
            <a:r>
              <a:rPr lang="en-US" sz="2400" dirty="0"/>
              <a:t>to </a:t>
            </a:r>
            <a:r>
              <a:rPr lang="en-US" sz="2400" dirty="0" smtClean="0"/>
              <a:t>use a cup of mushrooms at least 3 meals/wk.  </a:t>
            </a:r>
            <a:endParaRPr lang="en-US" sz="2400" dirty="0"/>
          </a:p>
          <a:p>
            <a:pPr>
              <a:lnSpc>
                <a:spcPct val="80000"/>
              </a:lnSpc>
            </a:pPr>
            <a:r>
              <a:rPr lang="en-US" sz="2400" dirty="0"/>
              <a:t>All weights and measures </a:t>
            </a:r>
            <a:r>
              <a:rPr lang="en-US" sz="2400" dirty="0" smtClean="0"/>
              <a:t>were </a:t>
            </a:r>
            <a:r>
              <a:rPr lang="en-US" sz="2400" dirty="0"/>
              <a:t>repeated after initial </a:t>
            </a:r>
            <a:r>
              <a:rPr lang="en-US" sz="2400" dirty="0" smtClean="0"/>
              <a:t>wt </a:t>
            </a:r>
            <a:r>
              <a:rPr lang="en-US" sz="2400" dirty="0"/>
              <a:t>loss.</a:t>
            </a:r>
          </a:p>
          <a:p>
            <a:pPr>
              <a:lnSpc>
                <a:spcPct val="80000"/>
              </a:lnSpc>
            </a:pPr>
            <a:r>
              <a:rPr lang="en-US" sz="2400" dirty="0"/>
              <a:t>For the </a:t>
            </a:r>
            <a:r>
              <a:rPr lang="en-US" sz="2400" i="1" dirty="0"/>
              <a:t>second 6 months of the </a:t>
            </a:r>
            <a:r>
              <a:rPr lang="en-US" sz="2400" i="1" dirty="0" smtClean="0"/>
              <a:t>1-yr  </a:t>
            </a:r>
            <a:r>
              <a:rPr lang="en-US" sz="2400" dirty="0"/>
              <a:t>intervention, all participants </a:t>
            </a:r>
            <a:r>
              <a:rPr lang="en-US" sz="2400" dirty="0" smtClean="0"/>
              <a:t>were </a:t>
            </a:r>
            <a:r>
              <a:rPr lang="en-US" sz="2400" dirty="0"/>
              <a:t>prescribed a </a:t>
            </a:r>
            <a:r>
              <a:rPr lang="en-US" sz="2400" i="1" dirty="0"/>
              <a:t>weight-maintenance</a:t>
            </a:r>
            <a:r>
              <a:rPr lang="en-US" sz="2400" dirty="0"/>
              <a:t> </a:t>
            </a:r>
            <a:r>
              <a:rPr lang="en-US" sz="2400" dirty="0" smtClean="0"/>
              <a:t>diet. </a:t>
            </a:r>
            <a:endParaRPr lang="en-US" sz="2400" dirty="0"/>
          </a:p>
          <a:p>
            <a:pPr>
              <a:lnSpc>
                <a:spcPct val="80000"/>
              </a:lnSpc>
            </a:pPr>
            <a:r>
              <a:rPr lang="en-US" sz="2400" dirty="0"/>
              <a:t>The mushroom group </a:t>
            </a:r>
            <a:r>
              <a:rPr lang="en-US" sz="2400" i="1" dirty="0" smtClean="0"/>
              <a:t>continued </a:t>
            </a:r>
            <a:r>
              <a:rPr lang="en-US" sz="2400" i="1" dirty="0"/>
              <a:t>using </a:t>
            </a:r>
            <a:r>
              <a:rPr lang="en-US" sz="2400" i="1" dirty="0" smtClean="0"/>
              <a:t>mushrooms</a:t>
            </a:r>
            <a:r>
              <a:rPr lang="en-US" sz="2400" dirty="0" smtClean="0"/>
              <a:t>. </a:t>
            </a:r>
            <a:endParaRPr lang="en-US" sz="2400" dirty="0"/>
          </a:p>
          <a:p>
            <a:pPr>
              <a:lnSpc>
                <a:spcPct val="80000"/>
              </a:lnSpc>
            </a:pPr>
            <a:r>
              <a:rPr lang="en-US" sz="2400" dirty="0"/>
              <a:t>Food and physical activity logs </a:t>
            </a:r>
            <a:r>
              <a:rPr lang="en-US" sz="2400" dirty="0" smtClean="0"/>
              <a:t>were </a:t>
            </a:r>
            <a:r>
              <a:rPr lang="en-US" sz="2400" dirty="0"/>
              <a:t>completed periodically to describe changes in consumption patterns.</a:t>
            </a: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Follow-up study design:</a:t>
            </a:r>
          </a:p>
        </p:txBody>
      </p:sp>
      <p:pic>
        <p:nvPicPr>
          <p:cNvPr id="63491" name="Picture 94" descr="EB Picture.png"/>
          <p:cNvPicPr>
            <a:picLocks noGrp="1" noChangeAspect="1"/>
          </p:cNvPicPr>
          <p:nvPr>
            <p:ph idx="1"/>
          </p:nvPr>
        </p:nvPicPr>
        <p:blipFill>
          <a:blip r:embed="rId2" cstate="print"/>
          <a:srcRect/>
          <a:stretch>
            <a:fillRect/>
          </a:stretch>
        </p:blipFill>
        <p:spPr>
          <a:xfrm>
            <a:off x="2209800" y="1371600"/>
            <a:ext cx="5184775" cy="3886200"/>
          </a:xfrm>
          <a:noFill/>
        </p:spPr>
      </p:pic>
      <p:sp>
        <p:nvSpPr>
          <p:cNvPr id="5" name="TextBox 4"/>
          <p:cNvSpPr txBox="1"/>
          <p:nvPr/>
        </p:nvSpPr>
        <p:spPr>
          <a:xfrm>
            <a:off x="457200" y="5257800"/>
            <a:ext cx="8305800" cy="1538883"/>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1600" b="1" dirty="0">
                <a:latin typeface="Calibri" pitchFamily="34" charset="0"/>
                <a:cs typeface="Arial" charset="0"/>
              </a:rPr>
              <a:t>BASELINE DATA COLLECTION:  </a:t>
            </a:r>
          </a:p>
          <a:p>
            <a:pPr>
              <a:defRPr/>
            </a:pPr>
            <a:r>
              <a:rPr lang="en-US" sz="1600" dirty="0">
                <a:latin typeface="Calibri" pitchFamily="34" charset="0"/>
                <a:cs typeface="Arial" charset="0"/>
              </a:rPr>
              <a:t>Anthropometric measures - body weight, BMI, waist circumference, total percent body fat measures</a:t>
            </a:r>
          </a:p>
          <a:p>
            <a:pPr>
              <a:defRPr/>
            </a:pPr>
            <a:r>
              <a:rPr lang="en-US" sz="1600" dirty="0">
                <a:latin typeface="Calibri" pitchFamily="34" charset="0"/>
                <a:cs typeface="Arial" charset="0"/>
              </a:rPr>
              <a:t>Blood Collection for biochemical measures – Blood glucose, lipid panel, IL-6, CRP and </a:t>
            </a:r>
            <a:r>
              <a:rPr lang="en-US" sz="1600" dirty="0" err="1">
                <a:latin typeface="Calibri" pitchFamily="34" charset="0"/>
                <a:cs typeface="Arial" charset="0"/>
              </a:rPr>
              <a:t>oxd</a:t>
            </a:r>
            <a:r>
              <a:rPr lang="en-US" sz="1600" dirty="0">
                <a:latin typeface="Calibri" pitchFamily="34" charset="0"/>
                <a:cs typeface="Arial" charset="0"/>
              </a:rPr>
              <a:t> LDL</a:t>
            </a:r>
          </a:p>
          <a:p>
            <a:pPr>
              <a:defRPr/>
            </a:pPr>
            <a:r>
              <a:rPr lang="en-US" sz="1600" dirty="0">
                <a:latin typeface="Calibri" pitchFamily="34" charset="0"/>
                <a:cs typeface="Arial" charset="0"/>
              </a:rPr>
              <a:t>Food Records – 7 day food records</a:t>
            </a:r>
          </a:p>
          <a:p>
            <a:pPr>
              <a:defRPr/>
            </a:pPr>
            <a:endParaRPr lang="en-US" sz="1400" dirty="0">
              <a:latin typeface="Calibri" pitchFamily="34" charset="0"/>
              <a:cs typeface="Arial" charset="0"/>
            </a:endParaRP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Follow-up study: Intervention</a:t>
            </a:r>
          </a:p>
        </p:txBody>
      </p:sp>
      <p:pic>
        <p:nvPicPr>
          <p:cNvPr id="64515" name="Picture 35" descr="Intervention 1.png"/>
          <p:cNvPicPr>
            <a:picLocks noGrp="1" noChangeAspect="1"/>
          </p:cNvPicPr>
          <p:nvPr>
            <p:ph idx="1"/>
          </p:nvPr>
        </p:nvPicPr>
        <p:blipFill>
          <a:blip r:embed="rId2" cstate="print"/>
          <a:srcRect/>
          <a:stretch>
            <a:fillRect/>
          </a:stretch>
        </p:blipFill>
        <p:spPr>
          <a:xfrm>
            <a:off x="774700" y="1376363"/>
            <a:ext cx="7607300" cy="3657600"/>
          </a:xfrm>
          <a:noFill/>
        </p:spPr>
      </p:pic>
      <p:sp>
        <p:nvSpPr>
          <p:cNvPr id="5" name="TextBox 4"/>
          <p:cNvSpPr txBox="1"/>
          <p:nvPr/>
        </p:nvSpPr>
        <p:spPr>
          <a:xfrm>
            <a:off x="228600" y="5442871"/>
            <a:ext cx="8686800" cy="757130"/>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nSpc>
                <a:spcPct val="80000"/>
              </a:lnSpc>
              <a:defRPr/>
            </a:pPr>
            <a:r>
              <a:rPr lang="en-US" sz="1800" dirty="0">
                <a:latin typeface="+mn-lt"/>
                <a:cs typeface="Arial" charset="0"/>
              </a:rPr>
              <a:t>The </a:t>
            </a:r>
            <a:r>
              <a:rPr lang="en-US" sz="1800" i="1" dirty="0">
                <a:latin typeface="+mn-lt"/>
                <a:cs typeface="Arial" charset="0"/>
              </a:rPr>
              <a:t>mushroom group only</a:t>
            </a:r>
            <a:r>
              <a:rPr lang="en-US" sz="1800" dirty="0">
                <a:latin typeface="+mn-lt"/>
                <a:cs typeface="Arial" charset="0"/>
              </a:rPr>
              <a:t> was instructed and monitored in the preparation and use of mushroom substitutes for meat and other high ED foods, </a:t>
            </a:r>
            <a:r>
              <a:rPr lang="en-US" sz="1800" i="1" dirty="0">
                <a:latin typeface="+mn-lt"/>
                <a:cs typeface="Arial" charset="0"/>
              </a:rPr>
              <a:t>provided with recipes to incorporate mushrooms in their diet</a:t>
            </a:r>
            <a:endParaRPr lang="en-US" sz="1800" dirty="0">
              <a:latin typeface="+mn-lt"/>
              <a:cs typeface="Arial" charset="0"/>
            </a:endParaRP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Follow-up study: Phases</a:t>
            </a:r>
          </a:p>
        </p:txBody>
      </p:sp>
      <p:pic>
        <p:nvPicPr>
          <p:cNvPr id="65539" name="Picture 97" descr="Study Phases.png"/>
          <p:cNvPicPr>
            <a:picLocks noGrp="1" noChangeAspect="1"/>
          </p:cNvPicPr>
          <p:nvPr>
            <p:ph idx="1"/>
          </p:nvPr>
        </p:nvPicPr>
        <p:blipFill>
          <a:blip r:embed="rId3" cstate="print"/>
          <a:srcRect/>
          <a:stretch>
            <a:fillRect/>
          </a:stretch>
        </p:blipFill>
        <p:spPr>
          <a:xfrm>
            <a:off x="1116013" y="1371600"/>
            <a:ext cx="6961187" cy="3200400"/>
          </a:xfrm>
          <a:noFill/>
        </p:spPr>
      </p:pic>
      <p:sp>
        <p:nvSpPr>
          <p:cNvPr id="8" name="TextBox 7"/>
          <p:cNvSpPr txBox="1"/>
          <p:nvPr/>
        </p:nvSpPr>
        <p:spPr>
          <a:xfrm>
            <a:off x="228600" y="4572000"/>
            <a:ext cx="8686800" cy="1643527"/>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nSpc>
                <a:spcPct val="80000"/>
              </a:lnSpc>
              <a:defRPr/>
            </a:pPr>
            <a:r>
              <a:rPr lang="en-US" sz="1800" b="1" dirty="0">
                <a:latin typeface="+mn-lt"/>
                <a:cs typeface="Arial" charset="0"/>
              </a:rPr>
              <a:t>Weight loss phase </a:t>
            </a:r>
            <a:r>
              <a:rPr lang="en-US" sz="1800" dirty="0">
                <a:latin typeface="+mn-lt"/>
                <a:cs typeface="Arial" charset="0"/>
              </a:rPr>
              <a:t>:- Both groups (mushroom and control) were prescribed a 500 kcal/d energy-deficit diet </a:t>
            </a:r>
            <a:r>
              <a:rPr lang="en-US" sz="1800" i="1" dirty="0">
                <a:latin typeface="+mn-lt"/>
                <a:cs typeface="Arial" charset="0"/>
              </a:rPr>
              <a:t>over the first 6 months</a:t>
            </a:r>
            <a:r>
              <a:rPr lang="en-US" sz="1800" dirty="0">
                <a:latin typeface="+mn-lt"/>
                <a:cs typeface="Arial" charset="0"/>
              </a:rPr>
              <a:t> of the intervention . </a:t>
            </a:r>
          </a:p>
          <a:p>
            <a:pPr>
              <a:lnSpc>
                <a:spcPct val="80000"/>
              </a:lnSpc>
              <a:defRPr/>
            </a:pPr>
            <a:endParaRPr lang="en-US" sz="1800" dirty="0">
              <a:latin typeface="+mn-lt"/>
              <a:cs typeface="Arial" charset="0"/>
            </a:endParaRPr>
          </a:p>
          <a:p>
            <a:pPr>
              <a:lnSpc>
                <a:spcPct val="80000"/>
              </a:lnSpc>
              <a:defRPr/>
            </a:pPr>
            <a:endParaRPr lang="en-US" sz="1800" dirty="0">
              <a:latin typeface="+mn-lt"/>
              <a:cs typeface="Arial" charset="0"/>
            </a:endParaRPr>
          </a:p>
          <a:p>
            <a:pPr>
              <a:lnSpc>
                <a:spcPct val="80000"/>
              </a:lnSpc>
              <a:defRPr/>
            </a:pPr>
            <a:r>
              <a:rPr lang="en-US" sz="1800" b="1" dirty="0">
                <a:latin typeface="+mn-lt"/>
                <a:cs typeface="Arial" charset="0"/>
              </a:rPr>
              <a:t>Weight maintenance phase:- </a:t>
            </a:r>
            <a:r>
              <a:rPr lang="en-US" sz="1800" dirty="0">
                <a:latin typeface="+mn-lt"/>
                <a:cs typeface="Arial" charset="0"/>
              </a:rPr>
              <a:t>For the </a:t>
            </a:r>
            <a:r>
              <a:rPr lang="en-US" sz="1800" i="1" dirty="0">
                <a:latin typeface="+mn-lt"/>
                <a:cs typeface="Arial" charset="0"/>
              </a:rPr>
              <a:t>second 6 months of the 1-yr </a:t>
            </a:r>
            <a:r>
              <a:rPr lang="en-US" sz="1800" dirty="0">
                <a:latin typeface="+mn-lt"/>
                <a:cs typeface="Arial" charset="0"/>
              </a:rPr>
              <a:t>intervention, all participants were prescribed a </a:t>
            </a:r>
            <a:r>
              <a:rPr lang="en-US" sz="1800" i="1" dirty="0">
                <a:latin typeface="+mn-lt"/>
                <a:cs typeface="Arial" charset="0"/>
              </a:rPr>
              <a:t>weight-maintenance</a:t>
            </a:r>
            <a:r>
              <a:rPr lang="en-US" sz="1800" dirty="0">
                <a:latin typeface="+mn-lt"/>
                <a:cs typeface="Arial" charset="0"/>
              </a:rPr>
              <a:t> diet in the mushroom group. The mushroom group </a:t>
            </a:r>
            <a:r>
              <a:rPr lang="en-US" sz="1800" i="1" dirty="0">
                <a:latin typeface="+mn-lt"/>
                <a:cs typeface="Arial" charset="0"/>
              </a:rPr>
              <a:t>continued using mushrooms</a:t>
            </a:r>
            <a:r>
              <a:rPr lang="en-US" sz="1800" dirty="0">
                <a:latin typeface="+mn-lt"/>
                <a:cs typeface="Arial" charset="0"/>
              </a:rPr>
              <a:t> in their diet. </a:t>
            </a:r>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Follow-up study: </a:t>
            </a:r>
            <a:r>
              <a:rPr lang="en-US" sz="2800" smtClean="0"/>
              <a:t>Data Collection and Analysis</a:t>
            </a:r>
          </a:p>
        </p:txBody>
      </p:sp>
      <p:sp>
        <p:nvSpPr>
          <p:cNvPr id="8" name="TextBox 7"/>
          <p:cNvSpPr txBox="1"/>
          <p:nvPr/>
        </p:nvSpPr>
        <p:spPr>
          <a:xfrm>
            <a:off x="0" y="3954078"/>
            <a:ext cx="9144000" cy="2529923"/>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80000"/>
              </a:lnSpc>
              <a:defRPr/>
            </a:pPr>
            <a:r>
              <a:rPr lang="en-US" sz="1800" dirty="0">
                <a:latin typeface="+mn-lt"/>
                <a:cs typeface="Arial" charset="0"/>
              </a:rPr>
              <a:t>After </a:t>
            </a:r>
            <a:r>
              <a:rPr lang="en-US" sz="1800" i="1" dirty="0">
                <a:latin typeface="+mn-lt"/>
                <a:cs typeface="Arial" charset="0"/>
              </a:rPr>
              <a:t>baseline measurements and biochemical tests at Visit 1</a:t>
            </a:r>
            <a:r>
              <a:rPr lang="en-US" sz="1800" dirty="0">
                <a:latin typeface="+mn-lt"/>
                <a:cs typeface="Arial" charset="0"/>
              </a:rPr>
              <a:t>…</a:t>
            </a:r>
          </a:p>
          <a:p>
            <a:pPr>
              <a:lnSpc>
                <a:spcPct val="80000"/>
              </a:lnSpc>
              <a:defRPr/>
            </a:pPr>
            <a:endParaRPr lang="en-US" sz="1800" dirty="0">
              <a:latin typeface="+mn-lt"/>
              <a:cs typeface="Arial" charset="0"/>
            </a:endParaRPr>
          </a:p>
          <a:p>
            <a:pPr>
              <a:lnSpc>
                <a:spcPct val="80000"/>
              </a:lnSpc>
              <a:defRPr/>
            </a:pPr>
            <a:r>
              <a:rPr lang="en-US" sz="1800" dirty="0">
                <a:latin typeface="+mn-lt"/>
                <a:cs typeface="Arial" charset="0"/>
              </a:rPr>
              <a:t>All the measures &amp; biochemical tests were repeated at Visits 8, 15 &amp; 22</a:t>
            </a:r>
          </a:p>
          <a:p>
            <a:pPr>
              <a:lnSpc>
                <a:spcPct val="80000"/>
              </a:lnSpc>
              <a:defRPr/>
            </a:pPr>
            <a:endParaRPr lang="en-US" sz="1800" dirty="0">
              <a:latin typeface="+mn-lt"/>
              <a:cs typeface="Arial" charset="0"/>
            </a:endParaRPr>
          </a:p>
          <a:p>
            <a:pPr>
              <a:lnSpc>
                <a:spcPct val="80000"/>
              </a:lnSpc>
              <a:defRPr/>
            </a:pPr>
            <a:r>
              <a:rPr lang="en-US" sz="1800" dirty="0">
                <a:latin typeface="+mn-lt"/>
                <a:cs typeface="Arial" charset="0"/>
              </a:rPr>
              <a:t>Food and physical activity logs were completed at these visits to describe changes in consumption patterns.</a:t>
            </a:r>
          </a:p>
          <a:p>
            <a:pPr>
              <a:lnSpc>
                <a:spcPct val="80000"/>
              </a:lnSpc>
              <a:defRPr/>
            </a:pPr>
            <a:endParaRPr lang="en-US" sz="1800" dirty="0">
              <a:latin typeface="+mn-lt"/>
              <a:cs typeface="Arial" charset="0"/>
            </a:endParaRPr>
          </a:p>
          <a:p>
            <a:pPr>
              <a:lnSpc>
                <a:spcPct val="80000"/>
              </a:lnSpc>
              <a:defRPr/>
            </a:pPr>
            <a:r>
              <a:rPr lang="en-US" sz="1800" dirty="0">
                <a:latin typeface="+mn-lt"/>
                <a:cs typeface="Arial" charset="0"/>
              </a:rPr>
              <a:t>In addition to this, at every visit participants were asked to complete a questionnaire to assess their compliance with mushroom intake</a:t>
            </a:r>
          </a:p>
          <a:p>
            <a:pPr>
              <a:lnSpc>
                <a:spcPct val="80000"/>
              </a:lnSpc>
              <a:defRPr/>
            </a:pPr>
            <a:endParaRPr lang="en-US" sz="1800" dirty="0">
              <a:latin typeface="+mn-lt"/>
              <a:cs typeface="Arial" charset="0"/>
            </a:endParaRPr>
          </a:p>
          <a:p>
            <a:pPr>
              <a:lnSpc>
                <a:spcPct val="80000"/>
              </a:lnSpc>
              <a:defRPr/>
            </a:pPr>
            <a:r>
              <a:rPr lang="en-US" sz="1800" dirty="0">
                <a:latin typeface="+mn-lt"/>
                <a:cs typeface="Arial" charset="0"/>
              </a:rPr>
              <a:t>Multivariate analysis of variance and </a:t>
            </a:r>
            <a:r>
              <a:rPr lang="en-US" sz="1800" dirty="0" smtClean="0">
                <a:latin typeface="+mn-lt"/>
                <a:cs typeface="Arial" charset="0"/>
              </a:rPr>
              <a:t>paired </a:t>
            </a:r>
            <a:r>
              <a:rPr lang="en-US" sz="1800" dirty="0">
                <a:latin typeface="+mn-lt"/>
                <a:cs typeface="Arial" charset="0"/>
              </a:rPr>
              <a:t>sample </a:t>
            </a:r>
            <a:r>
              <a:rPr lang="en-US" sz="1800" dirty="0" smtClean="0">
                <a:latin typeface="+mn-lt"/>
                <a:cs typeface="Arial" charset="0"/>
              </a:rPr>
              <a:t>t-test </a:t>
            </a:r>
            <a:r>
              <a:rPr lang="en-US" sz="1800" dirty="0">
                <a:latin typeface="+mn-lt"/>
                <a:cs typeface="Arial" charset="0"/>
              </a:rPr>
              <a:t>was used to analyze the data</a:t>
            </a:r>
          </a:p>
        </p:txBody>
      </p:sp>
      <p:pic>
        <p:nvPicPr>
          <p:cNvPr id="66566" name="Picture 98" descr="Data Collection.png"/>
          <p:cNvPicPr>
            <a:picLocks noGrp="1" noChangeAspect="1"/>
          </p:cNvPicPr>
          <p:nvPr>
            <p:ph idx="1"/>
          </p:nvPr>
        </p:nvPicPr>
        <p:blipFill>
          <a:blip r:embed="rId3" cstate="print"/>
          <a:srcRect/>
          <a:stretch>
            <a:fillRect/>
          </a:stretch>
        </p:blipFill>
        <p:spPr>
          <a:xfrm>
            <a:off x="1789113" y="1441450"/>
            <a:ext cx="5565775" cy="2292350"/>
          </a:xfrm>
          <a:noFill/>
        </p:spPr>
      </p:pic>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cstate="print"/>
          <a:srcRect l="21777" r="14223"/>
          <a:stretch>
            <a:fillRect/>
          </a:stretch>
        </p:blipFill>
        <p:spPr bwMode="auto">
          <a:xfrm>
            <a:off x="3211287" y="5182466"/>
            <a:ext cx="489857" cy="550664"/>
          </a:xfrm>
          <a:prstGeom prst="rect">
            <a:avLst/>
          </a:prstGeom>
          <a:noFill/>
          <a:ln w="9525">
            <a:noFill/>
            <a:miter lim="800000"/>
            <a:headEnd/>
            <a:tailEnd/>
          </a:ln>
        </p:spPr>
      </p:pic>
      <p:sp>
        <p:nvSpPr>
          <p:cNvPr id="2052" name="Text Box 2"/>
          <p:cNvSpPr txBox="1">
            <a:spLocks noChangeArrowheads="1"/>
          </p:cNvSpPr>
          <p:nvPr/>
        </p:nvSpPr>
        <p:spPr bwMode="auto">
          <a:xfrm>
            <a:off x="163287" y="7035"/>
            <a:ext cx="8817429" cy="1139543"/>
          </a:xfrm>
          <a:prstGeom prst="rect">
            <a:avLst/>
          </a:prstGeom>
          <a:gradFill flip="none" rotWithShape="1">
            <a:gsLst>
              <a:gs pos="0">
                <a:schemeClr val="accent6">
                  <a:lumMod val="20000"/>
                  <a:lumOff val="80000"/>
                </a:schemeClr>
              </a:gs>
              <a:gs pos="100000">
                <a:schemeClr val="accent6">
                  <a:lumMod val="75000"/>
                </a:schemeClr>
              </a:gs>
            </a:gsLst>
            <a:path path="shape">
              <a:fillToRect l="50000" t="50000" r="50000" b="50000"/>
            </a:path>
            <a:tileRect/>
          </a:gradFill>
          <a:ln w="9525">
            <a:noFill/>
            <a:miter lim="800000"/>
            <a:headEnd/>
            <a:tailEnd/>
          </a:ln>
        </p:spPr>
        <p:txBody>
          <a:bodyPr lIns="16002" tIns="8001" rIns="16002" bIns="8001">
            <a:spAutoFit/>
          </a:bodyPr>
          <a:lstStyle/>
          <a:p>
            <a:pPr algn="ctr">
              <a:defRPr/>
            </a:pPr>
            <a:r>
              <a:rPr lang="en-US" sz="1600" b="1" dirty="0">
                <a:solidFill>
                  <a:srgbClr val="FFFF00"/>
                </a:solidFill>
                <a:latin typeface="Arial Narrow" pitchFamily="34" charset="0"/>
                <a:cs typeface="Arial" charset="0"/>
              </a:rPr>
              <a:t>Positive effect of white button mushrooms when substituted for meat on body weight and composition changes during weight loss and weight maintenance – A one-year randomized clinical trial.</a:t>
            </a:r>
            <a:endParaRPr lang="en-US" sz="1050" b="1" dirty="0">
              <a:solidFill>
                <a:srgbClr val="FFFF00"/>
              </a:solidFill>
              <a:latin typeface="Arial Narrow" pitchFamily="34" charset="0"/>
              <a:cs typeface="Arial" charset="0"/>
            </a:endParaRPr>
          </a:p>
          <a:p>
            <a:pPr algn="ctr">
              <a:defRPr/>
            </a:pPr>
            <a:r>
              <a:rPr lang="en-US" sz="1000" b="1" dirty="0" err="1">
                <a:solidFill>
                  <a:srgbClr val="FFFFFF"/>
                </a:solidFill>
                <a:latin typeface="Arial Narrow" pitchFamily="34" charset="0"/>
                <a:cs typeface="Arial" charset="0"/>
              </a:rPr>
              <a:t>Kavita</a:t>
            </a:r>
            <a:r>
              <a:rPr lang="en-US" sz="1000" b="1" dirty="0">
                <a:solidFill>
                  <a:srgbClr val="FFFFFF"/>
                </a:solidFill>
                <a:latin typeface="Arial Narrow" pitchFamily="34" charset="0"/>
                <a:cs typeface="Arial" charset="0"/>
              </a:rPr>
              <a:t> H. </a:t>
            </a:r>
            <a:r>
              <a:rPr lang="en-US" sz="1000" b="1" dirty="0" err="1">
                <a:solidFill>
                  <a:srgbClr val="FFFFFF"/>
                </a:solidFill>
                <a:latin typeface="Arial Narrow" pitchFamily="34" charset="0"/>
                <a:cs typeface="Arial" charset="0"/>
              </a:rPr>
              <a:t>Poddar</a:t>
            </a:r>
            <a:r>
              <a:rPr lang="en-US" sz="1000" b="1" dirty="0">
                <a:solidFill>
                  <a:srgbClr val="FFFFFF"/>
                </a:solidFill>
                <a:latin typeface="Arial Narrow" pitchFamily="34" charset="0"/>
                <a:cs typeface="Arial" charset="0"/>
              </a:rPr>
              <a:t>, PhD,RD</a:t>
            </a:r>
            <a:r>
              <a:rPr lang="en-US" sz="1000" b="1" baseline="30000" dirty="0">
                <a:solidFill>
                  <a:srgbClr val="FFFFFF"/>
                </a:solidFill>
                <a:latin typeface="Arial Narrow" pitchFamily="34" charset="0"/>
                <a:cs typeface="Arial" charset="0"/>
              </a:rPr>
              <a:t>1</a:t>
            </a:r>
            <a:r>
              <a:rPr lang="en-US" sz="1000" b="1" dirty="0">
                <a:solidFill>
                  <a:srgbClr val="FFFFFF"/>
                </a:solidFill>
                <a:latin typeface="Arial Narrow" pitchFamily="34" charset="0"/>
                <a:cs typeface="Arial" charset="0"/>
              </a:rPr>
              <a:t>; Meghan Ames, MSPH, RD</a:t>
            </a:r>
            <a:r>
              <a:rPr lang="en-US" sz="1000" b="1" baseline="30000" dirty="0">
                <a:solidFill>
                  <a:srgbClr val="FFFFFF"/>
                </a:solidFill>
                <a:latin typeface="Arial Narrow" pitchFamily="34" charset="0"/>
                <a:cs typeface="Arial" charset="0"/>
              </a:rPr>
              <a:t>1</a:t>
            </a:r>
            <a:r>
              <a:rPr lang="en-US" sz="1000" b="1" dirty="0">
                <a:solidFill>
                  <a:srgbClr val="FFFFFF"/>
                </a:solidFill>
                <a:latin typeface="Arial Narrow" pitchFamily="34" charset="0"/>
                <a:cs typeface="Arial" charset="0"/>
              </a:rPr>
              <a:t>; </a:t>
            </a:r>
            <a:r>
              <a:rPr lang="en-US" sz="1000" b="1" dirty="0" err="1">
                <a:solidFill>
                  <a:srgbClr val="FFFFFF"/>
                </a:solidFill>
                <a:latin typeface="Arial Narrow" pitchFamily="34" charset="0"/>
                <a:cs typeface="Arial" charset="0"/>
              </a:rPr>
              <a:t>Hsin</a:t>
            </a:r>
            <a:r>
              <a:rPr lang="en-US" sz="1000" b="1" dirty="0">
                <a:solidFill>
                  <a:srgbClr val="FFFFFF"/>
                </a:solidFill>
                <a:latin typeface="Arial Narrow" pitchFamily="34" charset="0"/>
                <a:cs typeface="Arial" charset="0"/>
              </a:rPr>
              <a:t>-Jen Chen</a:t>
            </a:r>
            <a:r>
              <a:rPr lang="en-US" sz="1000" b="1" baseline="30000" dirty="0">
                <a:solidFill>
                  <a:srgbClr val="FFFFFF"/>
                </a:solidFill>
                <a:latin typeface="Arial Narrow" pitchFamily="34" charset="0"/>
                <a:cs typeface="Arial" charset="0"/>
              </a:rPr>
              <a:t>2</a:t>
            </a:r>
            <a:r>
              <a:rPr lang="en-US" sz="1000" b="1" dirty="0">
                <a:solidFill>
                  <a:srgbClr val="FFFFFF"/>
                </a:solidFill>
                <a:latin typeface="Arial Narrow" pitchFamily="34" charset="0"/>
                <a:cs typeface="Arial" charset="0"/>
              </a:rPr>
              <a:t>, </a:t>
            </a:r>
          </a:p>
          <a:p>
            <a:pPr algn="ctr">
              <a:defRPr/>
            </a:pPr>
            <a:r>
              <a:rPr lang="en-US" sz="1000" b="1" dirty="0">
                <a:solidFill>
                  <a:srgbClr val="FFFFFF"/>
                </a:solidFill>
                <a:latin typeface="Arial Narrow" pitchFamily="34" charset="0"/>
                <a:cs typeface="Arial" charset="0"/>
              </a:rPr>
              <a:t>Mary-Jo Feeney, MS, RD</a:t>
            </a:r>
            <a:r>
              <a:rPr lang="en-US" sz="1000" b="1" baseline="30000" dirty="0">
                <a:solidFill>
                  <a:srgbClr val="FFFFFF"/>
                </a:solidFill>
                <a:latin typeface="Arial Narrow" pitchFamily="34" charset="0"/>
                <a:cs typeface="Arial" charset="0"/>
              </a:rPr>
              <a:t>3</a:t>
            </a:r>
            <a:r>
              <a:rPr lang="en-US" sz="1000" b="1" dirty="0">
                <a:solidFill>
                  <a:srgbClr val="FFFFFF"/>
                </a:solidFill>
                <a:latin typeface="Arial Narrow" pitchFamily="34" charset="0"/>
                <a:cs typeface="Arial" charset="0"/>
              </a:rPr>
              <a:t>; </a:t>
            </a:r>
            <a:r>
              <a:rPr lang="en-US" sz="1000" b="1" dirty="0" err="1">
                <a:solidFill>
                  <a:srgbClr val="FFFFFF"/>
                </a:solidFill>
                <a:latin typeface="Arial Narrow" pitchFamily="34" charset="0"/>
                <a:cs typeface="Arial" charset="0"/>
              </a:rPr>
              <a:t>Youfa</a:t>
            </a:r>
            <a:r>
              <a:rPr lang="en-US" sz="1000" b="1" dirty="0">
                <a:solidFill>
                  <a:srgbClr val="FFFFFF"/>
                </a:solidFill>
                <a:latin typeface="Arial Narrow" pitchFamily="34" charset="0"/>
                <a:cs typeface="Arial" charset="0"/>
              </a:rPr>
              <a:t> Wang, MD, PhD</a:t>
            </a:r>
            <a:r>
              <a:rPr lang="en-US" sz="1000" b="1" baseline="30000" dirty="0">
                <a:solidFill>
                  <a:srgbClr val="FFFFFF"/>
                </a:solidFill>
                <a:latin typeface="Arial Narrow" pitchFamily="34" charset="0"/>
                <a:cs typeface="Arial" charset="0"/>
              </a:rPr>
              <a:t>2</a:t>
            </a:r>
            <a:r>
              <a:rPr lang="en-US" sz="1000" b="1" dirty="0">
                <a:solidFill>
                  <a:srgbClr val="FFFFFF"/>
                </a:solidFill>
                <a:latin typeface="Arial Narrow" pitchFamily="34" charset="0"/>
                <a:cs typeface="Arial" charset="0"/>
              </a:rPr>
              <a:t>; Lawrence  J. </a:t>
            </a:r>
            <a:r>
              <a:rPr lang="en-US" sz="1000" b="1" dirty="0" err="1">
                <a:solidFill>
                  <a:srgbClr val="FFFFFF"/>
                </a:solidFill>
                <a:latin typeface="Arial Narrow" pitchFamily="34" charset="0"/>
                <a:cs typeface="Arial" charset="0"/>
              </a:rPr>
              <a:t>Cheskin</a:t>
            </a:r>
            <a:r>
              <a:rPr lang="en-US" sz="1000" b="1" dirty="0">
                <a:solidFill>
                  <a:srgbClr val="FFFFFF"/>
                </a:solidFill>
                <a:latin typeface="Arial Narrow" pitchFamily="34" charset="0"/>
                <a:cs typeface="Arial" charset="0"/>
              </a:rPr>
              <a:t>, MD</a:t>
            </a:r>
            <a:r>
              <a:rPr lang="en-US" sz="1000" b="1" baseline="30000" dirty="0">
                <a:solidFill>
                  <a:srgbClr val="FFFFFF"/>
                </a:solidFill>
                <a:latin typeface="Arial Narrow" pitchFamily="34" charset="0"/>
                <a:cs typeface="Arial" charset="0"/>
              </a:rPr>
              <a:t>1</a:t>
            </a:r>
            <a:r>
              <a:rPr lang="en-US" sz="1000" b="1" dirty="0">
                <a:solidFill>
                  <a:srgbClr val="FFFFFF"/>
                </a:solidFill>
                <a:latin typeface="Arial Narrow" pitchFamily="34" charset="0"/>
                <a:cs typeface="Arial" charset="0"/>
              </a:rPr>
              <a:t> </a:t>
            </a:r>
          </a:p>
          <a:p>
            <a:pPr algn="ctr">
              <a:defRPr/>
            </a:pPr>
            <a:r>
              <a:rPr lang="en-US" sz="700" b="1" baseline="30000" dirty="0">
                <a:solidFill>
                  <a:srgbClr val="FFFFFF"/>
                </a:solidFill>
                <a:latin typeface="Arial Narrow" pitchFamily="34" charset="0"/>
                <a:cs typeface="Arial" charset="0"/>
              </a:rPr>
              <a:t>1</a:t>
            </a:r>
            <a:r>
              <a:rPr lang="en-US" sz="700" b="1" i="1" dirty="0">
                <a:solidFill>
                  <a:srgbClr val="FFFFFF"/>
                </a:solidFill>
                <a:latin typeface="Arial Narrow" pitchFamily="34" charset="0"/>
                <a:cs typeface="Arial" charset="0"/>
              </a:rPr>
              <a:t>Department of Health Behavior and Society, Johns Hopkins Bloomberg School of Public Health,  Baltimore, MD 21205 </a:t>
            </a:r>
            <a:endParaRPr lang="en-US" sz="700" b="1" dirty="0">
              <a:solidFill>
                <a:srgbClr val="FFFFFF"/>
              </a:solidFill>
              <a:latin typeface="Arial Narrow" pitchFamily="34" charset="0"/>
              <a:cs typeface="Arial" charset="0"/>
            </a:endParaRPr>
          </a:p>
          <a:p>
            <a:pPr algn="ctr">
              <a:defRPr/>
            </a:pPr>
            <a:r>
              <a:rPr lang="en-US" sz="700" b="1" baseline="30000" dirty="0">
                <a:solidFill>
                  <a:srgbClr val="FFFFFF"/>
                </a:solidFill>
                <a:latin typeface="Arial Narrow" pitchFamily="34" charset="0"/>
                <a:cs typeface="Arial" charset="0"/>
              </a:rPr>
              <a:t>2</a:t>
            </a:r>
            <a:r>
              <a:rPr lang="en-US" sz="700" b="1" i="1" dirty="0">
                <a:solidFill>
                  <a:srgbClr val="FFFFFF"/>
                </a:solidFill>
                <a:latin typeface="Arial Narrow" pitchFamily="34" charset="0"/>
                <a:cs typeface="Arial" charset="0"/>
              </a:rPr>
              <a:t>Department of International Health, Johns Hopkins Bloomberg School of Public Health, Baltimore, MD 21205</a:t>
            </a:r>
            <a:endParaRPr lang="en-US" sz="700" b="1" dirty="0">
              <a:solidFill>
                <a:srgbClr val="FFFFFF"/>
              </a:solidFill>
              <a:latin typeface="Arial Narrow" pitchFamily="34" charset="0"/>
              <a:cs typeface="Arial" charset="0"/>
            </a:endParaRPr>
          </a:p>
          <a:p>
            <a:pPr algn="ctr">
              <a:defRPr/>
            </a:pPr>
            <a:r>
              <a:rPr lang="en-US" sz="700" b="1" baseline="30000" dirty="0">
                <a:solidFill>
                  <a:srgbClr val="FFFFFF"/>
                </a:solidFill>
                <a:latin typeface="Arial Narrow" pitchFamily="34" charset="0"/>
                <a:cs typeface="Arial" charset="0"/>
              </a:rPr>
              <a:t>3</a:t>
            </a:r>
            <a:r>
              <a:rPr lang="en-US" sz="700" b="1" i="1" dirty="0">
                <a:solidFill>
                  <a:srgbClr val="FFFFFF"/>
                </a:solidFill>
                <a:latin typeface="Arial Narrow" pitchFamily="34" charset="0"/>
                <a:cs typeface="Arial" charset="0"/>
              </a:rPr>
              <a:t>Consultant to Food and Agricultural Industries, Los Altos, CA  94024 USA</a:t>
            </a:r>
            <a:r>
              <a:rPr lang="en-US" sz="700" b="1" dirty="0">
                <a:solidFill>
                  <a:srgbClr val="FFFFFF"/>
                </a:solidFill>
                <a:latin typeface="Arial Narrow" pitchFamily="34" charset="0"/>
                <a:cs typeface="Arial" charset="0"/>
              </a:rPr>
              <a:t> </a:t>
            </a:r>
            <a:endParaRPr lang="en-US" sz="900" dirty="0">
              <a:solidFill>
                <a:srgbClr val="FFFFFF"/>
              </a:solidFill>
              <a:latin typeface="Arial Narrow" pitchFamily="34" charset="0"/>
              <a:cs typeface="Arial" charset="0"/>
            </a:endParaRPr>
          </a:p>
        </p:txBody>
      </p:sp>
      <p:sp>
        <p:nvSpPr>
          <p:cNvPr id="2053" name="AutoShape 32"/>
          <p:cNvSpPr>
            <a:spLocks noChangeArrowheads="1"/>
          </p:cNvSpPr>
          <p:nvPr/>
        </p:nvSpPr>
        <p:spPr bwMode="auto">
          <a:xfrm>
            <a:off x="244929" y="5013614"/>
            <a:ext cx="1959429" cy="190500"/>
          </a:xfrm>
          <a:prstGeom prst="roundRect">
            <a:avLst>
              <a:gd name="adj" fmla="val 16667"/>
            </a:avLst>
          </a:prstGeom>
          <a:gradFill rotWithShape="1">
            <a:gsLst>
              <a:gs pos="0">
                <a:schemeClr val="accent6">
                  <a:lumMod val="60000"/>
                  <a:lumOff val="40000"/>
                </a:schemeClr>
              </a:gs>
              <a:gs pos="100000">
                <a:schemeClr val="accent6">
                  <a:lumMod val="75000"/>
                </a:schemeClr>
              </a:gs>
            </a:gsLst>
            <a:path path="shape">
              <a:fillToRect l="50000" t="50000" r="50000" b="50000"/>
            </a:path>
          </a:gradFill>
          <a:ln w="9525">
            <a:solidFill>
              <a:schemeClr val="tx1"/>
            </a:solidFill>
            <a:round/>
            <a:headEnd/>
            <a:tailEnd/>
          </a:ln>
        </p:spPr>
        <p:txBody>
          <a:bodyPr wrap="none" lIns="16002" tIns="8001" rIns="16002" bIns="8001" anchor="ctr"/>
          <a:lstStyle/>
          <a:p>
            <a:pPr algn="ctr">
              <a:defRPr/>
            </a:pPr>
            <a:r>
              <a:rPr lang="en-US" sz="700" b="1" dirty="0">
                <a:solidFill>
                  <a:srgbClr val="FFFFFF"/>
                </a:solidFill>
                <a:latin typeface="Arial" pitchFamily="34" charset="0"/>
              </a:rPr>
              <a:t>SUBJECTS AND METHODS</a:t>
            </a:r>
          </a:p>
        </p:txBody>
      </p:sp>
      <p:sp>
        <p:nvSpPr>
          <p:cNvPr id="2054" name="Text Box 69"/>
          <p:cNvSpPr txBox="1">
            <a:spLocks noChangeArrowheads="1"/>
          </p:cNvSpPr>
          <p:nvPr/>
        </p:nvSpPr>
        <p:spPr bwMode="auto">
          <a:xfrm>
            <a:off x="0" y="5243080"/>
            <a:ext cx="2362199" cy="939488"/>
          </a:xfrm>
          <a:prstGeom prst="rect">
            <a:avLst/>
          </a:prstGeom>
          <a:noFill/>
          <a:ln w="76200" cmpd="tri">
            <a:solidFill>
              <a:schemeClr val="accent6">
                <a:lumMod val="50000"/>
              </a:schemeClr>
            </a:solidFill>
            <a:miter lim="800000"/>
            <a:headEnd/>
            <a:tailEnd/>
          </a:ln>
        </p:spPr>
        <p:txBody>
          <a:bodyPr wrap="square" lIns="16002" tIns="8001" rIns="16002" bIns="8001">
            <a:spAutoFit/>
          </a:bodyPr>
          <a:lstStyle/>
          <a:p>
            <a:pPr marL="80009" indent="-80009">
              <a:buFont typeface="Wingdings" pitchFamily="2" charset="2"/>
              <a:buChar char="Ø"/>
              <a:defRPr/>
            </a:pPr>
            <a:r>
              <a:rPr lang="en-US" sz="600" dirty="0">
                <a:solidFill>
                  <a:srgbClr val="002060"/>
                </a:solidFill>
                <a:latin typeface="Arial" pitchFamily="34" charset="0"/>
              </a:rPr>
              <a:t>The study protocol was approved by the Institutional Review Board at the Johns Hopkins University, Bloomberg School of Public Health. </a:t>
            </a:r>
          </a:p>
          <a:p>
            <a:pPr marL="80009" indent="-80009">
              <a:buFont typeface="Wingdings" pitchFamily="2" charset="2"/>
              <a:buChar char="Ø"/>
              <a:defRPr/>
            </a:pPr>
            <a:endParaRPr lang="en-US" sz="600" dirty="0">
              <a:solidFill>
                <a:srgbClr val="002060"/>
              </a:solidFill>
              <a:latin typeface="Arial" pitchFamily="34" charset="0"/>
            </a:endParaRPr>
          </a:p>
          <a:p>
            <a:pPr marL="80009" indent="-80009">
              <a:buFont typeface="Wingdings" pitchFamily="2" charset="2"/>
              <a:buChar char="Ø"/>
              <a:defRPr/>
            </a:pPr>
            <a:r>
              <a:rPr lang="en-US" sz="600" dirty="0">
                <a:solidFill>
                  <a:srgbClr val="002060"/>
                </a:solidFill>
                <a:latin typeface="Arial" pitchFamily="34" charset="0"/>
              </a:rPr>
              <a:t>This was a single blinded randomized clinical trial</a:t>
            </a:r>
          </a:p>
          <a:p>
            <a:pPr marL="80009" indent="-80009">
              <a:buFont typeface="Wingdings" pitchFamily="2" charset="2"/>
              <a:buChar char="Ø"/>
              <a:defRPr/>
            </a:pPr>
            <a:endParaRPr lang="en-US" sz="600" dirty="0">
              <a:solidFill>
                <a:srgbClr val="002060"/>
              </a:solidFill>
              <a:latin typeface="Arial" pitchFamily="34" charset="0"/>
            </a:endParaRPr>
          </a:p>
          <a:p>
            <a:pPr marL="80009" indent="-80009">
              <a:buFont typeface="Wingdings" pitchFamily="2" charset="2"/>
              <a:buChar char="Ø"/>
              <a:defRPr/>
            </a:pPr>
            <a:r>
              <a:rPr lang="en-US" sz="600" dirty="0">
                <a:solidFill>
                  <a:srgbClr val="002060"/>
                </a:solidFill>
                <a:latin typeface="Arial" pitchFamily="34" charset="0"/>
              </a:rPr>
              <a:t>The study enrolled 209 overweight/obese (BMI 25-40) adult male &amp; female participants who reported a desire to lose weight. Final analysis included 74 participants, for a drop-out rate of 65% after 12 months</a:t>
            </a:r>
          </a:p>
        </p:txBody>
      </p:sp>
      <p:sp>
        <p:nvSpPr>
          <p:cNvPr id="2055" name="AutoShape 35"/>
          <p:cNvSpPr>
            <a:spLocks noChangeArrowheads="1"/>
          </p:cNvSpPr>
          <p:nvPr/>
        </p:nvSpPr>
        <p:spPr bwMode="auto">
          <a:xfrm>
            <a:off x="244929" y="1052080"/>
            <a:ext cx="1959429" cy="190500"/>
          </a:xfrm>
          <a:prstGeom prst="roundRect">
            <a:avLst>
              <a:gd name="adj" fmla="val 16667"/>
            </a:avLst>
          </a:prstGeom>
          <a:gradFill rotWithShape="1">
            <a:gsLst>
              <a:gs pos="0">
                <a:schemeClr val="accent6">
                  <a:lumMod val="60000"/>
                  <a:lumOff val="40000"/>
                </a:schemeClr>
              </a:gs>
              <a:gs pos="100000">
                <a:schemeClr val="accent6">
                  <a:lumMod val="75000"/>
                </a:schemeClr>
              </a:gs>
            </a:gsLst>
            <a:path path="shape">
              <a:fillToRect l="50000" t="50000" r="50000" b="50000"/>
            </a:path>
          </a:gradFill>
          <a:ln w="9525">
            <a:solidFill>
              <a:schemeClr val="accent6">
                <a:lumMod val="50000"/>
              </a:schemeClr>
            </a:solidFill>
            <a:round/>
            <a:headEnd/>
            <a:tailEnd/>
          </a:ln>
        </p:spPr>
        <p:txBody>
          <a:bodyPr wrap="none" lIns="16002" tIns="8001" rIns="16002" bIns="8001" anchor="ctr"/>
          <a:lstStyle/>
          <a:p>
            <a:pPr algn="ctr">
              <a:defRPr/>
            </a:pPr>
            <a:r>
              <a:rPr lang="en-US" sz="700" b="1" dirty="0">
                <a:solidFill>
                  <a:srgbClr val="FFFFFF"/>
                </a:solidFill>
                <a:latin typeface="Arial" pitchFamily="34" charset="0"/>
              </a:rPr>
              <a:t>INTRODUCTION</a:t>
            </a:r>
            <a:endParaRPr lang="en-US" sz="600" b="1" dirty="0">
              <a:solidFill>
                <a:srgbClr val="FFFFFF"/>
              </a:solidFill>
              <a:latin typeface="Arial" pitchFamily="34" charset="0"/>
            </a:endParaRPr>
          </a:p>
        </p:txBody>
      </p:sp>
      <p:sp>
        <p:nvSpPr>
          <p:cNvPr id="2056" name="Text Box 70"/>
          <p:cNvSpPr txBox="1">
            <a:spLocks noChangeArrowheads="1"/>
          </p:cNvSpPr>
          <p:nvPr/>
        </p:nvSpPr>
        <p:spPr bwMode="auto">
          <a:xfrm>
            <a:off x="0" y="1283710"/>
            <a:ext cx="2285999" cy="2509148"/>
          </a:xfrm>
          <a:prstGeom prst="rect">
            <a:avLst/>
          </a:prstGeom>
          <a:noFill/>
          <a:ln w="76200" cmpd="tri">
            <a:solidFill>
              <a:schemeClr val="accent6">
                <a:lumMod val="50000"/>
              </a:schemeClr>
            </a:solidFill>
            <a:miter lim="800000"/>
            <a:headEnd/>
            <a:tailEnd/>
          </a:ln>
        </p:spPr>
        <p:txBody>
          <a:bodyPr wrap="square" lIns="16002" tIns="8001" rIns="16002" bIns="8001">
            <a:spAutoFit/>
          </a:bodyPr>
          <a:lstStyle/>
          <a:p>
            <a:pPr>
              <a:buFont typeface="Wingdings" pitchFamily="2" charset="2"/>
              <a:buChar char="Ø"/>
              <a:defRPr/>
            </a:pPr>
            <a:r>
              <a:rPr lang="en-US" sz="600" dirty="0">
                <a:solidFill>
                  <a:srgbClr val="002060"/>
                </a:solidFill>
                <a:latin typeface="Arial" pitchFamily="34" charset="0"/>
              </a:rPr>
              <a:t>In the United States, weight gain and subsequent development of obesity is reaching epidemic proportions across race, gender and age groups and can be attributed to positive energy balance (1, 2).</a:t>
            </a:r>
          </a:p>
          <a:p>
            <a:pPr>
              <a:defRPr/>
            </a:pPr>
            <a:endParaRPr lang="en-US" sz="600" dirty="0">
              <a:solidFill>
                <a:srgbClr val="002060"/>
              </a:solidFill>
              <a:latin typeface="Arial" pitchFamily="34" charset="0"/>
            </a:endParaRPr>
          </a:p>
          <a:p>
            <a:pPr>
              <a:buFont typeface="Wingdings" pitchFamily="2" charset="2"/>
              <a:buChar char="Ø"/>
              <a:defRPr/>
            </a:pPr>
            <a:r>
              <a:rPr lang="en-US" sz="600" dirty="0">
                <a:solidFill>
                  <a:srgbClr val="002060"/>
                </a:solidFill>
                <a:latin typeface="Arial" pitchFamily="34" charset="0"/>
              </a:rPr>
              <a:t>American diets are high in fat and energy density making passive overconsumption of energy inevitable, leading to weight gain and obesity (3,4).</a:t>
            </a:r>
          </a:p>
          <a:p>
            <a:pPr>
              <a:buFont typeface="Wingdings" pitchFamily="2" charset="2"/>
              <a:buChar char="Ø"/>
              <a:defRPr/>
            </a:pPr>
            <a:endParaRPr lang="en-US" sz="600" dirty="0">
              <a:solidFill>
                <a:srgbClr val="002060"/>
              </a:solidFill>
              <a:latin typeface="Arial" pitchFamily="34" charset="0"/>
            </a:endParaRPr>
          </a:p>
          <a:p>
            <a:pPr>
              <a:buFont typeface="Wingdings" pitchFamily="2" charset="2"/>
              <a:buChar char="Ø"/>
              <a:defRPr/>
            </a:pPr>
            <a:r>
              <a:rPr lang="en-US" sz="600" dirty="0">
                <a:solidFill>
                  <a:srgbClr val="002060"/>
                </a:solidFill>
                <a:latin typeface="Arial" pitchFamily="34" charset="0"/>
              </a:rPr>
              <a:t>Concomitantly, the consumption of red and processed meats has risen significantly in the US, &amp; are associated with high saturated fat and cholesterol making it one of the major contributor of high energy dense food (5).</a:t>
            </a:r>
          </a:p>
          <a:p>
            <a:pPr>
              <a:defRPr/>
            </a:pPr>
            <a:r>
              <a:rPr lang="en-US" sz="600" dirty="0">
                <a:solidFill>
                  <a:srgbClr val="002060"/>
                </a:solidFill>
                <a:latin typeface="Arial" pitchFamily="34" charset="0"/>
              </a:rPr>
              <a:t> </a:t>
            </a:r>
          </a:p>
          <a:p>
            <a:pPr>
              <a:buFont typeface="Wingdings" pitchFamily="2" charset="2"/>
              <a:buChar char="Ø"/>
              <a:defRPr/>
            </a:pPr>
            <a:r>
              <a:rPr lang="en-US" sz="600" dirty="0">
                <a:solidFill>
                  <a:srgbClr val="002060"/>
                </a:solidFill>
                <a:latin typeface="Arial" pitchFamily="34" charset="0"/>
              </a:rPr>
              <a:t>Substituting high energy dense foods with low energy dense foods is one obvious strategy to lose weight and improve body composition while providing high nutrient quality &amp; satiety(6).</a:t>
            </a:r>
          </a:p>
          <a:p>
            <a:pPr>
              <a:buFont typeface="Wingdings" pitchFamily="2" charset="2"/>
              <a:buNone/>
              <a:defRPr/>
            </a:pPr>
            <a:endParaRPr lang="en-US" sz="600" dirty="0">
              <a:solidFill>
                <a:srgbClr val="002060"/>
              </a:solidFill>
              <a:latin typeface="Arial" charset="0"/>
              <a:cs typeface="Arial" charset="0"/>
            </a:endParaRPr>
          </a:p>
          <a:p>
            <a:pPr>
              <a:buFont typeface="Wingdings" pitchFamily="2" charset="2"/>
              <a:buChar char="Ø"/>
              <a:defRPr/>
            </a:pPr>
            <a:r>
              <a:rPr lang="en-US" sz="600" dirty="0">
                <a:solidFill>
                  <a:srgbClr val="002060"/>
                </a:solidFill>
                <a:latin typeface="Arial" pitchFamily="34" charset="0"/>
              </a:rPr>
              <a:t>One study showed that substituting edible mushrooms for meat in the diets of participants lowered total short-term energy intake by nearly 20% in normal, overweight and obese individuals (7).</a:t>
            </a:r>
          </a:p>
          <a:p>
            <a:pPr>
              <a:buFont typeface="Wingdings" pitchFamily="2" charset="2"/>
              <a:buChar char="Ø"/>
              <a:defRPr/>
            </a:pPr>
            <a:endParaRPr lang="en-US" sz="600" dirty="0">
              <a:solidFill>
                <a:srgbClr val="002060"/>
              </a:solidFill>
              <a:latin typeface="Arial" pitchFamily="34" charset="0"/>
            </a:endParaRPr>
          </a:p>
          <a:p>
            <a:pPr>
              <a:buFont typeface="Wingdings" pitchFamily="2" charset="2"/>
              <a:buChar char="Ø"/>
              <a:defRPr/>
            </a:pPr>
            <a:r>
              <a:rPr lang="en-US" sz="600" dirty="0">
                <a:solidFill>
                  <a:srgbClr val="002060"/>
                </a:solidFill>
                <a:latin typeface="Arial" pitchFamily="34" charset="0"/>
              </a:rPr>
              <a:t>Current study assesses weight loss and weight maintenance efficacy with white button mushrooms as a substitute for meat over a period of one year &amp; builds on the experimental results of the short-term study described above  </a:t>
            </a:r>
          </a:p>
        </p:txBody>
      </p:sp>
      <p:sp>
        <p:nvSpPr>
          <p:cNvPr id="2057" name="AutoShape 38"/>
          <p:cNvSpPr>
            <a:spLocks noChangeArrowheads="1"/>
          </p:cNvSpPr>
          <p:nvPr/>
        </p:nvSpPr>
        <p:spPr bwMode="auto">
          <a:xfrm>
            <a:off x="6966857" y="1091045"/>
            <a:ext cx="1959429" cy="190500"/>
          </a:xfrm>
          <a:prstGeom prst="roundRect">
            <a:avLst>
              <a:gd name="adj" fmla="val 16667"/>
            </a:avLst>
          </a:prstGeom>
          <a:gradFill rotWithShape="1">
            <a:gsLst>
              <a:gs pos="0">
                <a:schemeClr val="accent6">
                  <a:lumMod val="60000"/>
                  <a:lumOff val="40000"/>
                </a:schemeClr>
              </a:gs>
              <a:gs pos="100000">
                <a:schemeClr val="accent6">
                  <a:lumMod val="75000"/>
                </a:schemeClr>
              </a:gs>
            </a:gsLst>
            <a:path path="shape">
              <a:fillToRect l="50000" t="50000" r="50000" b="50000"/>
            </a:path>
          </a:gradFill>
          <a:ln w="9525">
            <a:solidFill>
              <a:schemeClr val="tx1"/>
            </a:solidFill>
            <a:round/>
            <a:headEnd/>
            <a:tailEnd/>
          </a:ln>
        </p:spPr>
        <p:txBody>
          <a:bodyPr wrap="none" lIns="16002" tIns="8001" rIns="16002" bIns="8001" anchor="ctr"/>
          <a:lstStyle/>
          <a:p>
            <a:pPr algn="ctr">
              <a:defRPr/>
            </a:pPr>
            <a:r>
              <a:rPr lang="en-US" sz="700" b="1" dirty="0">
                <a:solidFill>
                  <a:srgbClr val="FFFFFF"/>
                </a:solidFill>
                <a:latin typeface="Arial" pitchFamily="34" charset="0"/>
              </a:rPr>
              <a:t>DISCUSSION</a:t>
            </a:r>
            <a:endParaRPr lang="en-US" sz="500" b="1" dirty="0">
              <a:solidFill>
                <a:srgbClr val="FFFFFF"/>
              </a:solidFill>
              <a:latin typeface="Arial" pitchFamily="34" charset="0"/>
            </a:endParaRPr>
          </a:p>
        </p:txBody>
      </p:sp>
      <p:sp>
        <p:nvSpPr>
          <p:cNvPr id="2" name="Rectangle 960"/>
          <p:cNvSpPr>
            <a:spLocks noChangeArrowheads="1"/>
          </p:cNvSpPr>
          <p:nvPr/>
        </p:nvSpPr>
        <p:spPr bwMode="auto">
          <a:xfrm>
            <a:off x="5946888" y="2701096"/>
            <a:ext cx="65" cy="61555"/>
          </a:xfrm>
          <a:prstGeom prst="rect">
            <a:avLst/>
          </a:prstGeom>
          <a:noFill/>
          <a:ln w="9525">
            <a:noFill/>
            <a:miter lim="800000"/>
            <a:headEnd/>
            <a:tailEnd/>
          </a:ln>
        </p:spPr>
        <p:txBody>
          <a:bodyPr wrap="none" lIns="0" tIns="0" rIns="0" bIns="0">
            <a:spAutoFit/>
          </a:bodyPr>
          <a:lstStyle/>
          <a:p>
            <a:endParaRPr lang="en-US" sz="400" dirty="0" smtClean="0">
              <a:solidFill>
                <a:srgbClr val="000000"/>
              </a:solidFill>
              <a:cs typeface="Arial" charset="0"/>
            </a:endParaRPr>
          </a:p>
        </p:txBody>
      </p:sp>
      <p:sp>
        <p:nvSpPr>
          <p:cNvPr id="2059" name="AutoShape 600"/>
          <p:cNvSpPr>
            <a:spLocks noChangeArrowheads="1"/>
          </p:cNvSpPr>
          <p:nvPr/>
        </p:nvSpPr>
        <p:spPr bwMode="auto">
          <a:xfrm>
            <a:off x="6953251" y="3117273"/>
            <a:ext cx="1959429" cy="190500"/>
          </a:xfrm>
          <a:prstGeom prst="roundRect">
            <a:avLst>
              <a:gd name="adj" fmla="val 16667"/>
            </a:avLst>
          </a:prstGeom>
          <a:gradFill rotWithShape="1">
            <a:gsLst>
              <a:gs pos="0">
                <a:schemeClr val="accent6">
                  <a:lumMod val="60000"/>
                  <a:lumOff val="40000"/>
                </a:schemeClr>
              </a:gs>
              <a:gs pos="100000">
                <a:schemeClr val="accent6">
                  <a:lumMod val="75000"/>
                </a:schemeClr>
              </a:gs>
            </a:gsLst>
            <a:path path="shape">
              <a:fillToRect l="50000" t="50000" r="50000" b="50000"/>
            </a:path>
          </a:gradFill>
          <a:ln w="9525">
            <a:solidFill>
              <a:schemeClr val="tx1"/>
            </a:solidFill>
            <a:round/>
            <a:headEnd/>
            <a:tailEnd/>
          </a:ln>
        </p:spPr>
        <p:txBody>
          <a:bodyPr wrap="none" lIns="16002" tIns="8001" rIns="16002" bIns="8001" anchor="ctr"/>
          <a:lstStyle/>
          <a:p>
            <a:pPr algn="ctr">
              <a:defRPr/>
            </a:pPr>
            <a:r>
              <a:rPr lang="en-US" sz="700" b="1" dirty="0">
                <a:solidFill>
                  <a:srgbClr val="FFFFFF"/>
                </a:solidFill>
                <a:latin typeface="Arial" pitchFamily="34" charset="0"/>
              </a:rPr>
              <a:t>CONCLUSION</a:t>
            </a:r>
          </a:p>
        </p:txBody>
      </p:sp>
      <p:sp>
        <p:nvSpPr>
          <p:cNvPr id="3" name="Rectangle 646"/>
          <p:cNvSpPr>
            <a:spLocks noChangeArrowheads="1"/>
          </p:cNvSpPr>
          <p:nvPr/>
        </p:nvSpPr>
        <p:spPr bwMode="auto">
          <a:xfrm>
            <a:off x="6186431" y="1886329"/>
            <a:ext cx="2551" cy="1894"/>
          </a:xfrm>
          <a:prstGeom prst="rect">
            <a:avLst/>
          </a:prstGeom>
          <a:solidFill>
            <a:srgbClr val="000000"/>
          </a:solidFill>
          <a:ln w="9525">
            <a:noFill/>
            <a:miter lim="800000"/>
            <a:headEnd/>
            <a:tailEnd/>
          </a:ln>
        </p:spPr>
        <p:txBody>
          <a:bodyPr lIns="16002" tIns="8001" rIns="16002" bIns="8001"/>
          <a:lstStyle/>
          <a:p>
            <a:pPr algn="ctr"/>
            <a:endParaRPr lang="en-US" sz="500" b="1" dirty="0" smtClean="0">
              <a:solidFill>
                <a:srgbClr val="FFFFFF"/>
              </a:solidFill>
              <a:latin typeface="Arial Black" pitchFamily="34" charset="0"/>
              <a:cs typeface="Arial" charset="0"/>
            </a:endParaRPr>
          </a:p>
        </p:txBody>
      </p:sp>
      <p:sp>
        <p:nvSpPr>
          <p:cNvPr id="2061" name="Rectangle 927"/>
          <p:cNvSpPr>
            <a:spLocks noChangeArrowheads="1"/>
          </p:cNvSpPr>
          <p:nvPr/>
        </p:nvSpPr>
        <p:spPr bwMode="auto">
          <a:xfrm>
            <a:off x="6858000" y="3390035"/>
            <a:ext cx="2285999" cy="1091045"/>
          </a:xfrm>
          <a:prstGeom prst="rect">
            <a:avLst/>
          </a:prstGeom>
          <a:noFill/>
          <a:ln w="76200" cmpd="tri">
            <a:solidFill>
              <a:schemeClr val="accent6">
                <a:lumMod val="75000"/>
              </a:schemeClr>
            </a:solidFill>
            <a:miter lim="800000"/>
            <a:headEnd/>
            <a:tailEnd/>
          </a:ln>
        </p:spPr>
        <p:txBody>
          <a:bodyPr lIns="15835" tIns="7779" rIns="15835" bIns="7779"/>
          <a:lstStyle/>
          <a:p>
            <a:pPr marL="60007" indent="-60007">
              <a:spcBef>
                <a:spcPct val="20000"/>
              </a:spcBef>
              <a:buFont typeface="Wingdings" pitchFamily="2" charset="2"/>
              <a:buChar char="Ø"/>
              <a:defRPr/>
            </a:pPr>
            <a:r>
              <a:rPr lang="en-US" sz="600" b="1" dirty="0">
                <a:solidFill>
                  <a:srgbClr val="2D2DB9">
                    <a:lumMod val="75000"/>
                  </a:srgbClr>
                </a:solidFill>
                <a:latin typeface="Arial" pitchFamily="34" charset="0"/>
              </a:rPr>
              <a:t>Treatment with mushrooms was associated with high satiety without compromising palatability (7) and current results support the potential utility of mushrooms as a low calorie substitute for red meat in overweight or obese</a:t>
            </a:r>
          </a:p>
          <a:p>
            <a:pPr marL="60007" indent="-60007">
              <a:spcBef>
                <a:spcPct val="20000"/>
              </a:spcBef>
              <a:defRPr/>
            </a:pPr>
            <a:endParaRPr lang="en-US" sz="600" b="1" dirty="0">
              <a:solidFill>
                <a:srgbClr val="2D2DB9">
                  <a:lumMod val="75000"/>
                </a:srgbClr>
              </a:solidFill>
              <a:latin typeface="Arial" pitchFamily="34" charset="0"/>
            </a:endParaRPr>
          </a:p>
          <a:p>
            <a:pPr marL="60007" indent="-60007">
              <a:spcBef>
                <a:spcPct val="20000"/>
              </a:spcBef>
              <a:buFont typeface="Wingdings" pitchFamily="2" charset="2"/>
              <a:buChar char="Ø"/>
              <a:defRPr/>
            </a:pPr>
            <a:r>
              <a:rPr lang="en-US" sz="600" b="1" dirty="0">
                <a:solidFill>
                  <a:srgbClr val="2D2DB9">
                    <a:lumMod val="75000"/>
                  </a:srgbClr>
                </a:solidFill>
                <a:latin typeface="Arial" pitchFamily="34" charset="0"/>
              </a:rPr>
              <a:t>This substitution can help to reduce total energy and fat intake</a:t>
            </a:r>
          </a:p>
          <a:p>
            <a:pPr marL="60007" indent="-60007">
              <a:spcBef>
                <a:spcPct val="20000"/>
              </a:spcBef>
              <a:defRPr/>
            </a:pPr>
            <a:endParaRPr lang="en-US" sz="600" b="1" dirty="0">
              <a:solidFill>
                <a:srgbClr val="2D2DB9">
                  <a:lumMod val="75000"/>
                </a:srgbClr>
              </a:solidFill>
              <a:latin typeface="Arial" pitchFamily="34" charset="0"/>
            </a:endParaRPr>
          </a:p>
          <a:p>
            <a:pPr marL="60007" indent="-60007">
              <a:spcBef>
                <a:spcPct val="20000"/>
              </a:spcBef>
              <a:buFont typeface="Wingdings" pitchFamily="2" charset="2"/>
              <a:buChar char="Ø"/>
              <a:defRPr/>
            </a:pPr>
            <a:r>
              <a:rPr lang="en-US" sz="600" b="1" dirty="0">
                <a:solidFill>
                  <a:srgbClr val="2D2DB9">
                    <a:lumMod val="75000"/>
                  </a:srgbClr>
                </a:solidFill>
                <a:latin typeface="Arial" pitchFamily="34" charset="0"/>
              </a:rPr>
              <a:t>The more general strategy of substituting low energy-density foods for energy-dense foods will prove to be an effective method for promoting weight loss and body composition improvement</a:t>
            </a:r>
            <a:endParaRPr lang="en-US" sz="400" b="1" dirty="0">
              <a:solidFill>
                <a:srgbClr val="2D2DB9">
                  <a:lumMod val="75000"/>
                </a:srgbClr>
              </a:solidFill>
              <a:latin typeface="Arial" pitchFamily="34" charset="0"/>
            </a:endParaRPr>
          </a:p>
        </p:txBody>
      </p:sp>
      <p:sp>
        <p:nvSpPr>
          <p:cNvPr id="2065" name="Text Box 2211"/>
          <p:cNvSpPr txBox="1">
            <a:spLocks noChangeArrowheads="1"/>
          </p:cNvSpPr>
          <p:nvPr/>
        </p:nvSpPr>
        <p:spPr bwMode="auto">
          <a:xfrm>
            <a:off x="6858000" y="1295400"/>
            <a:ext cx="2286000" cy="1670457"/>
          </a:xfrm>
          <a:prstGeom prst="rect">
            <a:avLst/>
          </a:prstGeom>
          <a:noFill/>
          <a:ln w="57150" cmpd="tri">
            <a:solidFill>
              <a:schemeClr val="accent6">
                <a:lumMod val="50000"/>
              </a:schemeClr>
            </a:solidFill>
            <a:miter lim="800000"/>
            <a:headEnd/>
            <a:tailEnd/>
          </a:ln>
        </p:spPr>
        <p:txBody>
          <a:bodyPr wrap="square" lIns="16002" tIns="8001" rIns="16002" bIns="8001">
            <a:spAutoFit/>
          </a:bodyPr>
          <a:lstStyle/>
          <a:p>
            <a:pPr>
              <a:spcBef>
                <a:spcPct val="50000"/>
              </a:spcBef>
              <a:buFont typeface="Wingdings" pitchFamily="2" charset="2"/>
              <a:buChar char="Ø"/>
              <a:defRPr/>
            </a:pPr>
            <a:r>
              <a:rPr lang="en-US" sz="400" dirty="0">
                <a:solidFill>
                  <a:srgbClr val="2D2DB9">
                    <a:lumMod val="75000"/>
                  </a:srgbClr>
                </a:solidFill>
                <a:latin typeface="Arial" pitchFamily="34" charset="0"/>
              </a:rPr>
              <a:t> </a:t>
            </a:r>
            <a:r>
              <a:rPr lang="en-US" sz="500" dirty="0" err="1" smtClean="0">
                <a:solidFill>
                  <a:srgbClr val="2D2DB9">
                    <a:lumMod val="75000"/>
                  </a:srgbClr>
                </a:solidFill>
                <a:latin typeface="Arial" pitchFamily="34" charset="0"/>
              </a:rPr>
              <a:t>Paverage</a:t>
            </a:r>
            <a:r>
              <a:rPr lang="en-US" sz="500" dirty="0" smtClean="0">
                <a:solidFill>
                  <a:srgbClr val="2D2DB9">
                    <a:lumMod val="75000"/>
                  </a:srgbClr>
                </a:solidFill>
                <a:latin typeface="Arial" pitchFamily="34" charset="0"/>
              </a:rPr>
              <a:t> of 2.2 pounds, or 1.1% of starting weight was lost </a:t>
            </a:r>
            <a:r>
              <a:rPr lang="en-US" sz="500" b="1" dirty="0" smtClean="0">
                <a:solidFill>
                  <a:srgbClr val="2D2DB9">
                    <a:lumMod val="75000"/>
                  </a:srgbClr>
                </a:solidFill>
                <a:latin typeface="Arial" pitchFamily="34" charset="0"/>
              </a:rPr>
              <a:t>.</a:t>
            </a:r>
          </a:p>
          <a:p>
            <a:pPr>
              <a:spcBef>
                <a:spcPct val="50000"/>
              </a:spcBef>
              <a:buFont typeface="Wingdings" pitchFamily="2" charset="2"/>
              <a:buChar char="Ø"/>
              <a:defRPr/>
            </a:pPr>
            <a:r>
              <a:rPr lang="en-US" sz="500" dirty="0" smtClean="0">
                <a:solidFill>
                  <a:srgbClr val="2D2DB9">
                    <a:lumMod val="75000"/>
                  </a:srgbClr>
                </a:solidFill>
                <a:latin typeface="Arial" pitchFamily="34" charset="0"/>
              </a:rPr>
              <a:t>Waist circumference decreased in individuals on the mushroom diet -- a clinically significant mean of 2 inches during the 6-month weight loss phase compared to 1 inch in standard diet</a:t>
            </a:r>
          </a:p>
          <a:p>
            <a:pPr>
              <a:spcBef>
                <a:spcPct val="50000"/>
              </a:spcBef>
              <a:buFont typeface="Wingdings" pitchFamily="2" charset="2"/>
              <a:buChar char="Ø"/>
              <a:defRPr/>
            </a:pPr>
            <a:r>
              <a:rPr lang="en-US" sz="500" dirty="0" smtClean="0">
                <a:solidFill>
                  <a:srgbClr val="2D2DB9">
                    <a:lumMod val="75000"/>
                  </a:srgbClr>
                </a:solidFill>
                <a:latin typeface="Arial" pitchFamily="34" charset="0"/>
              </a:rPr>
              <a:t>Following initial weight loss, those who followed mushroom-rich diet, maintained their weight loss and lost an additional 0.5 inches in waist circumference versus those following the standard diet gained an average of almost 5 inches in waist circumference</a:t>
            </a:r>
          </a:p>
          <a:p>
            <a:pPr>
              <a:spcBef>
                <a:spcPct val="50000"/>
              </a:spcBef>
              <a:buFont typeface="Wingdings" pitchFamily="2" charset="2"/>
              <a:buChar char="Ø"/>
              <a:defRPr/>
            </a:pPr>
            <a:r>
              <a:rPr lang="en-US" sz="500" dirty="0" smtClean="0">
                <a:solidFill>
                  <a:srgbClr val="2D2DB9">
                    <a:lumMod val="75000"/>
                  </a:srgbClr>
                </a:solidFill>
                <a:latin typeface="Arial" pitchFamily="34" charset="0"/>
              </a:rPr>
              <a:t> At the end of 12-month study participants on mushroom rich diet weighed a mean of 7 lbs less, had lowered mean BMI by 1.5 kg/m</a:t>
            </a:r>
            <a:r>
              <a:rPr lang="en-US" sz="500" baseline="30000" dirty="0" smtClean="0">
                <a:solidFill>
                  <a:srgbClr val="2D2DB9">
                    <a:lumMod val="75000"/>
                  </a:srgbClr>
                </a:solidFill>
                <a:latin typeface="Arial" pitchFamily="34" charset="0"/>
              </a:rPr>
              <a:t>2</a:t>
            </a:r>
            <a:r>
              <a:rPr lang="en-US" sz="500" dirty="0" smtClean="0">
                <a:solidFill>
                  <a:srgbClr val="2D2DB9">
                    <a:lumMod val="75000"/>
                  </a:srgbClr>
                </a:solidFill>
                <a:latin typeface="Arial" pitchFamily="34" charset="0"/>
              </a:rPr>
              <a:t>, lowered mean waist circumference by 2.5 inches, and lowered mean percent body fat by 0.8% compared to baseline</a:t>
            </a:r>
          </a:p>
          <a:p>
            <a:pPr>
              <a:spcBef>
                <a:spcPct val="50000"/>
              </a:spcBef>
              <a:buFont typeface="Wingdings" pitchFamily="2" charset="2"/>
              <a:buChar char="Ø"/>
              <a:defRPr/>
            </a:pPr>
            <a:r>
              <a:rPr lang="en-US" sz="500" dirty="0" smtClean="0">
                <a:solidFill>
                  <a:srgbClr val="2D2DB9">
                    <a:lumMod val="75000"/>
                  </a:srgbClr>
                </a:solidFill>
                <a:latin typeface="Arial" pitchFamily="34" charset="0"/>
              </a:rPr>
              <a:t>Overconsumption of energy-dense foods high in fat are associated with overweight status(7) &amp; current results support previous findings </a:t>
            </a:r>
          </a:p>
          <a:p>
            <a:pPr>
              <a:spcBef>
                <a:spcPct val="50000"/>
              </a:spcBef>
              <a:buFont typeface="Wingdings" pitchFamily="2" charset="2"/>
              <a:buChar char="Ø"/>
              <a:defRPr/>
            </a:pPr>
            <a:r>
              <a:rPr lang="en-US" sz="500" dirty="0" smtClean="0">
                <a:solidFill>
                  <a:srgbClr val="2D2DB9">
                    <a:lumMod val="75000"/>
                  </a:srgbClr>
                </a:solidFill>
                <a:latin typeface="Arial" pitchFamily="34" charset="0"/>
              </a:rPr>
              <a:t>Individuals who followed the mushroom-substituted diet pattern had lower energy &amp; fat intake versus those who followed standard diet</a:t>
            </a:r>
          </a:p>
          <a:p>
            <a:pPr>
              <a:spcBef>
                <a:spcPct val="50000"/>
              </a:spcBef>
              <a:buFont typeface="Wingdings" pitchFamily="2" charset="2"/>
              <a:buChar char="Ø"/>
              <a:defRPr/>
            </a:pPr>
            <a:r>
              <a:rPr lang="en-US" sz="500" dirty="0" err="1" smtClean="0">
                <a:solidFill>
                  <a:srgbClr val="2D2DB9">
                    <a:lumMod val="75000"/>
                  </a:srgbClr>
                </a:solidFill>
                <a:latin typeface="Arial" pitchFamily="34" charset="0"/>
              </a:rPr>
              <a:t>nts</a:t>
            </a:r>
            <a:r>
              <a:rPr lang="en-US" sz="500" dirty="0" smtClean="0">
                <a:solidFill>
                  <a:srgbClr val="2D2DB9">
                    <a:lumMod val="75000"/>
                  </a:srgbClr>
                </a:solidFill>
                <a:latin typeface="Arial" pitchFamily="34" charset="0"/>
              </a:rPr>
              <a:t> in mushroom diet lost an average of 7.0 pounds, or 3.6% of their</a:t>
            </a:r>
          </a:p>
          <a:p>
            <a:pPr>
              <a:spcBef>
                <a:spcPct val="50000"/>
              </a:spcBef>
              <a:buFont typeface="Wingdings" pitchFamily="2" charset="2"/>
              <a:buChar char="Ø"/>
              <a:defRPr/>
            </a:pPr>
            <a:r>
              <a:rPr lang="en-US" sz="500" dirty="0" err="1" smtClean="0">
                <a:solidFill>
                  <a:srgbClr val="2D2DB9">
                    <a:lumMod val="75000"/>
                  </a:srgbClr>
                </a:solidFill>
                <a:latin typeface="Arial" pitchFamily="34" charset="0"/>
              </a:rPr>
              <a:t>articipastarting</a:t>
            </a:r>
            <a:r>
              <a:rPr lang="en-US" sz="500" dirty="0" smtClean="0">
                <a:solidFill>
                  <a:srgbClr val="2D2DB9">
                    <a:lumMod val="75000"/>
                  </a:srgbClr>
                </a:solidFill>
                <a:latin typeface="Arial" pitchFamily="34" charset="0"/>
              </a:rPr>
              <a:t> weight compared to participants in standard diet where</a:t>
            </a:r>
            <a:endParaRPr lang="en-US" sz="500" dirty="0">
              <a:solidFill>
                <a:srgbClr val="2D2DB9">
                  <a:lumMod val="75000"/>
                </a:srgbClr>
              </a:solidFill>
              <a:latin typeface="Arial" pitchFamily="34" charset="0"/>
            </a:endParaRPr>
          </a:p>
        </p:txBody>
      </p:sp>
      <p:sp>
        <p:nvSpPr>
          <p:cNvPr id="2066" name="AutoShape 2212"/>
          <p:cNvSpPr>
            <a:spLocks noChangeArrowheads="1"/>
          </p:cNvSpPr>
          <p:nvPr/>
        </p:nvSpPr>
        <p:spPr bwMode="auto">
          <a:xfrm>
            <a:off x="6939644" y="4641273"/>
            <a:ext cx="1959429" cy="190500"/>
          </a:xfrm>
          <a:prstGeom prst="roundRect">
            <a:avLst>
              <a:gd name="adj" fmla="val 16667"/>
            </a:avLst>
          </a:prstGeom>
          <a:gradFill rotWithShape="1">
            <a:gsLst>
              <a:gs pos="0">
                <a:schemeClr val="accent6">
                  <a:lumMod val="60000"/>
                  <a:lumOff val="40000"/>
                </a:schemeClr>
              </a:gs>
              <a:gs pos="100000">
                <a:schemeClr val="accent6">
                  <a:lumMod val="75000"/>
                </a:schemeClr>
              </a:gs>
            </a:gsLst>
            <a:path path="shape">
              <a:fillToRect l="50000" t="50000" r="50000" b="50000"/>
            </a:path>
          </a:gradFill>
          <a:ln w="9525">
            <a:solidFill>
              <a:schemeClr val="tx1"/>
            </a:solidFill>
            <a:round/>
            <a:headEnd/>
            <a:tailEnd/>
          </a:ln>
        </p:spPr>
        <p:txBody>
          <a:bodyPr wrap="none" lIns="16002" tIns="8001" rIns="16002" bIns="8001" anchor="ctr"/>
          <a:lstStyle/>
          <a:p>
            <a:pPr algn="ctr">
              <a:defRPr/>
            </a:pPr>
            <a:r>
              <a:rPr lang="en-US" sz="700" dirty="0">
                <a:solidFill>
                  <a:srgbClr val="FFFFFF"/>
                </a:solidFill>
                <a:latin typeface="Arial" pitchFamily="34" charset="0"/>
              </a:rPr>
              <a:t>REFERENCES</a:t>
            </a:r>
            <a:endParaRPr lang="en-US" sz="500" dirty="0">
              <a:solidFill>
                <a:srgbClr val="FFFFFF"/>
              </a:solidFill>
              <a:latin typeface="Arial" pitchFamily="34" charset="0"/>
            </a:endParaRPr>
          </a:p>
        </p:txBody>
      </p:sp>
      <p:sp>
        <p:nvSpPr>
          <p:cNvPr id="2067" name="Text Box 2214"/>
          <p:cNvSpPr txBox="1">
            <a:spLocks noChangeArrowheads="1"/>
          </p:cNvSpPr>
          <p:nvPr/>
        </p:nvSpPr>
        <p:spPr bwMode="auto">
          <a:xfrm>
            <a:off x="6953251" y="4896716"/>
            <a:ext cx="1959429" cy="1785874"/>
          </a:xfrm>
          <a:prstGeom prst="rect">
            <a:avLst/>
          </a:prstGeom>
          <a:noFill/>
          <a:ln w="76200" cmpd="tri">
            <a:solidFill>
              <a:schemeClr val="accent6"/>
            </a:solidFill>
            <a:miter lim="800000"/>
            <a:headEnd/>
            <a:tailEnd/>
          </a:ln>
        </p:spPr>
        <p:txBody>
          <a:bodyPr lIns="16002" tIns="8001" rIns="16002" bIns="8001">
            <a:spAutoFit/>
          </a:bodyPr>
          <a:lstStyle/>
          <a:p>
            <a:pPr marL="93344" indent="-93344">
              <a:buFontTx/>
              <a:buAutoNum type="arabicPeriod"/>
              <a:defRPr/>
            </a:pPr>
            <a:r>
              <a:rPr lang="en-US" sz="500" dirty="0" err="1">
                <a:solidFill>
                  <a:srgbClr val="3333CC">
                    <a:lumMod val="75000"/>
                  </a:srgbClr>
                </a:solidFill>
                <a:latin typeface="Arial" pitchFamily="34" charset="0"/>
              </a:rPr>
              <a:t>Flegal</a:t>
            </a:r>
            <a:r>
              <a:rPr lang="en-US" sz="500" dirty="0">
                <a:solidFill>
                  <a:srgbClr val="3333CC">
                    <a:lumMod val="75000"/>
                  </a:srgbClr>
                </a:solidFill>
                <a:latin typeface="Arial" pitchFamily="34" charset="0"/>
              </a:rPr>
              <a:t>, K. M., Carroll, M. D., Ogden, C. L., &amp; Curtin, L. R. (2010). Prevalence and trends in obesity among US adults, 1999–2008. </a:t>
            </a:r>
            <a:r>
              <a:rPr lang="en-US" sz="500" i="1" dirty="0">
                <a:solidFill>
                  <a:srgbClr val="3333CC">
                    <a:lumMod val="75000"/>
                  </a:srgbClr>
                </a:solidFill>
                <a:latin typeface="Arial" pitchFamily="34" charset="0"/>
              </a:rPr>
              <a:t>JAMA</a:t>
            </a:r>
            <a:r>
              <a:rPr lang="en-US" sz="500" dirty="0">
                <a:solidFill>
                  <a:srgbClr val="3333CC">
                    <a:lumMod val="75000"/>
                  </a:srgbClr>
                </a:solidFill>
                <a:latin typeface="Arial" pitchFamily="34" charset="0"/>
              </a:rPr>
              <a:t>, 303(3), 235–41.</a:t>
            </a:r>
          </a:p>
          <a:p>
            <a:pPr marL="93344" indent="-93344">
              <a:buFontTx/>
              <a:buAutoNum type="arabicPeriod"/>
              <a:defRPr/>
            </a:pPr>
            <a:r>
              <a:rPr lang="en-US" sz="500" dirty="0">
                <a:solidFill>
                  <a:srgbClr val="3333CC">
                    <a:lumMod val="75000"/>
                  </a:srgbClr>
                </a:solidFill>
                <a:latin typeface="Arial" pitchFamily="34" charset="0"/>
              </a:rPr>
              <a:t>Ogden, C. L., Carroll, M. D., Curtin, L. R., Lamb, M. M., &amp; </a:t>
            </a:r>
            <a:r>
              <a:rPr lang="en-US" sz="500" dirty="0" err="1">
                <a:solidFill>
                  <a:srgbClr val="3333CC">
                    <a:lumMod val="75000"/>
                  </a:srgbClr>
                </a:solidFill>
                <a:latin typeface="Arial" pitchFamily="34" charset="0"/>
              </a:rPr>
              <a:t>Flegal</a:t>
            </a:r>
            <a:r>
              <a:rPr lang="en-US" sz="500" dirty="0">
                <a:solidFill>
                  <a:srgbClr val="3333CC">
                    <a:lumMod val="75000"/>
                  </a:srgbClr>
                </a:solidFill>
                <a:latin typeface="Arial" pitchFamily="34" charset="0"/>
              </a:rPr>
              <a:t>, K. M. (2010). Prevalence of high body mass index in US children and adolescents, 2007–2008. </a:t>
            </a:r>
            <a:r>
              <a:rPr lang="en-US" sz="500" i="1" dirty="0">
                <a:solidFill>
                  <a:srgbClr val="3333CC">
                    <a:lumMod val="75000"/>
                  </a:srgbClr>
                </a:solidFill>
                <a:latin typeface="Arial" pitchFamily="34" charset="0"/>
              </a:rPr>
              <a:t>JAMA</a:t>
            </a:r>
            <a:r>
              <a:rPr lang="en-US" sz="500" dirty="0">
                <a:solidFill>
                  <a:srgbClr val="3333CC">
                    <a:lumMod val="75000"/>
                  </a:srgbClr>
                </a:solidFill>
                <a:latin typeface="Arial" pitchFamily="34" charset="0"/>
              </a:rPr>
              <a:t>, 303(3), 242–9. </a:t>
            </a:r>
          </a:p>
          <a:p>
            <a:pPr marL="93344" indent="-93344">
              <a:buFontTx/>
              <a:buAutoNum type="arabicPeriod"/>
              <a:defRPr/>
            </a:pPr>
            <a:r>
              <a:rPr lang="en-US" sz="500" dirty="0">
                <a:solidFill>
                  <a:srgbClr val="3333CC">
                    <a:lumMod val="75000"/>
                  </a:srgbClr>
                </a:solidFill>
                <a:latin typeface="Arial" pitchFamily="34" charset="0"/>
              </a:rPr>
              <a:t>Prentice, A., &amp; </a:t>
            </a:r>
            <a:r>
              <a:rPr lang="en-US" sz="500" dirty="0" err="1">
                <a:solidFill>
                  <a:srgbClr val="3333CC">
                    <a:lumMod val="75000"/>
                  </a:srgbClr>
                </a:solidFill>
                <a:latin typeface="Arial" pitchFamily="34" charset="0"/>
              </a:rPr>
              <a:t>Jebb</a:t>
            </a:r>
            <a:r>
              <a:rPr lang="en-US" sz="500" dirty="0">
                <a:solidFill>
                  <a:srgbClr val="3333CC">
                    <a:lumMod val="75000"/>
                  </a:srgbClr>
                </a:solidFill>
                <a:latin typeface="Arial" pitchFamily="34" charset="0"/>
              </a:rPr>
              <a:t>, S. (2004). Energy intake/physical activity interactions in the homeostasis of body weight regulation. </a:t>
            </a:r>
            <a:r>
              <a:rPr lang="en-US" sz="500" i="1" dirty="0" err="1">
                <a:solidFill>
                  <a:srgbClr val="3333CC">
                    <a:lumMod val="75000"/>
                  </a:srgbClr>
                </a:solidFill>
                <a:latin typeface="Arial" pitchFamily="34" charset="0"/>
              </a:rPr>
              <a:t>Nutr</a:t>
            </a:r>
            <a:r>
              <a:rPr lang="en-US" sz="500" i="1" dirty="0">
                <a:solidFill>
                  <a:srgbClr val="3333CC">
                    <a:lumMod val="75000"/>
                  </a:srgbClr>
                </a:solidFill>
                <a:latin typeface="Arial" pitchFamily="34" charset="0"/>
              </a:rPr>
              <a:t> Rev</a:t>
            </a:r>
            <a:r>
              <a:rPr lang="en-US" sz="500" dirty="0">
                <a:solidFill>
                  <a:srgbClr val="3333CC">
                    <a:lumMod val="75000"/>
                  </a:srgbClr>
                </a:solidFill>
                <a:latin typeface="Arial" pitchFamily="34" charset="0"/>
              </a:rPr>
              <a:t>, 2004, 62, S98-104.</a:t>
            </a:r>
          </a:p>
          <a:p>
            <a:pPr marL="93344" indent="-93344">
              <a:buFontTx/>
              <a:buAutoNum type="arabicPeriod"/>
              <a:defRPr/>
            </a:pPr>
            <a:r>
              <a:rPr lang="en-US" sz="500" dirty="0" err="1">
                <a:solidFill>
                  <a:srgbClr val="3333CC">
                    <a:lumMod val="75000"/>
                  </a:srgbClr>
                </a:solidFill>
                <a:latin typeface="Arial" pitchFamily="34" charset="0"/>
              </a:rPr>
              <a:t>Ershow</a:t>
            </a:r>
            <a:r>
              <a:rPr lang="en-US" sz="500" dirty="0">
                <a:solidFill>
                  <a:srgbClr val="3333CC">
                    <a:lumMod val="75000"/>
                  </a:srgbClr>
                </a:solidFill>
                <a:latin typeface="Arial" pitchFamily="34" charset="0"/>
              </a:rPr>
              <a:t>, A.G. (2009). Environmental influences on development of type 2 diabetes and obesity: challenges in personalizing prevention and management. </a:t>
            </a:r>
            <a:r>
              <a:rPr lang="en-US" sz="500" i="1" dirty="0">
                <a:solidFill>
                  <a:srgbClr val="3333CC">
                    <a:lumMod val="75000"/>
                  </a:srgbClr>
                </a:solidFill>
                <a:latin typeface="Arial" pitchFamily="34" charset="0"/>
              </a:rPr>
              <a:t>J Diabetes </a:t>
            </a:r>
            <a:r>
              <a:rPr lang="en-US" sz="500" i="1" dirty="0" err="1">
                <a:solidFill>
                  <a:srgbClr val="3333CC">
                    <a:lumMod val="75000"/>
                  </a:srgbClr>
                </a:solidFill>
                <a:latin typeface="Arial" pitchFamily="34" charset="0"/>
              </a:rPr>
              <a:t>Sci</a:t>
            </a:r>
            <a:r>
              <a:rPr lang="en-US" sz="500" i="1" dirty="0">
                <a:solidFill>
                  <a:srgbClr val="3333CC">
                    <a:lumMod val="75000"/>
                  </a:srgbClr>
                </a:solidFill>
                <a:latin typeface="Arial" pitchFamily="34" charset="0"/>
              </a:rPr>
              <a:t> </a:t>
            </a:r>
            <a:r>
              <a:rPr lang="en-US" sz="500" i="1" dirty="0" err="1">
                <a:solidFill>
                  <a:srgbClr val="3333CC">
                    <a:lumMod val="75000"/>
                  </a:srgbClr>
                </a:solidFill>
                <a:latin typeface="Arial" pitchFamily="34" charset="0"/>
              </a:rPr>
              <a:t>Technol</a:t>
            </a:r>
            <a:r>
              <a:rPr lang="en-US" sz="500" i="1" dirty="0">
                <a:solidFill>
                  <a:srgbClr val="3333CC">
                    <a:lumMod val="75000"/>
                  </a:srgbClr>
                </a:solidFill>
                <a:latin typeface="Arial" pitchFamily="34" charset="0"/>
              </a:rPr>
              <a:t>, </a:t>
            </a:r>
            <a:r>
              <a:rPr lang="en-US" sz="500" dirty="0">
                <a:solidFill>
                  <a:srgbClr val="3333CC">
                    <a:lumMod val="75000"/>
                  </a:srgbClr>
                </a:solidFill>
                <a:latin typeface="Arial" pitchFamily="34" charset="0"/>
              </a:rPr>
              <a:t>3, 727-34.</a:t>
            </a:r>
          </a:p>
          <a:p>
            <a:pPr marL="93344" indent="-93344">
              <a:buFontTx/>
              <a:buAutoNum type="arabicPeriod"/>
              <a:defRPr/>
            </a:pPr>
            <a:r>
              <a:rPr lang="en-US" sz="500" dirty="0">
                <a:solidFill>
                  <a:srgbClr val="3333CC">
                    <a:lumMod val="75000"/>
                  </a:srgbClr>
                </a:solidFill>
                <a:latin typeface="Arial" pitchFamily="34" charset="0"/>
              </a:rPr>
              <a:t>Wang, Y., </a:t>
            </a:r>
            <a:r>
              <a:rPr lang="en-US" sz="500" dirty="0" err="1">
                <a:solidFill>
                  <a:srgbClr val="3333CC">
                    <a:lumMod val="75000"/>
                  </a:srgbClr>
                </a:solidFill>
                <a:latin typeface="Arial" pitchFamily="34" charset="0"/>
              </a:rPr>
              <a:t>Beydoun</a:t>
            </a:r>
            <a:r>
              <a:rPr lang="en-US" sz="500" dirty="0">
                <a:solidFill>
                  <a:srgbClr val="3333CC">
                    <a:lumMod val="75000"/>
                  </a:srgbClr>
                </a:solidFill>
                <a:latin typeface="Arial" pitchFamily="34" charset="0"/>
              </a:rPr>
              <a:t>, M. A., Caballero, B., Gary, T. L., &amp; Lawrence, R. (2010). Trends and correlates in meat consumption patterns in the US adult population. </a:t>
            </a:r>
            <a:r>
              <a:rPr lang="en-US" sz="500" i="1" dirty="0">
                <a:solidFill>
                  <a:srgbClr val="3333CC">
                    <a:lumMod val="75000"/>
                  </a:srgbClr>
                </a:solidFill>
                <a:latin typeface="Arial" pitchFamily="34" charset="0"/>
              </a:rPr>
              <a:t>Public Health </a:t>
            </a:r>
            <a:r>
              <a:rPr lang="en-US" sz="500" i="1" dirty="0" err="1">
                <a:solidFill>
                  <a:srgbClr val="3333CC">
                    <a:lumMod val="75000"/>
                  </a:srgbClr>
                </a:solidFill>
                <a:latin typeface="Arial" pitchFamily="34" charset="0"/>
              </a:rPr>
              <a:t>Nutr</a:t>
            </a:r>
            <a:r>
              <a:rPr lang="en-US" sz="500" i="1" dirty="0">
                <a:solidFill>
                  <a:srgbClr val="3333CC">
                    <a:lumMod val="75000"/>
                  </a:srgbClr>
                </a:solidFill>
                <a:latin typeface="Arial" pitchFamily="34" charset="0"/>
              </a:rPr>
              <a:t>, </a:t>
            </a:r>
            <a:r>
              <a:rPr lang="en-US" sz="500" dirty="0">
                <a:solidFill>
                  <a:srgbClr val="3333CC">
                    <a:lumMod val="75000"/>
                  </a:srgbClr>
                </a:solidFill>
                <a:latin typeface="Arial" pitchFamily="34" charset="0"/>
              </a:rPr>
              <a:t>13(9), 1333-45.</a:t>
            </a:r>
          </a:p>
          <a:p>
            <a:pPr marL="93344" indent="-93344">
              <a:buFontTx/>
              <a:buAutoNum type="arabicPeriod"/>
              <a:defRPr/>
            </a:pPr>
            <a:r>
              <a:rPr lang="en-US" sz="500" dirty="0">
                <a:solidFill>
                  <a:srgbClr val="3333CC">
                    <a:lumMod val="75000"/>
                  </a:srgbClr>
                </a:solidFill>
                <a:latin typeface="Arial" pitchFamily="34" charset="0"/>
              </a:rPr>
              <a:t>Wang, Y., </a:t>
            </a:r>
            <a:r>
              <a:rPr lang="en-US" sz="500" dirty="0" err="1">
                <a:solidFill>
                  <a:srgbClr val="3333CC">
                    <a:lumMod val="75000"/>
                  </a:srgbClr>
                </a:solidFill>
                <a:latin typeface="Arial" pitchFamily="34" charset="0"/>
              </a:rPr>
              <a:t>Beydoun</a:t>
            </a:r>
            <a:r>
              <a:rPr lang="en-US" sz="500" dirty="0">
                <a:solidFill>
                  <a:srgbClr val="3333CC">
                    <a:lumMod val="75000"/>
                  </a:srgbClr>
                </a:solidFill>
                <a:latin typeface="Arial" pitchFamily="34" charset="0"/>
              </a:rPr>
              <a:t>, M. A. (2009). Meat consumption is associated with obesity and central obesity among US adults</a:t>
            </a:r>
            <a:r>
              <a:rPr lang="en-US" sz="500" dirty="0">
                <a:solidFill>
                  <a:srgbClr val="3333CC">
                    <a:lumMod val="75000"/>
                  </a:srgbClr>
                </a:solidFill>
                <a:latin typeface="Arial" pitchFamily="34" charset="0"/>
                <a:hlinkClick r:id="rId3"/>
              </a:rPr>
              <a:t>.</a:t>
            </a:r>
            <a:r>
              <a:rPr lang="en-US" sz="500" dirty="0">
                <a:solidFill>
                  <a:srgbClr val="3333CC">
                    <a:lumMod val="75000"/>
                  </a:srgbClr>
                </a:solidFill>
                <a:latin typeface="Arial" pitchFamily="34" charset="0"/>
              </a:rPr>
              <a:t>.</a:t>
            </a:r>
            <a:r>
              <a:rPr lang="en-US" sz="500" dirty="0" err="1">
                <a:solidFill>
                  <a:srgbClr val="3333CC">
                    <a:lumMod val="75000"/>
                  </a:srgbClr>
                </a:solidFill>
                <a:latin typeface="Arial" pitchFamily="34" charset="0"/>
              </a:rPr>
              <a:t>Int</a:t>
            </a:r>
            <a:r>
              <a:rPr lang="en-US" sz="500" dirty="0">
                <a:solidFill>
                  <a:srgbClr val="3333CC">
                    <a:lumMod val="75000"/>
                  </a:srgbClr>
                </a:solidFill>
                <a:latin typeface="Arial" pitchFamily="34" charset="0"/>
              </a:rPr>
              <a:t> J </a:t>
            </a:r>
            <a:r>
              <a:rPr lang="en-US" sz="500" dirty="0" err="1">
                <a:solidFill>
                  <a:srgbClr val="3333CC">
                    <a:lumMod val="75000"/>
                  </a:srgbClr>
                </a:solidFill>
                <a:latin typeface="Arial" pitchFamily="34" charset="0"/>
              </a:rPr>
              <a:t>Obes</a:t>
            </a:r>
            <a:r>
              <a:rPr lang="en-US" sz="500" dirty="0">
                <a:solidFill>
                  <a:srgbClr val="3333CC">
                    <a:lumMod val="75000"/>
                  </a:srgbClr>
                </a:solidFill>
                <a:latin typeface="Arial" pitchFamily="34" charset="0"/>
              </a:rPr>
              <a:t>, 33(6), 621-8.</a:t>
            </a:r>
          </a:p>
          <a:p>
            <a:pPr marL="93344" indent="-93344">
              <a:buFontTx/>
              <a:buAutoNum type="arabicPeriod"/>
              <a:defRPr/>
            </a:pPr>
            <a:r>
              <a:rPr lang="en-US" sz="500" dirty="0" err="1">
                <a:solidFill>
                  <a:srgbClr val="3333CC">
                    <a:lumMod val="75000"/>
                  </a:srgbClr>
                </a:solidFill>
                <a:latin typeface="Arial" pitchFamily="34" charset="0"/>
              </a:rPr>
              <a:t>Cheskin</a:t>
            </a:r>
            <a:r>
              <a:rPr lang="en-US" sz="500" dirty="0">
                <a:solidFill>
                  <a:srgbClr val="3333CC">
                    <a:lumMod val="75000"/>
                  </a:srgbClr>
                </a:solidFill>
                <a:latin typeface="Arial" pitchFamily="34" charset="0"/>
              </a:rPr>
              <a:t>, L. J., Davis, L. M., </a:t>
            </a:r>
            <a:r>
              <a:rPr lang="en-US" sz="500" dirty="0" err="1">
                <a:solidFill>
                  <a:srgbClr val="3333CC">
                    <a:lumMod val="75000"/>
                  </a:srgbClr>
                </a:solidFill>
                <a:latin typeface="Arial" pitchFamily="34" charset="0"/>
              </a:rPr>
              <a:t>Lipsky</a:t>
            </a:r>
            <a:r>
              <a:rPr lang="en-US" sz="500" dirty="0">
                <a:solidFill>
                  <a:srgbClr val="3333CC">
                    <a:lumMod val="75000"/>
                  </a:srgbClr>
                </a:solidFill>
                <a:latin typeface="Arial" pitchFamily="34" charset="0"/>
              </a:rPr>
              <a:t>, L. M., </a:t>
            </a:r>
            <a:r>
              <a:rPr lang="en-US" sz="500" dirty="0" err="1">
                <a:solidFill>
                  <a:srgbClr val="3333CC">
                    <a:lumMod val="75000"/>
                  </a:srgbClr>
                </a:solidFill>
                <a:latin typeface="Arial" pitchFamily="34" charset="0"/>
              </a:rPr>
              <a:t>Mitola</a:t>
            </a:r>
            <a:r>
              <a:rPr lang="en-US" sz="500" dirty="0">
                <a:solidFill>
                  <a:srgbClr val="3333CC">
                    <a:lumMod val="75000"/>
                  </a:srgbClr>
                </a:solidFill>
                <a:latin typeface="Arial" pitchFamily="34" charset="0"/>
              </a:rPr>
              <a:t>, A. H., </a:t>
            </a:r>
            <a:r>
              <a:rPr lang="en-US" sz="500" dirty="0" err="1">
                <a:solidFill>
                  <a:srgbClr val="3333CC">
                    <a:lumMod val="75000"/>
                  </a:srgbClr>
                </a:solidFill>
                <a:latin typeface="Arial" pitchFamily="34" charset="0"/>
              </a:rPr>
              <a:t>Lycan</a:t>
            </a:r>
            <a:r>
              <a:rPr lang="en-US" sz="500" dirty="0">
                <a:solidFill>
                  <a:srgbClr val="3333CC">
                    <a:lumMod val="75000"/>
                  </a:srgbClr>
                </a:solidFill>
                <a:latin typeface="Arial" pitchFamily="34" charset="0"/>
              </a:rPr>
              <a:t>, T., Mitchell, V., et al. (2008). Lack of energy compensation over 4 days when white button mushrooms are substituted for beef. </a:t>
            </a:r>
            <a:r>
              <a:rPr lang="en-US" sz="500" i="1" dirty="0">
                <a:solidFill>
                  <a:srgbClr val="3333CC">
                    <a:lumMod val="75000"/>
                  </a:srgbClr>
                </a:solidFill>
                <a:latin typeface="Arial" pitchFamily="34" charset="0"/>
              </a:rPr>
              <a:t>Appetite, </a:t>
            </a:r>
            <a:r>
              <a:rPr lang="en-US" sz="500" dirty="0">
                <a:solidFill>
                  <a:srgbClr val="3333CC">
                    <a:lumMod val="75000"/>
                  </a:srgbClr>
                </a:solidFill>
                <a:latin typeface="Arial" pitchFamily="34" charset="0"/>
              </a:rPr>
              <a:t>51, 50-57.</a:t>
            </a:r>
            <a:endParaRPr lang="en-US" sz="400" dirty="0">
              <a:solidFill>
                <a:srgbClr val="3333CC">
                  <a:lumMod val="75000"/>
                </a:srgbClr>
              </a:solidFill>
              <a:latin typeface="Arial" charset="0"/>
              <a:cs typeface="Arial" charset="0"/>
            </a:endParaRPr>
          </a:p>
        </p:txBody>
      </p:sp>
      <p:sp>
        <p:nvSpPr>
          <p:cNvPr id="2068" name="Line 2369"/>
          <p:cNvSpPr>
            <a:spLocks noChangeShapeType="1"/>
          </p:cNvSpPr>
          <p:nvPr/>
        </p:nvSpPr>
        <p:spPr bwMode="auto">
          <a:xfrm flipV="1">
            <a:off x="204107" y="6689148"/>
            <a:ext cx="8694964" cy="0"/>
          </a:xfrm>
          <a:prstGeom prst="line">
            <a:avLst/>
          </a:prstGeom>
          <a:noFill/>
          <a:ln w="76200" cmpd="thinThick">
            <a:solidFill>
              <a:schemeClr val="accent6">
                <a:lumMod val="75000"/>
              </a:schemeClr>
            </a:solidFill>
            <a:round/>
            <a:headEnd/>
            <a:tailEnd/>
          </a:ln>
        </p:spPr>
        <p:txBody>
          <a:bodyPr lIns="16002" tIns="8001" rIns="16002" bIns="8001"/>
          <a:lstStyle/>
          <a:p>
            <a:pPr algn="ctr">
              <a:defRPr/>
            </a:pPr>
            <a:endParaRPr lang="en-US" sz="500" b="1" dirty="0">
              <a:solidFill>
                <a:srgbClr val="FFFFFF"/>
              </a:solidFill>
              <a:latin typeface="Arial Black" pitchFamily="34" charset="0"/>
              <a:cs typeface="Arial" charset="0"/>
            </a:endParaRPr>
          </a:p>
        </p:txBody>
      </p:sp>
      <p:graphicFrame>
        <p:nvGraphicFramePr>
          <p:cNvPr id="2411" name="Group 363"/>
          <p:cNvGraphicFramePr>
            <a:graphicFrameLocks noGrp="1"/>
          </p:cNvGraphicFramePr>
          <p:nvPr/>
        </p:nvGraphicFramePr>
        <p:xfrm>
          <a:off x="0" y="6208568"/>
          <a:ext cx="2362200" cy="373380"/>
        </p:xfrm>
        <a:graphic>
          <a:graphicData uri="http://schemas.openxmlformats.org/drawingml/2006/table">
            <a:tbl>
              <a:tblPr/>
              <a:tblGrid>
                <a:gridCol w="2362200"/>
              </a:tblGrid>
              <a:tr h="12573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bg1"/>
                          </a:solidFill>
                          <a:effectLst/>
                          <a:latin typeface="Arial" charset="0"/>
                          <a:cs typeface="Arial" charset="0"/>
                        </a:rPr>
                        <a:t>RECRUITMENT </a:t>
                      </a:r>
                      <a:endParaRPr kumimoji="0" lang="en-US" sz="700" b="1" i="0" u="none" strike="noStrike" cap="none" normalizeH="0" baseline="0" dirty="0" smtClean="0">
                        <a:ln>
                          <a:noFill/>
                        </a:ln>
                        <a:solidFill>
                          <a:schemeClr val="bg1"/>
                        </a:solidFill>
                        <a:effectLst/>
                        <a:latin typeface="Arial Black" pitchFamily="34" charset="0"/>
                      </a:endParaRPr>
                    </a:p>
                  </a:txBody>
                  <a:tcPr marL="16329" marR="16329" marT="9525" marB="9525"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75000"/>
                      </a:schemeClr>
                    </a:solidFill>
                  </a:tcPr>
                </a:tc>
              </a:tr>
              <a:tr h="2476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lang="en-US" sz="500" kern="1200" dirty="0" smtClean="0">
                          <a:solidFill>
                            <a:schemeClr val="tx1"/>
                          </a:solidFill>
                          <a:latin typeface="Arial" pitchFamily="34" charset="0"/>
                          <a:ea typeface="+mn-ea"/>
                          <a:cs typeface="Arial" pitchFamily="34" charset="0"/>
                        </a:rPr>
                        <a:t>Advertisements through the local newspaper (</a:t>
                      </a:r>
                      <a:r>
                        <a:rPr lang="en-US" sz="500" i="1" kern="1200" dirty="0" smtClean="0">
                          <a:solidFill>
                            <a:schemeClr val="tx1"/>
                          </a:solidFill>
                          <a:latin typeface="Arial" pitchFamily="34" charset="0"/>
                          <a:ea typeface="+mn-ea"/>
                          <a:cs typeface="Arial" pitchFamily="34" charset="0"/>
                        </a:rPr>
                        <a:t>Baltimore Sun</a:t>
                      </a:r>
                      <a:r>
                        <a:rPr lang="en-US" sz="500" kern="1200" dirty="0" smtClean="0">
                          <a:solidFill>
                            <a:schemeClr val="tx1"/>
                          </a:solidFill>
                          <a:latin typeface="Arial" pitchFamily="34" charset="0"/>
                          <a:ea typeface="+mn-ea"/>
                          <a:cs typeface="Arial" pitchFamily="34" charset="0"/>
                        </a:rPr>
                        <a:t>, </a:t>
                      </a:r>
                      <a:r>
                        <a:rPr lang="en-US" sz="500" i="1" kern="1200" dirty="0" smtClean="0">
                          <a:solidFill>
                            <a:schemeClr val="tx1"/>
                          </a:solidFill>
                          <a:latin typeface="Arial" pitchFamily="34" charset="0"/>
                          <a:ea typeface="+mn-ea"/>
                          <a:cs typeface="Arial" pitchFamily="34" charset="0"/>
                        </a:rPr>
                        <a:t>City Paper</a:t>
                      </a:r>
                      <a:r>
                        <a:rPr lang="en-US" sz="500" kern="1200" dirty="0" smtClean="0">
                          <a:solidFill>
                            <a:schemeClr val="tx1"/>
                          </a:solidFill>
                          <a:latin typeface="Arial" pitchFamily="34" charset="0"/>
                          <a:ea typeface="+mn-ea"/>
                          <a:cs typeface="Arial" pitchFamily="34" charset="0"/>
                        </a:rPr>
                        <a:t>), flyers posted around the campus and at local sites (supermarket bulletin boards)</a:t>
                      </a:r>
                      <a:endParaRPr kumimoji="0" lang="en-US" sz="500" b="1" i="0" u="none" strike="noStrike" cap="none" normalizeH="0" baseline="0" dirty="0" smtClean="0">
                        <a:ln>
                          <a:noFill/>
                        </a:ln>
                        <a:solidFill>
                          <a:schemeClr val="bg1"/>
                        </a:solidFill>
                        <a:effectLst/>
                        <a:latin typeface="Arial" pitchFamily="34" charset="0"/>
                        <a:cs typeface="Arial" pitchFamily="34" charset="0"/>
                      </a:endParaRPr>
                    </a:p>
                  </a:txBody>
                  <a:tcPr marL="16329" marR="16329" marT="9525" marB="9525"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sp>
        <p:nvSpPr>
          <p:cNvPr id="31" name="AutoShape 2106"/>
          <p:cNvSpPr>
            <a:spLocks noChangeArrowheads="1"/>
          </p:cNvSpPr>
          <p:nvPr/>
        </p:nvSpPr>
        <p:spPr bwMode="auto">
          <a:xfrm>
            <a:off x="231322" y="3805670"/>
            <a:ext cx="1959429" cy="190500"/>
          </a:xfrm>
          <a:prstGeom prst="roundRect">
            <a:avLst>
              <a:gd name="adj" fmla="val 16667"/>
            </a:avLst>
          </a:prstGeom>
          <a:gradFill rotWithShape="1">
            <a:gsLst>
              <a:gs pos="0">
                <a:schemeClr val="accent6">
                  <a:lumMod val="60000"/>
                  <a:lumOff val="40000"/>
                </a:schemeClr>
              </a:gs>
              <a:gs pos="100000">
                <a:schemeClr val="accent6">
                  <a:lumMod val="75000"/>
                </a:schemeClr>
              </a:gs>
            </a:gsLst>
            <a:path path="shape">
              <a:fillToRect l="50000" t="50000" r="50000" b="50000"/>
            </a:path>
          </a:gradFill>
          <a:ln w="9525">
            <a:solidFill>
              <a:schemeClr val="tx1"/>
            </a:solidFill>
            <a:round/>
            <a:headEnd/>
            <a:tailEnd/>
          </a:ln>
        </p:spPr>
        <p:txBody>
          <a:bodyPr wrap="none" lIns="16002" tIns="8001" rIns="16002" bIns="8001" anchor="ctr"/>
          <a:lstStyle/>
          <a:p>
            <a:pPr algn="ctr">
              <a:defRPr/>
            </a:pPr>
            <a:r>
              <a:rPr lang="en-US" sz="700" b="1" dirty="0">
                <a:solidFill>
                  <a:srgbClr val="FFFFFF"/>
                </a:solidFill>
                <a:latin typeface="Arial" pitchFamily="34" charset="0"/>
              </a:rPr>
              <a:t>OBJECTIVES</a:t>
            </a:r>
          </a:p>
        </p:txBody>
      </p:sp>
      <p:sp>
        <p:nvSpPr>
          <p:cNvPr id="32" name="Text Box 19"/>
          <p:cNvSpPr txBox="1">
            <a:spLocks noChangeArrowheads="1"/>
          </p:cNvSpPr>
          <p:nvPr/>
        </p:nvSpPr>
        <p:spPr bwMode="auto">
          <a:xfrm>
            <a:off x="0" y="4041631"/>
            <a:ext cx="2285999" cy="847155"/>
          </a:xfrm>
          <a:prstGeom prst="rect">
            <a:avLst/>
          </a:prstGeom>
          <a:noFill/>
          <a:ln w="76200" cmpd="tri">
            <a:solidFill>
              <a:schemeClr val="accent6">
                <a:lumMod val="50000"/>
              </a:schemeClr>
            </a:solidFill>
            <a:miter lim="800000"/>
            <a:headEnd/>
            <a:tailEnd/>
          </a:ln>
        </p:spPr>
        <p:txBody>
          <a:bodyPr wrap="square" lIns="16002" tIns="8001" rIns="16002" bIns="8001">
            <a:spAutoFit/>
          </a:bodyPr>
          <a:lstStyle/>
          <a:p>
            <a:pPr>
              <a:buFont typeface="Wingdings" pitchFamily="2" charset="2"/>
              <a:buChar char="Ø"/>
              <a:defRPr/>
            </a:pPr>
            <a:r>
              <a:rPr lang="en-US" sz="600" dirty="0">
                <a:solidFill>
                  <a:srgbClr val="002060"/>
                </a:solidFill>
                <a:latin typeface="Arial" pitchFamily="34" charset="0"/>
              </a:rPr>
              <a:t>To assess body weight changes at the end of weight loss and weight maintenance phase</a:t>
            </a:r>
          </a:p>
          <a:p>
            <a:pPr>
              <a:defRPr/>
            </a:pPr>
            <a:endParaRPr lang="en-US" sz="600" dirty="0">
              <a:solidFill>
                <a:srgbClr val="002060"/>
              </a:solidFill>
              <a:latin typeface="Arial" pitchFamily="34" charset="0"/>
            </a:endParaRPr>
          </a:p>
          <a:p>
            <a:pPr>
              <a:buFont typeface="Wingdings" pitchFamily="2" charset="2"/>
              <a:buChar char="Ø"/>
              <a:defRPr/>
            </a:pPr>
            <a:r>
              <a:rPr lang="en-US" sz="600" dirty="0">
                <a:solidFill>
                  <a:srgbClr val="002060"/>
                </a:solidFill>
                <a:latin typeface="Arial" pitchFamily="34" charset="0"/>
              </a:rPr>
              <a:t>To  assess BMI, total percent body fat &amp; waist circumference changes at the end of weight loss and weight maintenance phase</a:t>
            </a:r>
          </a:p>
          <a:p>
            <a:pPr>
              <a:buFont typeface="Wingdings" pitchFamily="2" charset="2"/>
              <a:buChar char="Ø"/>
              <a:defRPr/>
            </a:pPr>
            <a:endParaRPr lang="en-US" sz="600" dirty="0">
              <a:solidFill>
                <a:srgbClr val="002060"/>
              </a:solidFill>
              <a:latin typeface="Arial" pitchFamily="34" charset="0"/>
            </a:endParaRPr>
          </a:p>
          <a:p>
            <a:pPr>
              <a:buFont typeface="Wingdings" pitchFamily="2" charset="2"/>
              <a:buChar char="Ø"/>
              <a:defRPr/>
            </a:pPr>
            <a:r>
              <a:rPr lang="en-US" sz="600" dirty="0">
                <a:solidFill>
                  <a:srgbClr val="002060"/>
                </a:solidFill>
                <a:latin typeface="Arial" pitchFamily="34" charset="0"/>
              </a:rPr>
              <a:t>To assess macronutrient intake of the participants in the mushroom versus meat diet group at the end of weight loss and weight-maintenance phases of the study</a:t>
            </a:r>
          </a:p>
        </p:txBody>
      </p:sp>
      <p:sp>
        <p:nvSpPr>
          <p:cNvPr id="33" name="AutoShape 2107"/>
          <p:cNvSpPr>
            <a:spLocks noChangeArrowheads="1"/>
          </p:cNvSpPr>
          <p:nvPr/>
        </p:nvSpPr>
        <p:spPr bwMode="auto">
          <a:xfrm>
            <a:off x="2462894" y="4953000"/>
            <a:ext cx="1959429" cy="190500"/>
          </a:xfrm>
          <a:prstGeom prst="roundRect">
            <a:avLst>
              <a:gd name="adj" fmla="val 16667"/>
            </a:avLst>
          </a:prstGeom>
          <a:gradFill rotWithShape="1">
            <a:gsLst>
              <a:gs pos="0">
                <a:schemeClr val="accent6">
                  <a:lumMod val="60000"/>
                  <a:lumOff val="40000"/>
                </a:schemeClr>
              </a:gs>
              <a:gs pos="100000">
                <a:schemeClr val="accent6">
                  <a:lumMod val="75000"/>
                </a:schemeClr>
              </a:gs>
            </a:gsLst>
            <a:path path="shape">
              <a:fillToRect l="50000" t="50000" r="50000" b="50000"/>
            </a:path>
          </a:gradFill>
          <a:ln w="9525">
            <a:solidFill>
              <a:schemeClr val="tx1"/>
            </a:solidFill>
            <a:round/>
            <a:headEnd/>
            <a:tailEnd/>
          </a:ln>
        </p:spPr>
        <p:txBody>
          <a:bodyPr wrap="none" lIns="16002" tIns="8001" rIns="16002" bIns="8001" anchor="ctr"/>
          <a:lstStyle/>
          <a:p>
            <a:pPr algn="ctr">
              <a:defRPr/>
            </a:pPr>
            <a:r>
              <a:rPr lang="en-US" sz="700" b="1" dirty="0">
                <a:solidFill>
                  <a:srgbClr val="FFFFFF"/>
                </a:solidFill>
                <a:latin typeface="Arial" pitchFamily="34" charset="0"/>
              </a:rPr>
              <a:t>RESULTS</a:t>
            </a:r>
          </a:p>
        </p:txBody>
      </p:sp>
      <p:sp>
        <p:nvSpPr>
          <p:cNvPr id="92" name="AutoShape 35"/>
          <p:cNvSpPr>
            <a:spLocks noChangeArrowheads="1"/>
          </p:cNvSpPr>
          <p:nvPr/>
        </p:nvSpPr>
        <p:spPr bwMode="auto">
          <a:xfrm>
            <a:off x="2435679" y="2505724"/>
            <a:ext cx="1959429" cy="190500"/>
          </a:xfrm>
          <a:prstGeom prst="roundRect">
            <a:avLst>
              <a:gd name="adj" fmla="val 16667"/>
            </a:avLst>
          </a:prstGeom>
          <a:gradFill rotWithShape="1">
            <a:gsLst>
              <a:gs pos="0">
                <a:schemeClr val="accent6">
                  <a:lumMod val="60000"/>
                  <a:lumOff val="40000"/>
                </a:schemeClr>
              </a:gs>
              <a:gs pos="100000">
                <a:schemeClr val="accent6">
                  <a:lumMod val="75000"/>
                </a:schemeClr>
              </a:gs>
            </a:gsLst>
            <a:path path="shape">
              <a:fillToRect l="50000" t="50000" r="50000" b="50000"/>
            </a:path>
          </a:gradFill>
          <a:ln w="9525">
            <a:solidFill>
              <a:schemeClr val="accent6">
                <a:lumMod val="50000"/>
              </a:schemeClr>
            </a:solidFill>
            <a:round/>
            <a:headEnd/>
            <a:tailEnd/>
          </a:ln>
        </p:spPr>
        <p:txBody>
          <a:bodyPr wrap="none" lIns="16002" tIns="8001" rIns="16002" bIns="8001" anchor="ctr"/>
          <a:lstStyle/>
          <a:p>
            <a:pPr algn="ctr">
              <a:defRPr/>
            </a:pPr>
            <a:r>
              <a:rPr lang="en-US" sz="600" b="1" dirty="0">
                <a:solidFill>
                  <a:srgbClr val="FFFFFF"/>
                </a:solidFill>
                <a:latin typeface="Arial" pitchFamily="34" charset="0"/>
              </a:rPr>
              <a:t>INTERVENTION, STUDY PHASES &amp; DATA COLLECTION</a:t>
            </a:r>
          </a:p>
        </p:txBody>
      </p:sp>
      <p:sp>
        <p:nvSpPr>
          <p:cNvPr id="175" name="AutoShape 38"/>
          <p:cNvSpPr>
            <a:spLocks noChangeArrowheads="1"/>
          </p:cNvSpPr>
          <p:nvPr/>
        </p:nvSpPr>
        <p:spPr bwMode="auto">
          <a:xfrm>
            <a:off x="4789714" y="1087257"/>
            <a:ext cx="1959429" cy="190500"/>
          </a:xfrm>
          <a:prstGeom prst="roundRect">
            <a:avLst>
              <a:gd name="adj" fmla="val 16667"/>
            </a:avLst>
          </a:prstGeom>
          <a:gradFill rotWithShape="1">
            <a:gsLst>
              <a:gs pos="0">
                <a:schemeClr val="accent6">
                  <a:lumMod val="60000"/>
                  <a:lumOff val="40000"/>
                </a:schemeClr>
              </a:gs>
              <a:gs pos="100000">
                <a:schemeClr val="accent6">
                  <a:lumMod val="75000"/>
                </a:schemeClr>
              </a:gs>
            </a:gsLst>
            <a:path path="shape">
              <a:fillToRect l="50000" t="50000" r="50000" b="50000"/>
            </a:path>
          </a:gradFill>
          <a:ln w="9525">
            <a:solidFill>
              <a:schemeClr val="tx1"/>
            </a:solidFill>
            <a:round/>
            <a:headEnd/>
            <a:tailEnd/>
          </a:ln>
        </p:spPr>
        <p:txBody>
          <a:bodyPr wrap="none" lIns="16002" tIns="8001" rIns="16002" bIns="8001" anchor="ctr"/>
          <a:lstStyle/>
          <a:p>
            <a:pPr algn="ctr">
              <a:defRPr/>
            </a:pPr>
            <a:r>
              <a:rPr lang="en-US" sz="700" b="1" dirty="0">
                <a:solidFill>
                  <a:srgbClr val="FFFFFF"/>
                </a:solidFill>
                <a:latin typeface="Arial" pitchFamily="34" charset="0"/>
              </a:rPr>
              <a:t>MACRONUTRIENT INTAKE</a:t>
            </a:r>
          </a:p>
        </p:txBody>
      </p:sp>
      <p:graphicFrame>
        <p:nvGraphicFramePr>
          <p:cNvPr id="179" name="Table 178"/>
          <p:cNvGraphicFramePr>
            <a:graphicFrameLocks noGrp="1"/>
          </p:cNvGraphicFramePr>
          <p:nvPr/>
        </p:nvGraphicFramePr>
        <p:xfrm>
          <a:off x="4789714" y="1339453"/>
          <a:ext cx="1959429" cy="2171022"/>
        </p:xfrm>
        <a:graphic>
          <a:graphicData uri="http://schemas.openxmlformats.org/drawingml/2006/table">
            <a:tbl>
              <a:tblPr/>
              <a:tblGrid>
                <a:gridCol w="515435"/>
                <a:gridCol w="517481"/>
                <a:gridCol w="559120"/>
                <a:gridCol w="54429"/>
                <a:gridCol w="312964"/>
              </a:tblGrid>
              <a:tr h="382385">
                <a:tc gridSpan="5">
                  <a:txBody>
                    <a:bodyPr/>
                    <a:lstStyle/>
                    <a:p>
                      <a:pPr marL="0" marR="0">
                        <a:lnSpc>
                          <a:spcPct val="115000"/>
                        </a:lnSpc>
                        <a:spcBef>
                          <a:spcPts val="0"/>
                        </a:spcBef>
                        <a:spcAft>
                          <a:spcPts val="0"/>
                        </a:spcAft>
                      </a:pPr>
                      <a:r>
                        <a:rPr lang="en-US" sz="500" b="1" dirty="0">
                          <a:solidFill>
                            <a:srgbClr val="FFFFFF"/>
                          </a:solidFill>
                          <a:latin typeface="Arial" pitchFamily="34" charset="0"/>
                          <a:ea typeface="Calibri"/>
                          <a:cs typeface="Arial" pitchFamily="34" charset="0"/>
                        </a:rPr>
                        <a:t>Table </a:t>
                      </a:r>
                      <a:r>
                        <a:rPr lang="en-US" sz="500" b="1" dirty="0" smtClean="0">
                          <a:solidFill>
                            <a:srgbClr val="FFFFFF"/>
                          </a:solidFill>
                          <a:latin typeface="Arial" pitchFamily="34" charset="0"/>
                          <a:ea typeface="Calibri"/>
                          <a:cs typeface="Arial" pitchFamily="34" charset="0"/>
                        </a:rPr>
                        <a:t>1: </a:t>
                      </a:r>
                      <a:r>
                        <a:rPr lang="en-US" sz="500" b="1" dirty="0">
                          <a:solidFill>
                            <a:srgbClr val="FFFFFF"/>
                          </a:solidFill>
                          <a:latin typeface="Arial" pitchFamily="34" charset="0"/>
                          <a:ea typeface="Calibri"/>
                          <a:cs typeface="Arial" pitchFamily="34" charset="0"/>
                        </a:rPr>
                        <a:t>Estimated marginal mean change in macronutrient and fiber intake from baseline to endpoint for participants in the Meat Vs. Mushroom group</a:t>
                      </a:r>
                      <a:r>
                        <a:rPr lang="en-US" sz="500" b="1" baseline="30000" dirty="0">
                          <a:solidFill>
                            <a:srgbClr val="FFFFFF"/>
                          </a:solidFill>
                          <a:latin typeface="Arial" pitchFamily="34" charset="0"/>
                          <a:ea typeface="Calibri"/>
                          <a:cs typeface="Arial" pitchFamily="34" charset="0"/>
                        </a:rPr>
                        <a:t> </a:t>
                      </a:r>
                      <a:r>
                        <a:rPr lang="en-US" sz="500" b="1" baseline="30000" dirty="0" smtClean="0">
                          <a:solidFill>
                            <a:srgbClr val="FFFFFF"/>
                          </a:solidFill>
                          <a:latin typeface="Arial" pitchFamily="34" charset="0"/>
                          <a:ea typeface="Calibri"/>
                          <a:cs typeface="Arial" pitchFamily="34" charset="0"/>
                        </a:rPr>
                        <a:t>a</a:t>
                      </a:r>
                      <a:endParaRPr lang="en-US" sz="500" b="1" dirty="0">
                        <a:latin typeface="Arial" pitchFamily="34" charset="0"/>
                        <a:ea typeface="Calibri"/>
                        <a:cs typeface="Arial" pitchFamily="34" charset="0"/>
                      </a:endParaRPr>
                    </a:p>
                  </a:txBody>
                  <a:tcPr marL="12246" marR="12246" marT="0" marB="0">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1193">
                <a:tc>
                  <a:txBody>
                    <a:bodyPr/>
                    <a:lstStyle/>
                    <a:p>
                      <a:pPr marL="0" marR="0" algn="ctr">
                        <a:lnSpc>
                          <a:spcPct val="115000"/>
                        </a:lnSpc>
                        <a:spcBef>
                          <a:spcPts val="0"/>
                        </a:spcBef>
                        <a:spcAft>
                          <a:spcPts val="0"/>
                        </a:spcAft>
                      </a:pPr>
                      <a:r>
                        <a:rPr lang="en-US" sz="500" dirty="0">
                          <a:solidFill>
                            <a:schemeClr val="accent6"/>
                          </a:solidFill>
                          <a:latin typeface="Arial" pitchFamily="34" charset="0"/>
                          <a:ea typeface="Calibri"/>
                          <a:cs typeface="Arial" pitchFamily="34" charset="0"/>
                        </a:rPr>
                        <a:t>Variable</a:t>
                      </a:r>
                    </a:p>
                  </a:txBody>
                  <a:tcPr marL="12246" marR="12246" marT="0" marB="0">
                    <a:lnL w="28575" cap="flat" cmpd="sng" algn="ctr">
                      <a:solidFill>
                        <a:schemeClr val="accent6">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500" dirty="0">
                          <a:solidFill>
                            <a:schemeClr val="accent6"/>
                          </a:solidFill>
                          <a:latin typeface="Arial" pitchFamily="34" charset="0"/>
                          <a:ea typeface="Calibri"/>
                          <a:cs typeface="Arial" pitchFamily="34" charset="0"/>
                        </a:rPr>
                        <a:t>Meat Diet (n=17)</a:t>
                      </a: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500" dirty="0">
                          <a:solidFill>
                            <a:schemeClr val="accent6"/>
                          </a:solidFill>
                          <a:latin typeface="Arial"/>
                          <a:ea typeface="Calibri"/>
                          <a:cs typeface="Times New Roman"/>
                        </a:rPr>
                        <a:t>Mushroom Diet (n=17)</a:t>
                      </a:r>
                      <a:endParaRPr lang="en-US" sz="500" dirty="0">
                        <a:solidFill>
                          <a:schemeClr val="accent6"/>
                        </a:solidFill>
                        <a:latin typeface="Calibri"/>
                        <a:ea typeface="Calibri"/>
                        <a:cs typeface="Times New Roman"/>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marL="0" marR="0" algn="ctr">
                        <a:lnSpc>
                          <a:spcPct val="115000"/>
                        </a:lnSpc>
                        <a:spcBef>
                          <a:spcPts val="0"/>
                        </a:spcBef>
                        <a:spcAft>
                          <a:spcPts val="0"/>
                        </a:spcAft>
                      </a:pPr>
                      <a:r>
                        <a:rPr lang="en-US" sz="500" dirty="0">
                          <a:solidFill>
                            <a:schemeClr val="accent6"/>
                          </a:solidFill>
                          <a:latin typeface="Arial"/>
                          <a:ea typeface="Calibri"/>
                          <a:cs typeface="Times New Roman"/>
                        </a:rPr>
                        <a:t>P Value</a:t>
                      </a:r>
                      <a:endParaRPr lang="en-US" sz="500" dirty="0">
                        <a:solidFill>
                          <a:schemeClr val="accent6"/>
                        </a:solidFill>
                        <a:latin typeface="Calibri"/>
                        <a:ea typeface="Calibri"/>
                        <a:cs typeface="Times New Roman"/>
                      </a:endParaRPr>
                    </a:p>
                  </a:txBody>
                  <a:tcPr marL="12246" marR="12246" marT="0" marB="0">
                    <a:lnL w="12700" cap="flat" cmpd="sng" algn="ctr">
                      <a:solidFill>
                        <a:srgbClr val="000000"/>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100186">
                <a:tc gridSpan="5">
                  <a:txBody>
                    <a:bodyPr/>
                    <a:lstStyle/>
                    <a:p>
                      <a:pPr marL="0" marR="0" algn="ctr">
                        <a:lnSpc>
                          <a:spcPct val="115000"/>
                        </a:lnSpc>
                        <a:spcBef>
                          <a:spcPts val="0"/>
                        </a:spcBef>
                        <a:spcAft>
                          <a:spcPts val="0"/>
                        </a:spcAft>
                      </a:pPr>
                      <a:r>
                        <a:rPr lang="en-US" sz="500" dirty="0" smtClean="0">
                          <a:solidFill>
                            <a:schemeClr val="bg1"/>
                          </a:solidFill>
                          <a:latin typeface="Arial" pitchFamily="34" charset="0"/>
                          <a:ea typeface="Calibri"/>
                          <a:cs typeface="Arial" pitchFamily="34" charset="0"/>
                        </a:rPr>
                        <a:t>Baseline </a:t>
                      </a:r>
                      <a:r>
                        <a:rPr lang="en-US" sz="500" dirty="0">
                          <a:solidFill>
                            <a:schemeClr val="bg1"/>
                          </a:solidFill>
                          <a:latin typeface="Arial" pitchFamily="34" charset="0"/>
                          <a:ea typeface="Calibri"/>
                          <a:cs typeface="Arial" pitchFamily="34" charset="0"/>
                        </a:rPr>
                        <a:t>to the end of weight </a:t>
                      </a:r>
                      <a:r>
                        <a:rPr lang="en-US" sz="500" dirty="0" smtClean="0">
                          <a:solidFill>
                            <a:schemeClr val="bg1"/>
                          </a:solidFill>
                          <a:latin typeface="Arial" pitchFamily="34" charset="0"/>
                          <a:ea typeface="Calibri"/>
                          <a:cs typeface="Arial" pitchFamily="34" charset="0"/>
                        </a:rPr>
                        <a:t>maintenance (0 </a:t>
                      </a:r>
                      <a:r>
                        <a:rPr lang="en-US" sz="500" dirty="0">
                          <a:solidFill>
                            <a:schemeClr val="bg1"/>
                          </a:solidFill>
                          <a:latin typeface="Arial" pitchFamily="34" charset="0"/>
                          <a:ea typeface="Calibri"/>
                          <a:cs typeface="Arial" pitchFamily="34" charset="0"/>
                        </a:rPr>
                        <a:t>- 12 months)</a:t>
                      </a:r>
                    </a:p>
                  </a:txBody>
                  <a:tcPr marL="12246" marR="12246" marT="0" marB="0">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438">
                <a:tc>
                  <a:txBody>
                    <a:bodyPr/>
                    <a:lstStyle/>
                    <a:p>
                      <a:pPr marL="0" marR="0">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Total average calorie intake (</a:t>
                      </a:r>
                      <a:r>
                        <a:rPr lang="en-US" sz="500" dirty="0" err="1" smtClean="0">
                          <a:solidFill>
                            <a:schemeClr val="accent6">
                              <a:lumMod val="75000"/>
                            </a:schemeClr>
                          </a:solidFill>
                          <a:latin typeface="Arial" pitchFamily="34" charset="0"/>
                          <a:ea typeface="Calibri"/>
                          <a:cs typeface="Arial" pitchFamily="34" charset="0"/>
                        </a:rPr>
                        <a:t>kcals</a:t>
                      </a:r>
                      <a:r>
                        <a:rPr lang="en-US" sz="500" dirty="0" smtClean="0">
                          <a:solidFill>
                            <a:schemeClr val="accent6">
                              <a:lumMod val="75000"/>
                            </a:schemeClr>
                          </a:solidFill>
                          <a:latin typeface="Arial" pitchFamily="34" charset="0"/>
                          <a:ea typeface="Calibri"/>
                          <a:cs typeface="Arial" pitchFamily="34" charset="0"/>
                        </a:rPr>
                        <a:t>/day)</a:t>
                      </a:r>
                      <a:r>
                        <a:rPr lang="en-US" sz="500" baseline="30000" dirty="0" smtClean="0">
                          <a:solidFill>
                            <a:schemeClr val="accent6">
                              <a:lumMod val="75000"/>
                            </a:schemeClr>
                          </a:solidFill>
                          <a:latin typeface="Arial" pitchFamily="34" charset="0"/>
                          <a:ea typeface="Calibri"/>
                          <a:cs typeface="Arial" pitchFamily="34" charset="0"/>
                        </a:rPr>
                        <a:t>a</a:t>
                      </a:r>
                      <a:endParaRPr lang="en-US" sz="500" dirty="0">
                        <a:solidFill>
                          <a:schemeClr val="accent6">
                            <a:lumMod val="75000"/>
                          </a:schemeClr>
                        </a:solidFill>
                        <a:latin typeface="Arial" pitchFamily="34" charset="0"/>
                        <a:ea typeface="Calibri"/>
                        <a:cs typeface="Arial" pitchFamily="34" charset="0"/>
                      </a:endParaRPr>
                    </a:p>
                  </a:txBody>
                  <a:tcPr marL="12246" marR="12246" marT="0" marB="0">
                    <a:lnL w="28575" cap="flat" cmpd="sng" algn="ctr">
                      <a:solidFill>
                        <a:schemeClr val="accent6">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600" dirty="0" smtClean="0">
                          <a:solidFill>
                            <a:schemeClr val="accent6">
                              <a:lumMod val="75000"/>
                            </a:schemeClr>
                          </a:solidFill>
                          <a:latin typeface="Arial" pitchFamily="34" charset="0"/>
                          <a:ea typeface="Calibri"/>
                          <a:cs typeface="Arial" pitchFamily="34" charset="0"/>
                        </a:rPr>
                        <a:t>132.48 ± 94.99</a:t>
                      </a:r>
                      <a:endParaRPr lang="en-US" sz="600" dirty="0">
                        <a:solidFill>
                          <a:schemeClr val="accent6">
                            <a:lumMod val="75000"/>
                          </a:schemeClr>
                        </a:solidFill>
                        <a:latin typeface="Arial" pitchFamily="34" charset="0"/>
                        <a:ea typeface="Calibri"/>
                        <a:cs typeface="Arial" pitchFamily="34" charset="0"/>
                      </a:endParaRP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15000"/>
                        </a:lnSpc>
                        <a:spcBef>
                          <a:spcPts val="0"/>
                        </a:spcBef>
                        <a:spcAft>
                          <a:spcPts val="0"/>
                        </a:spcAft>
                      </a:pPr>
                      <a:r>
                        <a:rPr lang="en-US" sz="600" dirty="0">
                          <a:solidFill>
                            <a:schemeClr val="accent6">
                              <a:lumMod val="75000"/>
                            </a:schemeClr>
                          </a:solidFill>
                          <a:latin typeface="Arial"/>
                          <a:ea typeface="Calibri"/>
                          <a:cs typeface="Times New Roman"/>
                        </a:rPr>
                        <a:t>-</a:t>
                      </a:r>
                      <a:r>
                        <a:rPr lang="en-US" sz="600" dirty="0" smtClean="0">
                          <a:solidFill>
                            <a:schemeClr val="accent6">
                              <a:lumMod val="75000"/>
                            </a:schemeClr>
                          </a:solidFill>
                          <a:latin typeface="Arial"/>
                          <a:ea typeface="Calibri"/>
                          <a:cs typeface="Times New Roman"/>
                        </a:rPr>
                        <a:t>122.69 ± 112.87</a:t>
                      </a:r>
                      <a:endParaRPr lang="en-US" sz="600" dirty="0">
                        <a:solidFill>
                          <a:schemeClr val="accent6">
                            <a:lumMod val="75000"/>
                          </a:schemeClr>
                        </a:solidFill>
                        <a:latin typeface="Calibri"/>
                        <a:ea typeface="Calibri"/>
                        <a:cs typeface="Times New Roman"/>
                      </a:endParaRP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US" sz="3200" dirty="0">
                        <a:solidFill>
                          <a:schemeClr val="accent6">
                            <a:lumMod val="75000"/>
                          </a:schemeClr>
                        </a:solidFill>
                        <a:latin typeface="Calibri"/>
                        <a:ea typeface="Calibri"/>
                        <a:cs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500" dirty="0">
                          <a:solidFill>
                            <a:schemeClr val="accent6">
                              <a:lumMod val="75000"/>
                            </a:schemeClr>
                          </a:solidFill>
                          <a:latin typeface="Arial"/>
                          <a:ea typeface="Calibri"/>
                          <a:cs typeface="Times New Roman"/>
                        </a:rPr>
                        <a:t>0.092</a:t>
                      </a:r>
                      <a:endParaRPr lang="en-US" sz="500" dirty="0">
                        <a:solidFill>
                          <a:schemeClr val="accent6">
                            <a:lumMod val="75000"/>
                          </a:schemeClr>
                        </a:solidFill>
                        <a:latin typeface="Calibri"/>
                        <a:ea typeface="Calibri"/>
                        <a:cs typeface="Times New Roman"/>
                      </a:endParaRPr>
                    </a:p>
                  </a:txBody>
                  <a:tcPr marL="12246" marR="12246" marT="0" marB="0" anchor="ctr" anchorCtr="1">
                    <a:lnL w="12700" cap="flat" cmpd="sng" algn="ctr">
                      <a:solidFill>
                        <a:srgbClr val="000000"/>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2890">
                <a:tc>
                  <a:txBody>
                    <a:bodyPr/>
                    <a:lstStyle/>
                    <a:p>
                      <a:pPr marL="0" marR="0">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Total average carbohydrate intake (g/day)</a:t>
                      </a:r>
                      <a:r>
                        <a:rPr lang="en-US" sz="500" baseline="30000" dirty="0">
                          <a:solidFill>
                            <a:schemeClr val="accent6">
                              <a:lumMod val="75000"/>
                            </a:schemeClr>
                          </a:solidFill>
                          <a:latin typeface="Arial" pitchFamily="34" charset="0"/>
                          <a:ea typeface="Calibri"/>
                          <a:cs typeface="Arial" pitchFamily="34" charset="0"/>
                        </a:rPr>
                        <a:t> </a:t>
                      </a:r>
                      <a:r>
                        <a:rPr lang="en-US" sz="500" baseline="30000" dirty="0" smtClean="0">
                          <a:solidFill>
                            <a:schemeClr val="accent6">
                              <a:lumMod val="75000"/>
                            </a:schemeClr>
                          </a:solidFill>
                          <a:latin typeface="Arial" pitchFamily="34" charset="0"/>
                          <a:ea typeface="Calibri"/>
                          <a:cs typeface="Arial" pitchFamily="34" charset="0"/>
                        </a:rPr>
                        <a:t>a</a:t>
                      </a:r>
                      <a:endParaRPr lang="en-US" sz="500" dirty="0">
                        <a:solidFill>
                          <a:schemeClr val="accent6">
                            <a:lumMod val="75000"/>
                          </a:schemeClr>
                        </a:solidFill>
                        <a:latin typeface="Arial" pitchFamily="34" charset="0"/>
                        <a:ea typeface="Calibri"/>
                        <a:cs typeface="Arial" pitchFamily="34" charset="0"/>
                      </a:endParaRPr>
                    </a:p>
                  </a:txBody>
                  <a:tcPr marL="12246" marR="12246" marT="0" marB="0">
                    <a:lnL w="28575" cap="flat" cmpd="sng" algn="ctr">
                      <a:solidFill>
                        <a:schemeClr val="accent6">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600" dirty="0" smtClean="0">
                          <a:solidFill>
                            <a:schemeClr val="accent6">
                              <a:lumMod val="75000"/>
                            </a:schemeClr>
                          </a:solidFill>
                          <a:latin typeface="Arial" pitchFamily="34" charset="0"/>
                          <a:ea typeface="Calibri"/>
                          <a:cs typeface="Arial" pitchFamily="34" charset="0"/>
                        </a:rPr>
                        <a:t>36.03 ± 11.27</a:t>
                      </a:r>
                      <a:endParaRPr lang="en-US" sz="600" dirty="0">
                        <a:solidFill>
                          <a:schemeClr val="accent6">
                            <a:lumMod val="75000"/>
                          </a:schemeClr>
                        </a:solidFill>
                        <a:latin typeface="Arial" pitchFamily="34" charset="0"/>
                        <a:ea typeface="Calibri"/>
                        <a:cs typeface="Arial" pitchFamily="34" charset="0"/>
                      </a:endParaRP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15000"/>
                        </a:lnSpc>
                        <a:spcBef>
                          <a:spcPts val="0"/>
                        </a:spcBef>
                        <a:spcAft>
                          <a:spcPts val="0"/>
                        </a:spcAft>
                      </a:pPr>
                      <a:r>
                        <a:rPr lang="en-US" sz="600" dirty="0">
                          <a:solidFill>
                            <a:schemeClr val="accent6">
                              <a:lumMod val="75000"/>
                            </a:schemeClr>
                          </a:solidFill>
                          <a:latin typeface="Arial"/>
                          <a:ea typeface="Calibri"/>
                          <a:cs typeface="Times New Roman"/>
                        </a:rPr>
                        <a:t>-</a:t>
                      </a:r>
                      <a:r>
                        <a:rPr lang="en-US" sz="600" dirty="0" smtClean="0">
                          <a:solidFill>
                            <a:schemeClr val="accent6">
                              <a:lumMod val="75000"/>
                            </a:schemeClr>
                          </a:solidFill>
                          <a:latin typeface="Arial"/>
                          <a:ea typeface="Calibri"/>
                          <a:cs typeface="Times New Roman"/>
                        </a:rPr>
                        <a:t>7.65 ± 13.39</a:t>
                      </a:r>
                      <a:endParaRPr lang="en-US" sz="600" dirty="0">
                        <a:solidFill>
                          <a:schemeClr val="accent6">
                            <a:lumMod val="75000"/>
                          </a:schemeClr>
                        </a:solidFill>
                        <a:latin typeface="Calibri"/>
                        <a:ea typeface="Calibri"/>
                        <a:cs typeface="Times New Roman"/>
                      </a:endParaRP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US" sz="3200" dirty="0">
                        <a:solidFill>
                          <a:schemeClr val="accent6">
                            <a:lumMod val="75000"/>
                          </a:schemeClr>
                        </a:solidFill>
                        <a:latin typeface="Calibri"/>
                        <a:ea typeface="Calibri"/>
                        <a:cs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500" b="1" dirty="0">
                          <a:solidFill>
                            <a:schemeClr val="accent6">
                              <a:lumMod val="75000"/>
                            </a:schemeClr>
                          </a:solidFill>
                          <a:latin typeface="Arial"/>
                          <a:ea typeface="Calibri"/>
                          <a:cs typeface="Times New Roman"/>
                        </a:rPr>
                        <a:t>0.017*</a:t>
                      </a:r>
                      <a:endParaRPr lang="en-US" sz="500" dirty="0">
                        <a:solidFill>
                          <a:schemeClr val="accent6">
                            <a:lumMod val="75000"/>
                          </a:schemeClr>
                        </a:solidFill>
                        <a:latin typeface="Calibri"/>
                        <a:ea typeface="Calibri"/>
                        <a:cs typeface="Times New Roman"/>
                      </a:endParaRPr>
                    </a:p>
                  </a:txBody>
                  <a:tcPr marL="12246" marR="12246" marT="0" marB="0" anchor="ctr" anchorCtr="1">
                    <a:lnL w="12700" cap="flat" cmpd="sng" algn="ctr">
                      <a:solidFill>
                        <a:srgbClr val="000000"/>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2890">
                <a:tc>
                  <a:txBody>
                    <a:bodyPr/>
                    <a:lstStyle/>
                    <a:p>
                      <a:pPr marL="0" marR="0">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Total average protein intake (g/day)</a:t>
                      </a:r>
                      <a:r>
                        <a:rPr lang="en-US" sz="500" baseline="30000" dirty="0">
                          <a:solidFill>
                            <a:schemeClr val="accent6">
                              <a:lumMod val="75000"/>
                            </a:schemeClr>
                          </a:solidFill>
                          <a:latin typeface="Arial" pitchFamily="34" charset="0"/>
                          <a:ea typeface="Calibri"/>
                          <a:cs typeface="Arial" pitchFamily="34" charset="0"/>
                        </a:rPr>
                        <a:t> </a:t>
                      </a:r>
                      <a:r>
                        <a:rPr lang="en-US" sz="500" baseline="30000" dirty="0" smtClean="0">
                          <a:solidFill>
                            <a:schemeClr val="accent6">
                              <a:lumMod val="75000"/>
                            </a:schemeClr>
                          </a:solidFill>
                          <a:latin typeface="Arial" pitchFamily="34" charset="0"/>
                          <a:ea typeface="Calibri"/>
                          <a:cs typeface="Arial" pitchFamily="34" charset="0"/>
                        </a:rPr>
                        <a:t>a</a:t>
                      </a:r>
                      <a:endParaRPr lang="en-US" sz="500" dirty="0">
                        <a:solidFill>
                          <a:schemeClr val="accent6">
                            <a:lumMod val="75000"/>
                          </a:schemeClr>
                        </a:solidFill>
                        <a:latin typeface="Arial" pitchFamily="34" charset="0"/>
                        <a:ea typeface="Calibri"/>
                        <a:cs typeface="Arial" pitchFamily="34" charset="0"/>
                      </a:endParaRPr>
                    </a:p>
                  </a:txBody>
                  <a:tcPr marL="12246" marR="12246" marT="0" marB="0">
                    <a:lnL w="28575" cap="flat" cmpd="sng" algn="ctr">
                      <a:solidFill>
                        <a:schemeClr val="accent6">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600" dirty="0">
                          <a:solidFill>
                            <a:schemeClr val="accent6">
                              <a:lumMod val="75000"/>
                            </a:schemeClr>
                          </a:solidFill>
                          <a:latin typeface="Arial" pitchFamily="34" charset="0"/>
                          <a:ea typeface="Calibri"/>
                          <a:cs typeface="Arial" pitchFamily="34" charset="0"/>
                        </a:rPr>
                        <a:t>-</a:t>
                      </a:r>
                      <a:r>
                        <a:rPr lang="en-US" sz="600" dirty="0" smtClean="0">
                          <a:solidFill>
                            <a:schemeClr val="accent6">
                              <a:lumMod val="75000"/>
                            </a:schemeClr>
                          </a:solidFill>
                          <a:latin typeface="Arial" pitchFamily="34" charset="0"/>
                          <a:ea typeface="Calibri"/>
                          <a:cs typeface="Arial" pitchFamily="34" charset="0"/>
                        </a:rPr>
                        <a:t>8.01 ± 5.24</a:t>
                      </a:r>
                      <a:endParaRPr lang="en-US" sz="600" dirty="0">
                        <a:solidFill>
                          <a:schemeClr val="accent6">
                            <a:lumMod val="75000"/>
                          </a:schemeClr>
                        </a:solidFill>
                        <a:latin typeface="Arial" pitchFamily="34" charset="0"/>
                        <a:ea typeface="Calibri"/>
                        <a:cs typeface="Arial" pitchFamily="34" charset="0"/>
                      </a:endParaRP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15000"/>
                        </a:lnSpc>
                        <a:spcBef>
                          <a:spcPts val="0"/>
                        </a:spcBef>
                        <a:spcAft>
                          <a:spcPts val="0"/>
                        </a:spcAft>
                      </a:pPr>
                      <a:r>
                        <a:rPr lang="en-US" sz="600" dirty="0">
                          <a:solidFill>
                            <a:schemeClr val="accent6">
                              <a:lumMod val="75000"/>
                            </a:schemeClr>
                          </a:solidFill>
                          <a:latin typeface="Arial"/>
                          <a:ea typeface="Calibri"/>
                          <a:cs typeface="Times New Roman"/>
                        </a:rPr>
                        <a:t>-</a:t>
                      </a:r>
                      <a:r>
                        <a:rPr lang="en-US" sz="600" dirty="0" smtClean="0">
                          <a:solidFill>
                            <a:schemeClr val="accent6">
                              <a:lumMod val="75000"/>
                            </a:schemeClr>
                          </a:solidFill>
                          <a:latin typeface="Arial"/>
                          <a:ea typeface="Calibri"/>
                          <a:cs typeface="Times New Roman"/>
                        </a:rPr>
                        <a:t>13.09 ± 6.22</a:t>
                      </a:r>
                      <a:endParaRPr lang="en-US" sz="600" dirty="0">
                        <a:solidFill>
                          <a:schemeClr val="accent6">
                            <a:lumMod val="75000"/>
                          </a:schemeClr>
                        </a:solidFill>
                        <a:latin typeface="Calibri"/>
                        <a:ea typeface="Calibri"/>
                        <a:cs typeface="Times New Roman"/>
                      </a:endParaRP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US" sz="3200" dirty="0">
                        <a:solidFill>
                          <a:schemeClr val="accent6">
                            <a:lumMod val="75000"/>
                          </a:schemeClr>
                        </a:solidFill>
                        <a:latin typeface="Calibri"/>
                        <a:ea typeface="Calibri"/>
                        <a:cs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500" dirty="0">
                          <a:solidFill>
                            <a:schemeClr val="accent6">
                              <a:lumMod val="75000"/>
                            </a:schemeClr>
                          </a:solidFill>
                          <a:latin typeface="Arial"/>
                          <a:ea typeface="Calibri"/>
                          <a:cs typeface="Times New Roman"/>
                        </a:rPr>
                        <a:t>0.535</a:t>
                      </a:r>
                      <a:endParaRPr lang="en-US" sz="500" dirty="0">
                        <a:solidFill>
                          <a:schemeClr val="accent6">
                            <a:lumMod val="75000"/>
                          </a:schemeClr>
                        </a:solidFill>
                        <a:latin typeface="Calibri"/>
                        <a:ea typeface="Calibri"/>
                        <a:cs typeface="Times New Roman"/>
                      </a:endParaRPr>
                    </a:p>
                  </a:txBody>
                  <a:tcPr marL="12246" marR="12246" marT="0" marB="0" anchor="ctr" anchorCtr="1">
                    <a:lnL w="12700" cap="flat" cmpd="sng" algn="ctr">
                      <a:solidFill>
                        <a:srgbClr val="000000"/>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5260">
                <a:tc>
                  <a:txBody>
                    <a:bodyPr/>
                    <a:lstStyle/>
                    <a:p>
                      <a:pPr marL="0" marR="0">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Total average fat intake (g/day)</a:t>
                      </a:r>
                      <a:r>
                        <a:rPr lang="en-US" sz="500" baseline="30000" dirty="0">
                          <a:solidFill>
                            <a:schemeClr val="accent6">
                              <a:lumMod val="75000"/>
                            </a:schemeClr>
                          </a:solidFill>
                          <a:latin typeface="Arial" pitchFamily="34" charset="0"/>
                          <a:ea typeface="Calibri"/>
                          <a:cs typeface="Arial" pitchFamily="34" charset="0"/>
                        </a:rPr>
                        <a:t> </a:t>
                      </a:r>
                      <a:r>
                        <a:rPr lang="en-US" sz="500" baseline="30000" dirty="0" smtClean="0">
                          <a:solidFill>
                            <a:schemeClr val="accent6">
                              <a:lumMod val="75000"/>
                            </a:schemeClr>
                          </a:solidFill>
                          <a:latin typeface="Arial" pitchFamily="34" charset="0"/>
                          <a:ea typeface="Calibri"/>
                          <a:cs typeface="Arial" pitchFamily="34" charset="0"/>
                        </a:rPr>
                        <a:t>a</a:t>
                      </a:r>
                      <a:endParaRPr lang="en-US" sz="500" dirty="0">
                        <a:solidFill>
                          <a:schemeClr val="accent6">
                            <a:lumMod val="75000"/>
                          </a:schemeClr>
                        </a:solidFill>
                        <a:latin typeface="Arial" pitchFamily="34" charset="0"/>
                        <a:ea typeface="Calibri"/>
                        <a:cs typeface="Arial" pitchFamily="34" charset="0"/>
                      </a:endParaRPr>
                    </a:p>
                  </a:txBody>
                  <a:tcPr marL="12246" marR="12246" marT="0" marB="0">
                    <a:lnL w="28575" cap="flat" cmpd="sng" algn="ctr">
                      <a:solidFill>
                        <a:schemeClr val="accent6">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600" dirty="0" smtClean="0">
                          <a:solidFill>
                            <a:schemeClr val="accent6">
                              <a:lumMod val="75000"/>
                            </a:schemeClr>
                          </a:solidFill>
                          <a:latin typeface="Arial" pitchFamily="34" charset="0"/>
                          <a:ea typeface="Calibri"/>
                          <a:cs typeface="Arial" pitchFamily="34" charset="0"/>
                        </a:rPr>
                        <a:t>2.17 ± 5.79</a:t>
                      </a:r>
                      <a:endParaRPr lang="en-US" sz="600" dirty="0">
                        <a:solidFill>
                          <a:schemeClr val="accent6">
                            <a:lumMod val="75000"/>
                          </a:schemeClr>
                        </a:solidFill>
                        <a:latin typeface="Arial" pitchFamily="34" charset="0"/>
                        <a:ea typeface="Calibri"/>
                        <a:cs typeface="Arial" pitchFamily="34" charset="0"/>
                      </a:endParaRP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15000"/>
                        </a:lnSpc>
                        <a:spcBef>
                          <a:spcPts val="0"/>
                        </a:spcBef>
                        <a:spcAft>
                          <a:spcPts val="0"/>
                        </a:spcAft>
                      </a:pPr>
                      <a:r>
                        <a:rPr lang="en-US" sz="600" dirty="0">
                          <a:solidFill>
                            <a:schemeClr val="accent6">
                              <a:lumMod val="75000"/>
                            </a:schemeClr>
                          </a:solidFill>
                          <a:latin typeface="Arial"/>
                          <a:ea typeface="Calibri"/>
                          <a:cs typeface="Times New Roman"/>
                        </a:rPr>
                        <a:t>-</a:t>
                      </a:r>
                      <a:r>
                        <a:rPr lang="en-US" sz="600" dirty="0" smtClean="0">
                          <a:solidFill>
                            <a:schemeClr val="accent6">
                              <a:lumMod val="75000"/>
                            </a:schemeClr>
                          </a:solidFill>
                          <a:latin typeface="Arial"/>
                          <a:ea typeface="Calibri"/>
                          <a:cs typeface="Times New Roman"/>
                        </a:rPr>
                        <a:t>4.25 ± 6.88</a:t>
                      </a:r>
                      <a:endParaRPr lang="en-US" sz="600" dirty="0">
                        <a:solidFill>
                          <a:schemeClr val="accent6">
                            <a:lumMod val="75000"/>
                          </a:schemeClr>
                        </a:solidFill>
                        <a:latin typeface="Calibri"/>
                        <a:ea typeface="Calibri"/>
                        <a:cs typeface="Times New Roman"/>
                      </a:endParaRP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US" sz="3200" dirty="0">
                        <a:solidFill>
                          <a:schemeClr val="accent6">
                            <a:lumMod val="75000"/>
                          </a:schemeClr>
                        </a:solidFill>
                        <a:latin typeface="Calibri"/>
                        <a:ea typeface="Calibri"/>
                        <a:cs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500" dirty="0">
                          <a:solidFill>
                            <a:schemeClr val="accent6">
                              <a:lumMod val="75000"/>
                            </a:schemeClr>
                          </a:solidFill>
                          <a:latin typeface="Arial"/>
                          <a:ea typeface="Calibri"/>
                          <a:cs typeface="Times New Roman"/>
                        </a:rPr>
                        <a:t>0.480</a:t>
                      </a:r>
                      <a:endParaRPr lang="en-US" sz="500" dirty="0">
                        <a:solidFill>
                          <a:schemeClr val="accent6">
                            <a:lumMod val="75000"/>
                          </a:schemeClr>
                        </a:solidFill>
                        <a:latin typeface="Calibri"/>
                        <a:ea typeface="Calibri"/>
                        <a:cs typeface="Times New Roman"/>
                      </a:endParaRPr>
                    </a:p>
                  </a:txBody>
                  <a:tcPr marL="12246" marR="12246" marT="0" marB="0" anchor="ctr" anchorCtr="1">
                    <a:lnL w="12700" cap="flat" cmpd="sng" algn="ctr">
                      <a:solidFill>
                        <a:srgbClr val="000000"/>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noFill/>
                  </a:tcPr>
                </a:tc>
              </a:tr>
              <a:tr h="262890">
                <a:tc>
                  <a:txBody>
                    <a:bodyPr/>
                    <a:lstStyle/>
                    <a:p>
                      <a:pPr marL="0" marR="0">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Total average fiber intake (g/day)</a:t>
                      </a:r>
                      <a:r>
                        <a:rPr lang="en-US" sz="500" baseline="30000" dirty="0">
                          <a:solidFill>
                            <a:schemeClr val="accent6">
                              <a:lumMod val="75000"/>
                            </a:schemeClr>
                          </a:solidFill>
                          <a:latin typeface="Arial" pitchFamily="34" charset="0"/>
                          <a:ea typeface="Calibri"/>
                          <a:cs typeface="Arial" pitchFamily="34" charset="0"/>
                        </a:rPr>
                        <a:t> </a:t>
                      </a:r>
                      <a:r>
                        <a:rPr lang="en-US" sz="500" baseline="30000" dirty="0" smtClean="0">
                          <a:solidFill>
                            <a:schemeClr val="accent6">
                              <a:lumMod val="75000"/>
                            </a:schemeClr>
                          </a:solidFill>
                          <a:latin typeface="Arial" pitchFamily="34" charset="0"/>
                          <a:ea typeface="Calibri"/>
                          <a:cs typeface="Arial" pitchFamily="34" charset="0"/>
                        </a:rPr>
                        <a:t>a</a:t>
                      </a:r>
                      <a:endParaRPr lang="en-US" sz="500" dirty="0">
                        <a:solidFill>
                          <a:schemeClr val="accent6">
                            <a:lumMod val="75000"/>
                          </a:schemeClr>
                        </a:solidFill>
                        <a:latin typeface="Arial" pitchFamily="34" charset="0"/>
                        <a:ea typeface="Calibri"/>
                        <a:cs typeface="Arial" pitchFamily="34" charset="0"/>
                      </a:endParaRPr>
                    </a:p>
                  </a:txBody>
                  <a:tcPr marL="12246" marR="12246" marT="0" marB="0">
                    <a:lnL w="28575" cap="flat" cmpd="sng" algn="ctr">
                      <a:solidFill>
                        <a:schemeClr val="accent6">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600" dirty="0" smtClean="0">
                          <a:solidFill>
                            <a:schemeClr val="accent6">
                              <a:lumMod val="75000"/>
                            </a:schemeClr>
                          </a:solidFill>
                          <a:latin typeface="Arial" pitchFamily="34" charset="0"/>
                          <a:ea typeface="Calibri"/>
                          <a:cs typeface="Arial" pitchFamily="34" charset="0"/>
                        </a:rPr>
                        <a:t>0.16 ± 1.10</a:t>
                      </a:r>
                      <a:endParaRPr lang="en-US" sz="600" dirty="0">
                        <a:solidFill>
                          <a:schemeClr val="accent6">
                            <a:lumMod val="75000"/>
                          </a:schemeClr>
                        </a:solidFill>
                        <a:latin typeface="Arial" pitchFamily="34" charset="0"/>
                        <a:ea typeface="Calibri"/>
                        <a:cs typeface="Arial" pitchFamily="34" charset="0"/>
                      </a:endParaRP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15000"/>
                        </a:lnSpc>
                        <a:spcBef>
                          <a:spcPts val="0"/>
                        </a:spcBef>
                        <a:spcAft>
                          <a:spcPts val="0"/>
                        </a:spcAft>
                      </a:pPr>
                      <a:r>
                        <a:rPr lang="en-US" sz="600" dirty="0">
                          <a:solidFill>
                            <a:schemeClr val="accent6">
                              <a:lumMod val="75000"/>
                            </a:schemeClr>
                          </a:solidFill>
                          <a:latin typeface="Arial"/>
                          <a:ea typeface="Calibri"/>
                          <a:cs typeface="Times New Roman"/>
                        </a:rPr>
                        <a:t>-</a:t>
                      </a:r>
                      <a:r>
                        <a:rPr lang="en-US" sz="600" dirty="0" smtClean="0">
                          <a:solidFill>
                            <a:schemeClr val="accent6">
                              <a:lumMod val="75000"/>
                            </a:schemeClr>
                          </a:solidFill>
                          <a:latin typeface="Arial"/>
                          <a:ea typeface="Calibri"/>
                          <a:cs typeface="Times New Roman"/>
                        </a:rPr>
                        <a:t>1.09 ± 1.30</a:t>
                      </a:r>
                      <a:endParaRPr lang="en-US" sz="600" dirty="0">
                        <a:solidFill>
                          <a:schemeClr val="accent6">
                            <a:lumMod val="75000"/>
                          </a:schemeClr>
                        </a:solidFill>
                        <a:latin typeface="Calibri"/>
                        <a:ea typeface="Calibri"/>
                        <a:cs typeface="Times New Roman"/>
                      </a:endParaRPr>
                    </a:p>
                  </a:txBody>
                  <a:tcPr marL="12246" marR="12246" marT="0" marB="0" anchor="ctr" anchorCtr="1">
                    <a:lnL w="12700" cap="flat" cmpd="sng" algn="ctr">
                      <a:solidFill>
                        <a:srgbClr val="000000"/>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lgn="ctr">
                        <a:lnSpc>
                          <a:spcPct val="115000"/>
                        </a:lnSpc>
                        <a:spcBef>
                          <a:spcPts val="0"/>
                        </a:spcBef>
                        <a:spcAft>
                          <a:spcPts val="0"/>
                        </a:spcAft>
                      </a:pPr>
                      <a:endParaRPr lang="en-US" sz="3200" dirty="0">
                        <a:solidFill>
                          <a:schemeClr val="accent6">
                            <a:lumMod val="75000"/>
                          </a:schemeClr>
                        </a:solidFill>
                        <a:latin typeface="Calibri"/>
                        <a:ea typeface="Calibri"/>
                        <a:cs typeface="Times New Roman"/>
                      </a:endParaRPr>
                    </a:p>
                  </a:txBody>
                  <a:tcPr marL="68580" marR="68580" marT="0" marB="0" anchor="ctr" anchorCtr="1">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500" dirty="0">
                          <a:solidFill>
                            <a:schemeClr val="accent6">
                              <a:lumMod val="75000"/>
                            </a:schemeClr>
                          </a:solidFill>
                          <a:latin typeface="Arial"/>
                          <a:ea typeface="Calibri"/>
                          <a:cs typeface="Times New Roman"/>
                        </a:rPr>
                        <a:t>0.468</a:t>
                      </a:r>
                      <a:endParaRPr lang="en-US" sz="500" dirty="0">
                        <a:solidFill>
                          <a:schemeClr val="accent6">
                            <a:lumMod val="75000"/>
                          </a:schemeClr>
                        </a:solidFill>
                        <a:latin typeface="Calibri"/>
                        <a:ea typeface="Calibri"/>
                        <a:cs typeface="Times New Roman"/>
                      </a:endParaRPr>
                    </a:p>
                  </a:txBody>
                  <a:tcPr marL="12246" marR="12246" marT="0" marB="0" anchor="ctr" anchorCtr="1">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noFill/>
                  </a:tcPr>
                </a:tc>
              </a:tr>
              <a:tr h="262890">
                <a:tc gridSpan="5">
                  <a:txBody>
                    <a:bodyPr/>
                    <a:lstStyle/>
                    <a:p>
                      <a:pPr marL="0" marR="0">
                        <a:lnSpc>
                          <a:spcPct val="115000"/>
                        </a:lnSpc>
                        <a:spcBef>
                          <a:spcPts val="0"/>
                        </a:spcBef>
                        <a:spcAft>
                          <a:spcPts val="0"/>
                        </a:spcAft>
                      </a:pPr>
                      <a:r>
                        <a:rPr lang="en-US" sz="500" baseline="30000" dirty="0" err="1">
                          <a:solidFill>
                            <a:schemeClr val="accent6">
                              <a:lumMod val="75000"/>
                            </a:schemeClr>
                          </a:solidFill>
                          <a:latin typeface="Arial" pitchFamily="34" charset="0"/>
                          <a:ea typeface="Calibri"/>
                          <a:cs typeface="Arial" pitchFamily="34" charset="0"/>
                        </a:rPr>
                        <a:t>a</a:t>
                      </a:r>
                      <a:r>
                        <a:rPr lang="en-US" sz="500" dirty="0" err="1">
                          <a:solidFill>
                            <a:schemeClr val="accent6">
                              <a:lumMod val="75000"/>
                            </a:schemeClr>
                          </a:solidFill>
                          <a:latin typeface="Arial" pitchFamily="34" charset="0"/>
                          <a:ea typeface="Calibri"/>
                          <a:cs typeface="Arial" pitchFamily="34" charset="0"/>
                        </a:rPr>
                        <a:t>Multivariate</a:t>
                      </a:r>
                      <a:r>
                        <a:rPr lang="en-US" sz="500" dirty="0">
                          <a:solidFill>
                            <a:schemeClr val="accent6">
                              <a:lumMod val="75000"/>
                            </a:schemeClr>
                          </a:solidFill>
                          <a:latin typeface="Arial" pitchFamily="34" charset="0"/>
                          <a:ea typeface="Calibri"/>
                          <a:cs typeface="Arial" pitchFamily="34" charset="0"/>
                        </a:rPr>
                        <a:t> analysis of variance; </a:t>
                      </a:r>
                      <a:r>
                        <a:rPr lang="en-US" sz="500" i="1" dirty="0">
                          <a:solidFill>
                            <a:schemeClr val="accent6">
                              <a:lumMod val="75000"/>
                            </a:schemeClr>
                          </a:solidFill>
                          <a:latin typeface="Arial" pitchFamily="34" charset="0"/>
                          <a:ea typeface="Calibri"/>
                          <a:cs typeface="Arial" pitchFamily="34" charset="0"/>
                        </a:rPr>
                        <a:t>P</a:t>
                      </a:r>
                      <a:r>
                        <a:rPr lang="en-US" sz="500" dirty="0">
                          <a:solidFill>
                            <a:schemeClr val="accent6">
                              <a:lumMod val="75000"/>
                            </a:schemeClr>
                          </a:solidFill>
                          <a:latin typeface="Arial" pitchFamily="34" charset="0"/>
                          <a:ea typeface="Calibri"/>
                          <a:cs typeface="Arial" pitchFamily="34" charset="0"/>
                        </a:rPr>
                        <a:t>&lt;0.05; means expressed as estimated marginal </a:t>
                      </a:r>
                      <a:r>
                        <a:rPr lang="en-US" sz="500" dirty="0" err="1">
                          <a:solidFill>
                            <a:schemeClr val="accent6">
                              <a:lumMod val="75000"/>
                            </a:schemeClr>
                          </a:solidFill>
                          <a:latin typeface="Arial" pitchFamily="34" charset="0"/>
                          <a:ea typeface="Calibri"/>
                          <a:cs typeface="Arial" pitchFamily="34" charset="0"/>
                        </a:rPr>
                        <a:t>mean±standard</a:t>
                      </a:r>
                      <a:r>
                        <a:rPr lang="en-US" sz="500" dirty="0">
                          <a:solidFill>
                            <a:schemeClr val="accent6">
                              <a:lumMod val="75000"/>
                            </a:schemeClr>
                          </a:solidFill>
                          <a:latin typeface="Arial" pitchFamily="34" charset="0"/>
                          <a:ea typeface="Calibri"/>
                          <a:cs typeface="Arial" pitchFamily="34" charset="0"/>
                        </a:rPr>
                        <a:t> error (SE); </a:t>
                      </a:r>
                      <a:r>
                        <a:rPr lang="en-US" sz="500" dirty="0" smtClean="0">
                          <a:solidFill>
                            <a:schemeClr val="accent6">
                              <a:lumMod val="75000"/>
                            </a:schemeClr>
                          </a:solidFill>
                          <a:latin typeface="Arial" pitchFamily="34" charset="0"/>
                          <a:ea typeface="Calibri"/>
                          <a:cs typeface="Arial" pitchFamily="34" charset="0"/>
                        </a:rPr>
                        <a:t>Significant at </a:t>
                      </a:r>
                      <a:r>
                        <a:rPr lang="en-US" sz="500" i="1" dirty="0" smtClean="0">
                          <a:solidFill>
                            <a:schemeClr val="accent6">
                              <a:lumMod val="75000"/>
                            </a:schemeClr>
                          </a:solidFill>
                          <a:latin typeface="Arial" pitchFamily="34" charset="0"/>
                          <a:ea typeface="Calibri"/>
                          <a:cs typeface="Arial" pitchFamily="34" charset="0"/>
                        </a:rPr>
                        <a:t>P</a:t>
                      </a:r>
                      <a:r>
                        <a:rPr lang="en-US" sz="500" dirty="0" smtClean="0">
                          <a:solidFill>
                            <a:schemeClr val="accent6">
                              <a:lumMod val="75000"/>
                            </a:schemeClr>
                          </a:solidFill>
                          <a:latin typeface="Arial" pitchFamily="34" charset="0"/>
                          <a:ea typeface="Calibri"/>
                          <a:cs typeface="Arial" pitchFamily="34" charset="0"/>
                        </a:rPr>
                        <a:t>&lt;0.05*.</a:t>
                      </a:r>
                      <a:endParaRPr lang="en-US" sz="500" dirty="0">
                        <a:solidFill>
                          <a:schemeClr val="accent6">
                            <a:lumMod val="75000"/>
                          </a:schemeClr>
                        </a:solidFill>
                        <a:latin typeface="Arial" pitchFamily="34" charset="0"/>
                        <a:ea typeface="Calibri"/>
                        <a:cs typeface="Arial" pitchFamily="34" charset="0"/>
                      </a:endParaRPr>
                    </a:p>
                  </a:txBody>
                  <a:tcPr marL="12246" marR="12246" marT="0" marB="0">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80" name="AutoShape 38"/>
          <p:cNvSpPr>
            <a:spLocks noChangeArrowheads="1"/>
          </p:cNvSpPr>
          <p:nvPr/>
        </p:nvSpPr>
        <p:spPr bwMode="auto">
          <a:xfrm>
            <a:off x="4776107" y="3636818"/>
            <a:ext cx="1959429" cy="190500"/>
          </a:xfrm>
          <a:prstGeom prst="roundRect">
            <a:avLst>
              <a:gd name="adj" fmla="val 16667"/>
            </a:avLst>
          </a:prstGeom>
          <a:gradFill rotWithShape="1">
            <a:gsLst>
              <a:gs pos="0">
                <a:schemeClr val="accent6">
                  <a:lumMod val="60000"/>
                  <a:lumOff val="40000"/>
                </a:schemeClr>
              </a:gs>
              <a:gs pos="100000">
                <a:schemeClr val="accent6">
                  <a:lumMod val="75000"/>
                </a:schemeClr>
              </a:gs>
            </a:gsLst>
            <a:path path="shape">
              <a:fillToRect l="50000" t="50000" r="50000" b="50000"/>
            </a:path>
          </a:gradFill>
          <a:ln w="9525">
            <a:solidFill>
              <a:schemeClr val="tx1"/>
            </a:solidFill>
            <a:round/>
            <a:headEnd/>
            <a:tailEnd/>
          </a:ln>
        </p:spPr>
        <p:txBody>
          <a:bodyPr wrap="none" lIns="16002" tIns="8001" rIns="16002" bIns="8001" anchor="ctr"/>
          <a:lstStyle/>
          <a:p>
            <a:pPr algn="ctr">
              <a:defRPr/>
            </a:pPr>
            <a:r>
              <a:rPr lang="en-US" sz="700" b="1" dirty="0">
                <a:solidFill>
                  <a:srgbClr val="FFFFFF"/>
                </a:solidFill>
                <a:latin typeface="Arial" pitchFamily="34" charset="0"/>
              </a:rPr>
              <a:t>BODY COMPOSITION CHANGES</a:t>
            </a:r>
          </a:p>
        </p:txBody>
      </p:sp>
      <p:graphicFrame>
        <p:nvGraphicFramePr>
          <p:cNvPr id="181" name="Table 180"/>
          <p:cNvGraphicFramePr>
            <a:graphicFrameLocks noGrp="1"/>
          </p:cNvGraphicFramePr>
          <p:nvPr/>
        </p:nvGraphicFramePr>
        <p:xfrm>
          <a:off x="4803323" y="3935558"/>
          <a:ext cx="1944913" cy="2802165"/>
        </p:xfrm>
        <a:graphic>
          <a:graphicData uri="http://schemas.openxmlformats.org/drawingml/2006/table">
            <a:tbl>
              <a:tblPr/>
              <a:tblGrid>
                <a:gridCol w="506639"/>
                <a:gridCol w="37646"/>
                <a:gridCol w="421821"/>
                <a:gridCol w="479425"/>
                <a:gridCol w="499382"/>
              </a:tblGrid>
              <a:tr h="350520">
                <a:tc gridSpan="5">
                  <a:txBody>
                    <a:bodyPr/>
                    <a:lstStyle/>
                    <a:p>
                      <a:pPr marL="0" marR="0">
                        <a:lnSpc>
                          <a:spcPct val="115000"/>
                        </a:lnSpc>
                        <a:spcBef>
                          <a:spcPts val="0"/>
                        </a:spcBef>
                        <a:spcAft>
                          <a:spcPts val="0"/>
                        </a:spcAft>
                      </a:pPr>
                      <a:r>
                        <a:rPr lang="en-US" sz="500" b="0" dirty="0">
                          <a:solidFill>
                            <a:schemeClr val="bg1"/>
                          </a:solidFill>
                          <a:latin typeface="Arial" pitchFamily="34" charset="0"/>
                          <a:ea typeface="Calibri"/>
                          <a:cs typeface="Arial" pitchFamily="34" charset="0"/>
                        </a:rPr>
                        <a:t>Table </a:t>
                      </a:r>
                      <a:r>
                        <a:rPr lang="en-US" sz="500" b="0" dirty="0" smtClean="0">
                          <a:solidFill>
                            <a:schemeClr val="bg1"/>
                          </a:solidFill>
                          <a:latin typeface="Arial" pitchFamily="34" charset="0"/>
                          <a:ea typeface="Calibri"/>
                          <a:cs typeface="Arial" pitchFamily="34" charset="0"/>
                        </a:rPr>
                        <a:t>2: </a:t>
                      </a:r>
                      <a:r>
                        <a:rPr lang="en-US" sz="500" b="0" dirty="0">
                          <a:solidFill>
                            <a:schemeClr val="bg1"/>
                          </a:solidFill>
                          <a:latin typeface="Arial" pitchFamily="34" charset="0"/>
                          <a:ea typeface="Calibri"/>
                          <a:cs typeface="Arial" pitchFamily="34" charset="0"/>
                        </a:rPr>
                        <a:t>Between group (meat vs. mushroom) differences in mean weight, waist circumference, percent body fat and BMI changes for participants at the end of weight loss and weight maintenance phases </a:t>
                      </a:r>
                      <a:r>
                        <a:rPr lang="en-US" sz="500" b="0" baseline="30000" dirty="0" err="1">
                          <a:solidFill>
                            <a:schemeClr val="bg1"/>
                          </a:solidFill>
                          <a:latin typeface="Arial" pitchFamily="34" charset="0"/>
                          <a:ea typeface="Calibri"/>
                          <a:cs typeface="Arial" pitchFamily="34" charset="0"/>
                        </a:rPr>
                        <a:t>a,b,c</a:t>
                      </a:r>
                      <a:r>
                        <a:rPr lang="en-US" sz="500" b="0" dirty="0">
                          <a:solidFill>
                            <a:schemeClr val="bg1"/>
                          </a:solidFill>
                          <a:latin typeface="Arial" pitchFamily="34" charset="0"/>
                          <a:ea typeface="Calibri"/>
                          <a:cs typeface="Arial" pitchFamily="34" charset="0"/>
                        </a:rPr>
                        <a:t>. </a:t>
                      </a:r>
                      <a:endParaRPr lang="en-US" sz="500" b="1" dirty="0">
                        <a:solidFill>
                          <a:schemeClr val="bg1"/>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260">
                <a:tc>
                  <a:txBody>
                    <a:bodyPr/>
                    <a:lstStyle/>
                    <a:p>
                      <a:pPr marL="0" marR="0">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Variable</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marL="0" marR="0" algn="ctr">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Meat Diet </a:t>
                      </a:r>
                    </a:p>
                    <a:p>
                      <a:pPr marL="0" marR="0" algn="ctr">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(n=37)</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Mushroom Diet </a:t>
                      </a:r>
                    </a:p>
                    <a:p>
                      <a:pPr marL="0" marR="0" algn="ctr">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(n=36)</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P value</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7630">
                <a:tc gridSpan="5">
                  <a:txBody>
                    <a:bodyPr/>
                    <a:lstStyle/>
                    <a:p>
                      <a:pPr marL="0" marR="0" algn="ctr">
                        <a:lnSpc>
                          <a:spcPct val="115000"/>
                        </a:lnSpc>
                        <a:spcBef>
                          <a:spcPts val="0"/>
                        </a:spcBef>
                        <a:spcAft>
                          <a:spcPts val="0"/>
                        </a:spcAft>
                      </a:pPr>
                      <a:r>
                        <a:rPr lang="en-US" sz="500" dirty="0" smtClean="0">
                          <a:solidFill>
                            <a:schemeClr val="bg1"/>
                          </a:solidFill>
                          <a:latin typeface="Arial" pitchFamily="34" charset="0"/>
                          <a:ea typeface="Calibri"/>
                          <a:cs typeface="Arial" pitchFamily="34" charset="0"/>
                        </a:rPr>
                        <a:t>Weight </a:t>
                      </a:r>
                      <a:r>
                        <a:rPr lang="en-US" sz="500" dirty="0">
                          <a:solidFill>
                            <a:schemeClr val="bg1"/>
                          </a:solidFill>
                          <a:latin typeface="Arial" pitchFamily="34" charset="0"/>
                          <a:ea typeface="Calibri"/>
                          <a:cs typeface="Arial" pitchFamily="34" charset="0"/>
                        </a:rPr>
                        <a:t>loss </a:t>
                      </a:r>
                      <a:r>
                        <a:rPr lang="en-US" sz="500" dirty="0" smtClean="0">
                          <a:solidFill>
                            <a:schemeClr val="bg1"/>
                          </a:solidFill>
                          <a:latin typeface="Arial" pitchFamily="34" charset="0"/>
                          <a:ea typeface="Calibri"/>
                          <a:cs typeface="Arial" pitchFamily="34" charset="0"/>
                        </a:rPr>
                        <a:t>phase ( </a:t>
                      </a:r>
                      <a:r>
                        <a:rPr lang="en-US" sz="500" dirty="0">
                          <a:solidFill>
                            <a:schemeClr val="bg1"/>
                          </a:solidFill>
                          <a:latin typeface="Arial" pitchFamily="34" charset="0"/>
                          <a:ea typeface="Calibri"/>
                          <a:cs typeface="Arial" pitchFamily="34" charset="0"/>
                        </a:rPr>
                        <a:t>0 – 6 months</a:t>
                      </a:r>
                      <a:r>
                        <a:rPr lang="en-US" sz="500" dirty="0" smtClean="0">
                          <a:solidFill>
                            <a:schemeClr val="bg1"/>
                          </a:solidFill>
                          <a:latin typeface="Arial" pitchFamily="34" charset="0"/>
                          <a:ea typeface="Calibri"/>
                          <a:cs typeface="Arial" pitchFamily="34" charset="0"/>
                        </a:rPr>
                        <a:t>)</a:t>
                      </a:r>
                      <a:endParaRPr lang="en-US" sz="500" dirty="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260">
                <a:tc gridSpan="2">
                  <a:txBody>
                    <a:bodyPr/>
                    <a:lstStyle/>
                    <a:p>
                      <a:pPr marL="0" marR="0">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Body Weight (lbs)</a:t>
                      </a:r>
                      <a:r>
                        <a:rPr lang="en-US" sz="500" baseline="30000" dirty="0">
                          <a:solidFill>
                            <a:schemeClr val="accent6">
                              <a:lumMod val="75000"/>
                            </a:schemeClr>
                          </a:solidFill>
                          <a:latin typeface="Arial" pitchFamily="34" charset="0"/>
                          <a:ea typeface="Calibri"/>
                          <a:cs typeface="Arial" pitchFamily="34" charset="0"/>
                        </a:rPr>
                        <a:t>a</a:t>
                      </a:r>
                      <a:endParaRPr lang="en-US" sz="500" dirty="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3200" dirty="0">
                        <a:solidFill>
                          <a:schemeClr val="accent6">
                            <a:lumMod val="75000"/>
                          </a:schemeClr>
                        </a:solidFill>
                        <a:latin typeface="Arial" pitchFamily="34" charset="0"/>
                        <a:ea typeface="Calibri"/>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-2.21±3.11</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-7.02±3.15</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00" dirty="0">
                          <a:solidFill>
                            <a:schemeClr val="accent6">
                              <a:lumMod val="75000"/>
                            </a:schemeClr>
                          </a:solidFill>
                          <a:latin typeface="Arial" pitchFamily="34" charset="0"/>
                          <a:ea typeface="Calibri"/>
                          <a:cs typeface="Arial" pitchFamily="34" charset="0"/>
                        </a:rPr>
                        <a:t>0.281</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96">
                <a:tc gridSpan="2">
                  <a:txBody>
                    <a:bodyPr/>
                    <a:lstStyle/>
                    <a:p>
                      <a:pPr marL="0" marR="0">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BMI (kg/m</a:t>
                      </a:r>
                      <a:r>
                        <a:rPr lang="en-US" sz="500" baseline="30000">
                          <a:solidFill>
                            <a:schemeClr val="accent6">
                              <a:lumMod val="75000"/>
                            </a:schemeClr>
                          </a:solidFill>
                          <a:latin typeface="Arial" pitchFamily="34" charset="0"/>
                          <a:ea typeface="Calibri"/>
                          <a:cs typeface="Arial" pitchFamily="34" charset="0"/>
                        </a:rPr>
                        <a:t>2</a:t>
                      </a:r>
                      <a:r>
                        <a:rPr lang="en-US" sz="500">
                          <a:solidFill>
                            <a:schemeClr val="accent6">
                              <a:lumMod val="75000"/>
                            </a:schemeClr>
                          </a:solidFill>
                          <a:latin typeface="Arial" pitchFamily="34" charset="0"/>
                          <a:ea typeface="Calibri"/>
                          <a:cs typeface="Arial" pitchFamily="34" charset="0"/>
                        </a:rPr>
                        <a:t>)</a:t>
                      </a:r>
                      <a:r>
                        <a:rPr lang="en-US" sz="500" baseline="30000">
                          <a:solidFill>
                            <a:schemeClr val="accent6">
                              <a:lumMod val="75000"/>
                            </a:schemeClr>
                          </a:solidFill>
                          <a:latin typeface="Arial" pitchFamily="34" charset="0"/>
                          <a:ea typeface="Calibri"/>
                          <a:cs typeface="Arial" pitchFamily="34" charset="0"/>
                        </a:rPr>
                        <a:t> a</a:t>
                      </a:r>
                      <a:endParaRPr lang="en-US" sz="50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1000"/>
                        </a:spcAft>
                      </a:pPr>
                      <a:endParaRPr lang="en-US" sz="3200">
                        <a:solidFill>
                          <a:schemeClr val="accent6">
                            <a:lumMod val="75000"/>
                          </a:schemeClr>
                        </a:solidFill>
                        <a:latin typeface="Arial" pitchFamily="34" charset="0"/>
                        <a:ea typeface="Calibri"/>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-1.04±0.76</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-2.33±0.77</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0.233</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96">
                <a:tc gridSpan="2">
                  <a:txBody>
                    <a:bodyPr/>
                    <a:lstStyle/>
                    <a:p>
                      <a:pPr marL="0" marR="0">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Waist </a:t>
                      </a:r>
                      <a:r>
                        <a:rPr lang="en-US" sz="500" dirty="0" smtClean="0">
                          <a:solidFill>
                            <a:schemeClr val="accent6">
                              <a:lumMod val="75000"/>
                            </a:schemeClr>
                          </a:solidFill>
                          <a:latin typeface="Arial" pitchFamily="34" charset="0"/>
                          <a:ea typeface="Calibri"/>
                          <a:cs typeface="Arial" pitchFamily="34" charset="0"/>
                        </a:rPr>
                        <a:t>circ. (</a:t>
                      </a:r>
                      <a:r>
                        <a:rPr lang="en-US" sz="500" dirty="0">
                          <a:solidFill>
                            <a:schemeClr val="accent6">
                              <a:lumMod val="75000"/>
                            </a:schemeClr>
                          </a:solidFill>
                          <a:latin typeface="Arial" pitchFamily="34" charset="0"/>
                          <a:ea typeface="Calibri"/>
                          <a:cs typeface="Arial" pitchFamily="34" charset="0"/>
                        </a:rPr>
                        <a:t>inch)</a:t>
                      </a:r>
                      <a:r>
                        <a:rPr lang="en-US" sz="500" baseline="30000" dirty="0">
                          <a:solidFill>
                            <a:schemeClr val="accent6">
                              <a:lumMod val="75000"/>
                            </a:schemeClr>
                          </a:solidFill>
                          <a:latin typeface="Arial" pitchFamily="34" charset="0"/>
                          <a:ea typeface="Calibri"/>
                          <a:cs typeface="Arial" pitchFamily="34" charset="0"/>
                        </a:rPr>
                        <a:t>a</a:t>
                      </a:r>
                      <a:endParaRPr lang="en-US" sz="500" dirty="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1000"/>
                        </a:spcAft>
                      </a:pPr>
                      <a:endParaRPr lang="en-US" sz="3200">
                        <a:solidFill>
                          <a:schemeClr val="accent6">
                            <a:lumMod val="75000"/>
                          </a:schemeClr>
                        </a:solidFill>
                        <a:latin typeface="Arial" pitchFamily="34" charset="0"/>
                        <a:ea typeface="Calibri"/>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-1.41±0.36</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-2.04±0.37</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0.226</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gridSpan="2">
                  <a:txBody>
                    <a:bodyPr/>
                    <a:lstStyle/>
                    <a:p>
                      <a:pPr marL="0" marR="0">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Percent total body fat (%)</a:t>
                      </a:r>
                      <a:r>
                        <a:rPr lang="en-US" sz="500" baseline="30000">
                          <a:solidFill>
                            <a:schemeClr val="accent6">
                              <a:lumMod val="75000"/>
                            </a:schemeClr>
                          </a:solidFill>
                          <a:latin typeface="Arial" pitchFamily="34" charset="0"/>
                          <a:ea typeface="Calibri"/>
                          <a:cs typeface="Arial" pitchFamily="34" charset="0"/>
                        </a:rPr>
                        <a:t>a</a:t>
                      </a:r>
                      <a:endParaRPr lang="en-US" sz="50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1000"/>
                        </a:spcAft>
                      </a:pPr>
                      <a:endParaRPr lang="en-US" sz="3200">
                        <a:solidFill>
                          <a:schemeClr val="accent6">
                            <a:lumMod val="75000"/>
                          </a:schemeClr>
                        </a:solidFill>
                        <a:latin typeface="Arial" pitchFamily="34" charset="0"/>
                        <a:ea typeface="Calibri"/>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-0.49±0.99</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-1.65±1.01</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0.416</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96">
                <a:tc gridSpan="5">
                  <a:txBody>
                    <a:bodyPr/>
                    <a:lstStyle/>
                    <a:p>
                      <a:pPr marL="0" marR="0" algn="ctr">
                        <a:lnSpc>
                          <a:spcPct val="115000"/>
                        </a:lnSpc>
                        <a:spcBef>
                          <a:spcPts val="0"/>
                        </a:spcBef>
                        <a:spcAft>
                          <a:spcPts val="0"/>
                        </a:spcAft>
                      </a:pPr>
                      <a:r>
                        <a:rPr lang="en-US" sz="500" dirty="0" smtClean="0">
                          <a:solidFill>
                            <a:schemeClr val="bg1"/>
                          </a:solidFill>
                          <a:latin typeface="Arial" pitchFamily="34" charset="0"/>
                          <a:ea typeface="Calibri"/>
                          <a:cs typeface="Arial" pitchFamily="34" charset="0"/>
                        </a:rPr>
                        <a:t>Weight </a:t>
                      </a:r>
                      <a:r>
                        <a:rPr lang="en-US" sz="500" dirty="0">
                          <a:solidFill>
                            <a:schemeClr val="bg1"/>
                          </a:solidFill>
                          <a:latin typeface="Arial" pitchFamily="34" charset="0"/>
                          <a:ea typeface="Calibri"/>
                          <a:cs typeface="Arial" pitchFamily="34" charset="0"/>
                        </a:rPr>
                        <a:t>maintenance </a:t>
                      </a:r>
                      <a:r>
                        <a:rPr lang="en-US" sz="500" dirty="0" smtClean="0">
                          <a:solidFill>
                            <a:schemeClr val="bg1"/>
                          </a:solidFill>
                          <a:latin typeface="Arial" pitchFamily="34" charset="0"/>
                          <a:ea typeface="Calibri"/>
                          <a:cs typeface="Arial" pitchFamily="34" charset="0"/>
                        </a:rPr>
                        <a:t>phase (6 </a:t>
                      </a:r>
                      <a:r>
                        <a:rPr lang="en-US" sz="500" dirty="0">
                          <a:solidFill>
                            <a:schemeClr val="bg1"/>
                          </a:solidFill>
                          <a:latin typeface="Arial" pitchFamily="34" charset="0"/>
                          <a:ea typeface="Calibri"/>
                          <a:cs typeface="Arial" pitchFamily="34" charset="0"/>
                        </a:rPr>
                        <a:t>- 12 months)</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3268">
                <a:tc gridSpan="2">
                  <a:txBody>
                    <a:bodyPr/>
                    <a:lstStyle/>
                    <a:p>
                      <a:pPr marL="0" marR="0">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Body weight (lbs)</a:t>
                      </a:r>
                      <a:r>
                        <a:rPr lang="en-US" sz="500" baseline="30000">
                          <a:solidFill>
                            <a:schemeClr val="accent6">
                              <a:lumMod val="75000"/>
                            </a:schemeClr>
                          </a:solidFill>
                          <a:latin typeface="Arial" pitchFamily="34" charset="0"/>
                          <a:ea typeface="Calibri"/>
                          <a:cs typeface="Arial" pitchFamily="34" charset="0"/>
                        </a:rPr>
                        <a:t>b</a:t>
                      </a:r>
                      <a:endParaRPr lang="en-US" sz="50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1000"/>
                        </a:spcAft>
                      </a:pPr>
                      <a:endParaRPr lang="en-US" sz="3200" dirty="0">
                        <a:solidFill>
                          <a:schemeClr val="accent6">
                            <a:lumMod val="75000"/>
                          </a:schemeClr>
                        </a:solidFill>
                        <a:latin typeface="Arial" pitchFamily="34" charset="0"/>
                        <a:ea typeface="Calibri"/>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-0.74±1.12</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-0.01±1.12</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0.646</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96">
                <a:tc gridSpan="2">
                  <a:txBody>
                    <a:bodyPr/>
                    <a:lstStyle/>
                    <a:p>
                      <a:pPr marL="0" marR="0">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BMI (kg/m</a:t>
                      </a:r>
                      <a:r>
                        <a:rPr lang="en-US" sz="500" baseline="30000">
                          <a:solidFill>
                            <a:schemeClr val="accent6">
                              <a:lumMod val="75000"/>
                            </a:schemeClr>
                          </a:solidFill>
                          <a:latin typeface="Arial" pitchFamily="34" charset="0"/>
                          <a:ea typeface="Calibri"/>
                          <a:cs typeface="Arial" pitchFamily="34" charset="0"/>
                        </a:rPr>
                        <a:t>2</a:t>
                      </a:r>
                      <a:r>
                        <a:rPr lang="en-US" sz="500">
                          <a:solidFill>
                            <a:schemeClr val="accent6">
                              <a:lumMod val="75000"/>
                            </a:schemeClr>
                          </a:solidFill>
                          <a:latin typeface="Arial" pitchFamily="34" charset="0"/>
                          <a:ea typeface="Calibri"/>
                          <a:cs typeface="Arial" pitchFamily="34" charset="0"/>
                        </a:rPr>
                        <a:t>)</a:t>
                      </a:r>
                      <a:r>
                        <a:rPr lang="en-US" sz="500" baseline="30000">
                          <a:solidFill>
                            <a:schemeClr val="accent6">
                              <a:lumMod val="75000"/>
                            </a:schemeClr>
                          </a:solidFill>
                          <a:latin typeface="Arial" pitchFamily="34" charset="0"/>
                          <a:ea typeface="Calibri"/>
                          <a:cs typeface="Arial" pitchFamily="34" charset="0"/>
                        </a:rPr>
                        <a:t>b</a:t>
                      </a:r>
                      <a:endParaRPr lang="en-US" sz="50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1000"/>
                        </a:spcAft>
                      </a:pPr>
                      <a:endParaRPr lang="en-US" sz="3200">
                        <a:solidFill>
                          <a:schemeClr val="accent6">
                            <a:lumMod val="75000"/>
                          </a:schemeClr>
                        </a:solidFill>
                        <a:latin typeface="Arial" pitchFamily="34" charset="0"/>
                        <a:ea typeface="Calibri"/>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-0.08±0.79</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0.81±0.79</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0.430</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96">
                <a:tc gridSpan="2">
                  <a:txBody>
                    <a:bodyPr/>
                    <a:lstStyle/>
                    <a:p>
                      <a:pPr marL="0" marR="0">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Waist </a:t>
                      </a:r>
                      <a:r>
                        <a:rPr lang="en-US" sz="500" dirty="0" smtClean="0">
                          <a:solidFill>
                            <a:schemeClr val="accent6">
                              <a:lumMod val="75000"/>
                            </a:schemeClr>
                          </a:solidFill>
                          <a:latin typeface="Arial" pitchFamily="34" charset="0"/>
                          <a:ea typeface="Calibri"/>
                          <a:cs typeface="Arial" pitchFamily="34" charset="0"/>
                        </a:rPr>
                        <a:t>circ. </a:t>
                      </a:r>
                      <a:r>
                        <a:rPr lang="en-US" sz="500" dirty="0">
                          <a:solidFill>
                            <a:schemeClr val="accent6">
                              <a:lumMod val="75000"/>
                            </a:schemeClr>
                          </a:solidFill>
                          <a:latin typeface="Arial" pitchFamily="34" charset="0"/>
                          <a:ea typeface="Calibri"/>
                          <a:cs typeface="Arial" pitchFamily="34" charset="0"/>
                        </a:rPr>
                        <a:t>(inch)</a:t>
                      </a:r>
                      <a:r>
                        <a:rPr lang="en-US" sz="500" baseline="30000" dirty="0">
                          <a:solidFill>
                            <a:schemeClr val="accent6">
                              <a:lumMod val="75000"/>
                            </a:schemeClr>
                          </a:solidFill>
                          <a:latin typeface="Arial" pitchFamily="34" charset="0"/>
                          <a:ea typeface="Calibri"/>
                          <a:cs typeface="Arial" pitchFamily="34" charset="0"/>
                        </a:rPr>
                        <a:t>b</a:t>
                      </a:r>
                      <a:endParaRPr lang="en-US" sz="500" dirty="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1000"/>
                        </a:spcAft>
                      </a:pPr>
                      <a:endParaRPr lang="en-US" sz="3200">
                        <a:solidFill>
                          <a:schemeClr val="accent6">
                            <a:lumMod val="75000"/>
                          </a:schemeClr>
                        </a:solidFill>
                        <a:latin typeface="Arial" pitchFamily="34" charset="0"/>
                        <a:ea typeface="Calibri"/>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4.74±3.51</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-0.54±3.51</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0.292</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gridSpan="2">
                  <a:txBody>
                    <a:bodyPr/>
                    <a:lstStyle/>
                    <a:p>
                      <a:pPr marL="0" marR="0">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Percent total body fat</a:t>
                      </a:r>
                      <a:r>
                        <a:rPr lang="en-US" sz="500" baseline="30000">
                          <a:solidFill>
                            <a:schemeClr val="accent6">
                              <a:lumMod val="75000"/>
                            </a:schemeClr>
                          </a:solidFill>
                          <a:latin typeface="Arial" pitchFamily="34" charset="0"/>
                          <a:ea typeface="Calibri"/>
                          <a:cs typeface="Arial" pitchFamily="34" charset="0"/>
                        </a:rPr>
                        <a:t>b</a:t>
                      </a:r>
                      <a:endParaRPr lang="en-US" sz="50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1000"/>
                        </a:spcAft>
                      </a:pPr>
                      <a:endParaRPr lang="en-US" sz="3200">
                        <a:solidFill>
                          <a:schemeClr val="accent6">
                            <a:lumMod val="75000"/>
                          </a:schemeClr>
                        </a:solidFill>
                        <a:latin typeface="Arial" pitchFamily="34" charset="0"/>
                        <a:ea typeface="Calibri"/>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-0.69±0.99</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0.80±0.99</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0.287</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96">
                <a:tc gridSpan="5">
                  <a:txBody>
                    <a:bodyPr/>
                    <a:lstStyle/>
                    <a:p>
                      <a:pPr marL="0" marR="0" algn="ctr">
                        <a:lnSpc>
                          <a:spcPct val="115000"/>
                        </a:lnSpc>
                        <a:spcBef>
                          <a:spcPts val="0"/>
                        </a:spcBef>
                        <a:spcAft>
                          <a:spcPts val="0"/>
                        </a:spcAft>
                      </a:pPr>
                      <a:r>
                        <a:rPr lang="en-US" sz="500" dirty="0" smtClean="0">
                          <a:solidFill>
                            <a:schemeClr val="bg1"/>
                          </a:solidFill>
                          <a:latin typeface="Arial" pitchFamily="34" charset="0"/>
                          <a:ea typeface="Calibri"/>
                          <a:cs typeface="Arial" pitchFamily="34" charset="0"/>
                        </a:rPr>
                        <a:t>Weight-loss </a:t>
                      </a:r>
                      <a:r>
                        <a:rPr lang="en-US" sz="500" dirty="0">
                          <a:solidFill>
                            <a:schemeClr val="bg1"/>
                          </a:solidFill>
                          <a:latin typeface="Arial" pitchFamily="34" charset="0"/>
                          <a:ea typeface="Calibri"/>
                          <a:cs typeface="Arial" pitchFamily="34" charset="0"/>
                        </a:rPr>
                        <a:t>from baseline to the </a:t>
                      </a:r>
                      <a:r>
                        <a:rPr lang="en-US" sz="500" dirty="0" smtClean="0">
                          <a:solidFill>
                            <a:schemeClr val="bg1"/>
                          </a:solidFill>
                          <a:latin typeface="Arial" pitchFamily="34" charset="0"/>
                          <a:ea typeface="Calibri"/>
                          <a:cs typeface="Arial" pitchFamily="34" charset="0"/>
                        </a:rPr>
                        <a:t>end of 1 yr (0 </a:t>
                      </a:r>
                      <a:r>
                        <a:rPr lang="en-US" sz="500" dirty="0">
                          <a:solidFill>
                            <a:schemeClr val="bg1"/>
                          </a:solidFill>
                          <a:latin typeface="Arial" pitchFamily="34" charset="0"/>
                          <a:ea typeface="Calibri"/>
                          <a:cs typeface="Arial" pitchFamily="34" charset="0"/>
                        </a:rPr>
                        <a:t>- 12 months)</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3268">
                <a:tc gridSpan="2">
                  <a:txBody>
                    <a:bodyPr/>
                    <a:lstStyle/>
                    <a:p>
                      <a:pPr marL="0" marR="0">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Body weight (lbs)</a:t>
                      </a:r>
                      <a:r>
                        <a:rPr lang="en-US" sz="500" baseline="30000">
                          <a:solidFill>
                            <a:schemeClr val="accent6">
                              <a:lumMod val="75000"/>
                            </a:schemeClr>
                          </a:solidFill>
                          <a:latin typeface="Arial" pitchFamily="34" charset="0"/>
                          <a:ea typeface="Calibri"/>
                          <a:cs typeface="Arial" pitchFamily="34" charset="0"/>
                        </a:rPr>
                        <a:t>c</a:t>
                      </a:r>
                      <a:endParaRPr lang="en-US" sz="50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1000"/>
                        </a:spcAft>
                      </a:pPr>
                      <a:endParaRPr lang="en-US" sz="3200" dirty="0">
                        <a:solidFill>
                          <a:schemeClr val="accent6">
                            <a:lumMod val="75000"/>
                          </a:schemeClr>
                        </a:solidFill>
                        <a:latin typeface="Arial" pitchFamily="34" charset="0"/>
                        <a:ea typeface="Calibri"/>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-2.20±3.29</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-7.03±3.34</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0.307</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96">
                <a:tc gridSpan="2">
                  <a:txBody>
                    <a:bodyPr/>
                    <a:lstStyle/>
                    <a:p>
                      <a:pPr marL="0" marR="0">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BMI (kg/m</a:t>
                      </a:r>
                      <a:r>
                        <a:rPr lang="en-US" sz="500" baseline="30000">
                          <a:solidFill>
                            <a:schemeClr val="accent6">
                              <a:lumMod val="75000"/>
                            </a:schemeClr>
                          </a:solidFill>
                          <a:latin typeface="Arial" pitchFamily="34" charset="0"/>
                          <a:ea typeface="Calibri"/>
                          <a:cs typeface="Arial" pitchFamily="34" charset="0"/>
                        </a:rPr>
                        <a:t>2</a:t>
                      </a:r>
                      <a:r>
                        <a:rPr lang="en-US" sz="500">
                          <a:solidFill>
                            <a:schemeClr val="accent6">
                              <a:lumMod val="75000"/>
                            </a:schemeClr>
                          </a:solidFill>
                          <a:latin typeface="Arial" pitchFamily="34" charset="0"/>
                          <a:ea typeface="Calibri"/>
                          <a:cs typeface="Arial" pitchFamily="34" charset="0"/>
                        </a:rPr>
                        <a:t>)</a:t>
                      </a:r>
                      <a:r>
                        <a:rPr lang="en-US" sz="500" baseline="30000">
                          <a:solidFill>
                            <a:schemeClr val="accent6">
                              <a:lumMod val="75000"/>
                            </a:schemeClr>
                          </a:solidFill>
                          <a:latin typeface="Arial" pitchFamily="34" charset="0"/>
                          <a:ea typeface="Calibri"/>
                          <a:cs typeface="Arial" pitchFamily="34" charset="0"/>
                        </a:rPr>
                        <a:t>c</a:t>
                      </a:r>
                      <a:endParaRPr lang="en-US" sz="50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1000"/>
                        </a:spcAft>
                      </a:pPr>
                      <a:endParaRPr lang="en-US" sz="3200">
                        <a:solidFill>
                          <a:schemeClr val="accent6">
                            <a:lumMod val="75000"/>
                          </a:schemeClr>
                        </a:solidFill>
                        <a:latin typeface="Arial" pitchFamily="34" charset="0"/>
                        <a:ea typeface="Calibri"/>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-1.00±0.36</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-1.53±0.36</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0.308</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96">
                <a:tc gridSpan="2">
                  <a:txBody>
                    <a:bodyPr/>
                    <a:lstStyle/>
                    <a:p>
                      <a:pPr marL="0" marR="0">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Waist </a:t>
                      </a:r>
                      <a:r>
                        <a:rPr lang="en-US" sz="500" dirty="0" smtClean="0">
                          <a:solidFill>
                            <a:schemeClr val="accent6">
                              <a:lumMod val="75000"/>
                            </a:schemeClr>
                          </a:solidFill>
                          <a:latin typeface="Arial" pitchFamily="34" charset="0"/>
                          <a:ea typeface="Calibri"/>
                          <a:cs typeface="Arial" pitchFamily="34" charset="0"/>
                        </a:rPr>
                        <a:t>circ. </a:t>
                      </a:r>
                      <a:r>
                        <a:rPr lang="en-US" sz="500" dirty="0">
                          <a:solidFill>
                            <a:schemeClr val="accent6">
                              <a:lumMod val="75000"/>
                            </a:schemeClr>
                          </a:solidFill>
                          <a:latin typeface="Arial" pitchFamily="34" charset="0"/>
                          <a:ea typeface="Calibri"/>
                          <a:cs typeface="Arial" pitchFamily="34" charset="0"/>
                        </a:rPr>
                        <a:t>(inch)</a:t>
                      </a:r>
                      <a:r>
                        <a:rPr lang="en-US" sz="500" baseline="30000" dirty="0">
                          <a:solidFill>
                            <a:schemeClr val="accent6">
                              <a:lumMod val="75000"/>
                            </a:schemeClr>
                          </a:solidFill>
                          <a:latin typeface="Arial" pitchFamily="34" charset="0"/>
                          <a:ea typeface="Calibri"/>
                          <a:cs typeface="Arial" pitchFamily="34" charset="0"/>
                        </a:rPr>
                        <a:t>c</a:t>
                      </a:r>
                      <a:endParaRPr lang="en-US" sz="500" dirty="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1000"/>
                        </a:spcAft>
                      </a:pPr>
                      <a:endParaRPr lang="en-US" sz="3200">
                        <a:solidFill>
                          <a:schemeClr val="accent6">
                            <a:lumMod val="75000"/>
                          </a:schemeClr>
                        </a:solidFill>
                        <a:latin typeface="Arial" pitchFamily="34" charset="0"/>
                        <a:ea typeface="Calibri"/>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3.32±3.42</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-2.58±3.47</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0.230</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gridSpan="2">
                  <a:txBody>
                    <a:bodyPr/>
                    <a:lstStyle/>
                    <a:p>
                      <a:pPr marL="0" marR="0">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Percent total body fat</a:t>
                      </a:r>
                      <a:r>
                        <a:rPr lang="en-US" sz="500" baseline="30000">
                          <a:solidFill>
                            <a:schemeClr val="accent6">
                              <a:lumMod val="75000"/>
                            </a:schemeClr>
                          </a:solidFill>
                          <a:latin typeface="Arial" pitchFamily="34" charset="0"/>
                          <a:ea typeface="Calibri"/>
                          <a:cs typeface="Arial" pitchFamily="34" charset="0"/>
                        </a:rPr>
                        <a:t>c</a:t>
                      </a:r>
                      <a:endParaRPr lang="en-US" sz="50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1000"/>
                        </a:spcAft>
                      </a:pPr>
                      <a:endParaRPr lang="en-US" sz="3200">
                        <a:solidFill>
                          <a:schemeClr val="accent6">
                            <a:lumMod val="75000"/>
                          </a:schemeClr>
                        </a:solidFill>
                        <a:latin typeface="Arial" pitchFamily="34" charset="0"/>
                        <a:ea typeface="Calibri"/>
                        <a:cs typeface="Arial" pitchFamily="34" charset="0"/>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-1.01±0.52</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a:solidFill>
                            <a:schemeClr val="accent6">
                              <a:lumMod val="75000"/>
                            </a:schemeClr>
                          </a:solidFill>
                          <a:latin typeface="Arial" pitchFamily="34" charset="0"/>
                          <a:ea typeface="Calibri"/>
                          <a:cs typeface="Arial" pitchFamily="34" charset="0"/>
                        </a:rPr>
                        <a:t>-0.85±0.53</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00" dirty="0">
                          <a:solidFill>
                            <a:schemeClr val="accent6">
                              <a:lumMod val="75000"/>
                            </a:schemeClr>
                          </a:solidFill>
                          <a:latin typeface="Arial" pitchFamily="34" charset="0"/>
                          <a:ea typeface="Calibri"/>
                          <a:cs typeface="Arial" pitchFamily="34" charset="0"/>
                        </a:rPr>
                        <a:t>0.823</a:t>
                      </a:r>
                    </a:p>
                  </a:txBody>
                  <a:tcPr marL="12246" marR="12246"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411">
                <a:tc gridSpan="5">
                  <a:txBody>
                    <a:bodyPr/>
                    <a:lstStyle/>
                    <a:p>
                      <a:pPr marL="0" marR="0">
                        <a:lnSpc>
                          <a:spcPct val="115000"/>
                        </a:lnSpc>
                        <a:spcBef>
                          <a:spcPts val="0"/>
                        </a:spcBef>
                        <a:spcAft>
                          <a:spcPts val="0"/>
                        </a:spcAft>
                      </a:pPr>
                      <a:r>
                        <a:rPr lang="en-US" sz="300" baseline="30000" dirty="0" err="1">
                          <a:solidFill>
                            <a:schemeClr val="accent6">
                              <a:lumMod val="75000"/>
                            </a:schemeClr>
                          </a:solidFill>
                          <a:latin typeface="Arial" pitchFamily="34" charset="0"/>
                          <a:ea typeface="Calibri"/>
                          <a:cs typeface="Arial" pitchFamily="34" charset="0"/>
                        </a:rPr>
                        <a:t>a</a:t>
                      </a:r>
                      <a:r>
                        <a:rPr lang="en-US" sz="300" dirty="0" err="1">
                          <a:solidFill>
                            <a:schemeClr val="accent6">
                              <a:lumMod val="75000"/>
                            </a:schemeClr>
                          </a:solidFill>
                          <a:latin typeface="Arial" pitchFamily="34" charset="0"/>
                          <a:ea typeface="Calibri"/>
                          <a:cs typeface="Arial" pitchFamily="34" charset="0"/>
                        </a:rPr>
                        <a:t>Multivariate</a:t>
                      </a:r>
                      <a:r>
                        <a:rPr lang="en-US" sz="300" dirty="0">
                          <a:solidFill>
                            <a:schemeClr val="accent6">
                              <a:lumMod val="75000"/>
                            </a:schemeClr>
                          </a:solidFill>
                          <a:latin typeface="Arial" pitchFamily="34" charset="0"/>
                          <a:ea typeface="Calibri"/>
                          <a:cs typeface="Arial" pitchFamily="34" charset="0"/>
                        </a:rPr>
                        <a:t> analysis of variance; </a:t>
                      </a:r>
                      <a:r>
                        <a:rPr lang="en-US" sz="300" i="1" dirty="0">
                          <a:solidFill>
                            <a:schemeClr val="accent6">
                              <a:lumMod val="75000"/>
                            </a:schemeClr>
                          </a:solidFill>
                          <a:latin typeface="Arial" pitchFamily="34" charset="0"/>
                          <a:ea typeface="Calibri"/>
                          <a:cs typeface="Arial" pitchFamily="34" charset="0"/>
                        </a:rPr>
                        <a:t>P</a:t>
                      </a:r>
                      <a:r>
                        <a:rPr lang="en-US" sz="300" dirty="0">
                          <a:solidFill>
                            <a:schemeClr val="accent6">
                              <a:lumMod val="75000"/>
                            </a:schemeClr>
                          </a:solidFill>
                          <a:latin typeface="Arial" pitchFamily="34" charset="0"/>
                          <a:ea typeface="Calibri"/>
                          <a:cs typeface="Arial" pitchFamily="34" charset="0"/>
                        </a:rPr>
                        <a:t>&lt;0.05; means expressed as estimated marginal </a:t>
                      </a:r>
                      <a:r>
                        <a:rPr lang="en-US" sz="300" dirty="0" err="1">
                          <a:solidFill>
                            <a:schemeClr val="accent6">
                              <a:lumMod val="75000"/>
                            </a:schemeClr>
                          </a:solidFill>
                          <a:latin typeface="Arial" pitchFamily="34" charset="0"/>
                          <a:ea typeface="Calibri"/>
                          <a:cs typeface="Arial" pitchFamily="34" charset="0"/>
                        </a:rPr>
                        <a:t>mean±standard</a:t>
                      </a:r>
                      <a:r>
                        <a:rPr lang="en-US" sz="300" dirty="0">
                          <a:solidFill>
                            <a:schemeClr val="accent6">
                              <a:lumMod val="75000"/>
                            </a:schemeClr>
                          </a:solidFill>
                          <a:latin typeface="Arial" pitchFamily="34" charset="0"/>
                          <a:ea typeface="Calibri"/>
                          <a:cs typeface="Arial" pitchFamily="34" charset="0"/>
                        </a:rPr>
                        <a:t> error (SE); Analysis includes first 6 months of intervention (weight loss phase). </a:t>
                      </a:r>
                    </a:p>
                    <a:p>
                      <a:pPr marL="0" marR="0">
                        <a:lnSpc>
                          <a:spcPct val="115000"/>
                        </a:lnSpc>
                        <a:spcBef>
                          <a:spcPts val="0"/>
                        </a:spcBef>
                        <a:spcAft>
                          <a:spcPts val="0"/>
                        </a:spcAft>
                      </a:pPr>
                      <a:r>
                        <a:rPr lang="en-US" sz="300" baseline="30000" dirty="0" err="1">
                          <a:solidFill>
                            <a:schemeClr val="accent6">
                              <a:lumMod val="75000"/>
                            </a:schemeClr>
                          </a:solidFill>
                          <a:latin typeface="Arial" pitchFamily="34" charset="0"/>
                          <a:ea typeface="Calibri"/>
                          <a:cs typeface="Arial" pitchFamily="34" charset="0"/>
                        </a:rPr>
                        <a:t>b</a:t>
                      </a:r>
                      <a:r>
                        <a:rPr lang="en-US" sz="300" dirty="0" err="1">
                          <a:solidFill>
                            <a:schemeClr val="accent6">
                              <a:lumMod val="75000"/>
                            </a:schemeClr>
                          </a:solidFill>
                          <a:latin typeface="Arial" pitchFamily="34" charset="0"/>
                          <a:ea typeface="Calibri"/>
                          <a:cs typeface="Arial" pitchFamily="34" charset="0"/>
                        </a:rPr>
                        <a:t>Multivariate</a:t>
                      </a:r>
                      <a:r>
                        <a:rPr lang="en-US" sz="300" dirty="0">
                          <a:solidFill>
                            <a:schemeClr val="accent6">
                              <a:lumMod val="75000"/>
                            </a:schemeClr>
                          </a:solidFill>
                          <a:latin typeface="Arial" pitchFamily="34" charset="0"/>
                          <a:ea typeface="Calibri"/>
                          <a:cs typeface="Arial" pitchFamily="34" charset="0"/>
                        </a:rPr>
                        <a:t> analysis of variance; </a:t>
                      </a:r>
                      <a:r>
                        <a:rPr lang="en-US" sz="300" i="1" dirty="0">
                          <a:solidFill>
                            <a:schemeClr val="accent6">
                              <a:lumMod val="75000"/>
                            </a:schemeClr>
                          </a:solidFill>
                          <a:latin typeface="Arial" pitchFamily="34" charset="0"/>
                          <a:ea typeface="Calibri"/>
                          <a:cs typeface="Arial" pitchFamily="34" charset="0"/>
                        </a:rPr>
                        <a:t>P</a:t>
                      </a:r>
                      <a:r>
                        <a:rPr lang="en-US" sz="300" dirty="0">
                          <a:solidFill>
                            <a:schemeClr val="accent6">
                              <a:lumMod val="75000"/>
                            </a:schemeClr>
                          </a:solidFill>
                          <a:latin typeface="Arial" pitchFamily="34" charset="0"/>
                          <a:ea typeface="Calibri"/>
                          <a:cs typeface="Arial" pitchFamily="34" charset="0"/>
                        </a:rPr>
                        <a:t>&lt;0.05; means expressed as estimated marginal </a:t>
                      </a:r>
                      <a:r>
                        <a:rPr lang="en-US" sz="300" dirty="0" err="1">
                          <a:solidFill>
                            <a:schemeClr val="accent6">
                              <a:lumMod val="75000"/>
                            </a:schemeClr>
                          </a:solidFill>
                          <a:latin typeface="Arial" pitchFamily="34" charset="0"/>
                          <a:ea typeface="Calibri"/>
                          <a:cs typeface="Arial" pitchFamily="34" charset="0"/>
                        </a:rPr>
                        <a:t>mean±standard</a:t>
                      </a:r>
                      <a:r>
                        <a:rPr lang="en-US" sz="300" dirty="0">
                          <a:solidFill>
                            <a:schemeClr val="accent6">
                              <a:lumMod val="75000"/>
                            </a:schemeClr>
                          </a:solidFill>
                          <a:latin typeface="Arial" pitchFamily="34" charset="0"/>
                          <a:ea typeface="Calibri"/>
                          <a:cs typeface="Arial" pitchFamily="34" charset="0"/>
                        </a:rPr>
                        <a:t> error (SE); Analysis includes second 6 months of intervention (weight maintenance phase).</a:t>
                      </a:r>
                    </a:p>
                    <a:p>
                      <a:pPr marL="0" marR="0">
                        <a:lnSpc>
                          <a:spcPct val="115000"/>
                        </a:lnSpc>
                        <a:spcBef>
                          <a:spcPts val="0"/>
                        </a:spcBef>
                        <a:spcAft>
                          <a:spcPts val="0"/>
                        </a:spcAft>
                      </a:pPr>
                      <a:r>
                        <a:rPr lang="en-US" sz="300" baseline="30000" dirty="0" err="1" smtClean="0">
                          <a:solidFill>
                            <a:schemeClr val="accent6">
                              <a:lumMod val="75000"/>
                            </a:schemeClr>
                          </a:solidFill>
                          <a:latin typeface="Arial" pitchFamily="34" charset="0"/>
                          <a:ea typeface="Calibri"/>
                          <a:cs typeface="Arial" pitchFamily="34" charset="0"/>
                        </a:rPr>
                        <a:t>c</a:t>
                      </a:r>
                      <a:r>
                        <a:rPr lang="en-US" sz="300" dirty="0" err="1" smtClean="0">
                          <a:solidFill>
                            <a:schemeClr val="accent6">
                              <a:lumMod val="75000"/>
                            </a:schemeClr>
                          </a:solidFill>
                          <a:latin typeface="Arial" pitchFamily="34" charset="0"/>
                          <a:ea typeface="Calibri"/>
                          <a:cs typeface="Arial" pitchFamily="34" charset="0"/>
                        </a:rPr>
                        <a:t>Multivariate</a:t>
                      </a:r>
                      <a:r>
                        <a:rPr lang="en-US" sz="300" dirty="0" smtClean="0">
                          <a:solidFill>
                            <a:schemeClr val="accent6">
                              <a:lumMod val="75000"/>
                            </a:schemeClr>
                          </a:solidFill>
                          <a:latin typeface="Arial" pitchFamily="34" charset="0"/>
                          <a:ea typeface="Calibri"/>
                          <a:cs typeface="Arial" pitchFamily="34" charset="0"/>
                        </a:rPr>
                        <a:t> analysis of variance; </a:t>
                      </a:r>
                      <a:r>
                        <a:rPr lang="en-US" sz="300" i="1" dirty="0" smtClean="0">
                          <a:solidFill>
                            <a:schemeClr val="accent6">
                              <a:lumMod val="75000"/>
                            </a:schemeClr>
                          </a:solidFill>
                          <a:latin typeface="Arial" pitchFamily="34" charset="0"/>
                          <a:ea typeface="Calibri"/>
                          <a:cs typeface="Arial" pitchFamily="34" charset="0"/>
                        </a:rPr>
                        <a:t>P</a:t>
                      </a:r>
                      <a:r>
                        <a:rPr lang="en-US" sz="300" dirty="0" smtClean="0">
                          <a:solidFill>
                            <a:schemeClr val="accent6">
                              <a:lumMod val="75000"/>
                            </a:schemeClr>
                          </a:solidFill>
                          <a:latin typeface="Arial" pitchFamily="34" charset="0"/>
                          <a:ea typeface="Calibri"/>
                          <a:cs typeface="Arial" pitchFamily="34" charset="0"/>
                        </a:rPr>
                        <a:t>&lt;0.05; means expressed as estimated marginal </a:t>
                      </a:r>
                      <a:r>
                        <a:rPr lang="en-US" sz="300" dirty="0" err="1" smtClean="0">
                          <a:solidFill>
                            <a:schemeClr val="accent6">
                              <a:lumMod val="75000"/>
                            </a:schemeClr>
                          </a:solidFill>
                          <a:latin typeface="Arial" pitchFamily="34" charset="0"/>
                          <a:ea typeface="Calibri"/>
                          <a:cs typeface="Arial" pitchFamily="34" charset="0"/>
                        </a:rPr>
                        <a:t>mean±standard</a:t>
                      </a:r>
                      <a:r>
                        <a:rPr lang="en-US" sz="300" dirty="0" smtClean="0">
                          <a:solidFill>
                            <a:schemeClr val="accent6">
                              <a:lumMod val="75000"/>
                            </a:schemeClr>
                          </a:solidFill>
                          <a:latin typeface="Arial" pitchFamily="34" charset="0"/>
                          <a:ea typeface="Calibri"/>
                          <a:cs typeface="Arial" pitchFamily="34" charset="0"/>
                        </a:rPr>
                        <a:t> error (SE); Analysis includes baseline 0 months of intervention to end of the weight maintenance phase 12 months.</a:t>
                      </a:r>
                      <a:endParaRPr lang="en-US" sz="300" dirty="0">
                        <a:solidFill>
                          <a:schemeClr val="accent6">
                            <a:lumMod val="75000"/>
                          </a:schemeClr>
                        </a:solidFill>
                        <a:latin typeface="Arial" pitchFamily="34" charset="0"/>
                        <a:ea typeface="Calibri"/>
                        <a:cs typeface="Arial" pitchFamily="34" charset="0"/>
                      </a:endParaRPr>
                    </a:p>
                  </a:txBody>
                  <a:tcPr marL="12246" marR="12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2214" name="Picture 195" descr="http://www.k4health.org/sites/default/files/CCP%20vertical.jpg"/>
          <p:cNvPicPr>
            <a:picLocks noChangeAspect="1" noChangeArrowheads="1"/>
          </p:cNvPicPr>
          <p:nvPr/>
        </p:nvPicPr>
        <p:blipFill>
          <a:blip r:embed="rId4" cstate="print"/>
          <a:srcRect b="54716"/>
          <a:stretch>
            <a:fillRect/>
          </a:stretch>
        </p:blipFill>
        <p:spPr bwMode="auto">
          <a:xfrm>
            <a:off x="228600" y="457200"/>
            <a:ext cx="1285875" cy="389659"/>
          </a:xfrm>
          <a:prstGeom prst="rect">
            <a:avLst/>
          </a:prstGeom>
          <a:noFill/>
          <a:ln w="9525">
            <a:noFill/>
            <a:miter lim="800000"/>
            <a:headEnd/>
            <a:tailEnd/>
          </a:ln>
        </p:spPr>
      </p:pic>
      <p:sp>
        <p:nvSpPr>
          <p:cNvPr id="2215" name="TextBox 92"/>
          <p:cNvSpPr txBox="1">
            <a:spLocks noChangeArrowheads="1"/>
          </p:cNvSpPr>
          <p:nvPr/>
        </p:nvSpPr>
        <p:spPr bwMode="auto">
          <a:xfrm>
            <a:off x="557893" y="792308"/>
            <a:ext cx="1265464" cy="108491"/>
          </a:xfrm>
          <a:prstGeom prst="rect">
            <a:avLst/>
          </a:prstGeom>
          <a:noFill/>
          <a:ln w="9525">
            <a:noFill/>
            <a:miter lim="800000"/>
            <a:headEnd/>
            <a:tailEnd/>
          </a:ln>
        </p:spPr>
        <p:txBody>
          <a:bodyPr lIns="16002" tIns="8001" rIns="16002" bIns="8001">
            <a:spAutoFit/>
          </a:bodyPr>
          <a:lstStyle/>
          <a:p>
            <a:pPr algn="ctr"/>
            <a:r>
              <a:rPr lang="en-US" sz="600" b="1" dirty="0" smtClean="0">
                <a:solidFill>
                  <a:srgbClr val="FFFFFF"/>
                </a:solidFill>
                <a:latin typeface="Arial Black" pitchFamily="34" charset="0"/>
                <a:cs typeface="Arial" charset="0"/>
              </a:rPr>
              <a:t>Program No. 852.4</a:t>
            </a:r>
          </a:p>
        </p:txBody>
      </p:sp>
      <p:sp>
        <p:nvSpPr>
          <p:cNvPr id="94" name="AutoShape 35"/>
          <p:cNvSpPr>
            <a:spLocks noChangeArrowheads="1"/>
          </p:cNvSpPr>
          <p:nvPr/>
        </p:nvSpPr>
        <p:spPr bwMode="auto">
          <a:xfrm>
            <a:off x="2490107" y="1076974"/>
            <a:ext cx="1959429" cy="190500"/>
          </a:xfrm>
          <a:prstGeom prst="roundRect">
            <a:avLst>
              <a:gd name="adj" fmla="val 16667"/>
            </a:avLst>
          </a:prstGeom>
          <a:gradFill rotWithShape="1">
            <a:gsLst>
              <a:gs pos="0">
                <a:schemeClr val="accent6">
                  <a:lumMod val="60000"/>
                  <a:lumOff val="40000"/>
                </a:schemeClr>
              </a:gs>
              <a:gs pos="100000">
                <a:schemeClr val="accent6">
                  <a:lumMod val="75000"/>
                </a:schemeClr>
              </a:gs>
            </a:gsLst>
            <a:path path="shape">
              <a:fillToRect l="50000" t="50000" r="50000" b="50000"/>
            </a:path>
          </a:gradFill>
          <a:ln w="9525">
            <a:solidFill>
              <a:schemeClr val="accent6">
                <a:lumMod val="50000"/>
              </a:schemeClr>
            </a:solidFill>
            <a:round/>
            <a:headEnd/>
            <a:tailEnd/>
          </a:ln>
        </p:spPr>
        <p:txBody>
          <a:bodyPr wrap="none" lIns="16002" tIns="8001" rIns="16002" bIns="8001" anchor="ctr"/>
          <a:lstStyle/>
          <a:p>
            <a:pPr algn="ctr">
              <a:defRPr/>
            </a:pPr>
            <a:r>
              <a:rPr lang="en-US" sz="700" b="1" dirty="0">
                <a:solidFill>
                  <a:srgbClr val="FFFFFF"/>
                </a:solidFill>
                <a:latin typeface="Arial" pitchFamily="34" charset="0"/>
              </a:rPr>
              <a:t>Screening and Randomization</a:t>
            </a:r>
            <a:endParaRPr lang="en-US" sz="600" b="1" dirty="0">
              <a:solidFill>
                <a:srgbClr val="FFFFFF"/>
              </a:solidFill>
              <a:latin typeface="Arial" pitchFamily="34" charset="0"/>
            </a:endParaRPr>
          </a:p>
        </p:txBody>
      </p:sp>
      <p:pic>
        <p:nvPicPr>
          <p:cNvPr id="2217" name="Picture 94" descr="EB Picture.png"/>
          <p:cNvPicPr>
            <a:picLocks noChangeAspect="1"/>
          </p:cNvPicPr>
          <p:nvPr/>
        </p:nvPicPr>
        <p:blipFill>
          <a:blip r:embed="rId5" cstate="print"/>
          <a:srcRect/>
          <a:stretch>
            <a:fillRect/>
          </a:stretch>
        </p:blipFill>
        <p:spPr bwMode="auto">
          <a:xfrm>
            <a:off x="2721430" y="1349737"/>
            <a:ext cx="1581547" cy="1131635"/>
          </a:xfrm>
          <a:prstGeom prst="rect">
            <a:avLst/>
          </a:prstGeom>
          <a:noFill/>
          <a:ln w="9525">
            <a:noFill/>
            <a:miter lim="800000"/>
            <a:headEnd/>
            <a:tailEnd/>
          </a:ln>
        </p:spPr>
      </p:pic>
      <p:pic>
        <p:nvPicPr>
          <p:cNvPr id="2218" name="Picture 97" descr="Study Phases.png"/>
          <p:cNvPicPr>
            <a:picLocks noChangeAspect="1"/>
          </p:cNvPicPr>
          <p:nvPr/>
        </p:nvPicPr>
        <p:blipFill>
          <a:blip r:embed="rId6" cstate="print"/>
          <a:srcRect/>
          <a:stretch>
            <a:fillRect/>
          </a:stretch>
        </p:blipFill>
        <p:spPr bwMode="auto">
          <a:xfrm>
            <a:off x="2558143" y="3623830"/>
            <a:ext cx="1864746" cy="818284"/>
          </a:xfrm>
          <a:prstGeom prst="rect">
            <a:avLst/>
          </a:prstGeom>
          <a:noFill/>
          <a:ln w="9525">
            <a:noFill/>
            <a:miter lim="800000"/>
            <a:headEnd/>
            <a:tailEnd/>
          </a:ln>
        </p:spPr>
      </p:pic>
      <p:pic>
        <p:nvPicPr>
          <p:cNvPr id="2219" name="Picture 98" descr="Data Collection.png"/>
          <p:cNvPicPr>
            <a:picLocks noChangeAspect="1"/>
          </p:cNvPicPr>
          <p:nvPr/>
        </p:nvPicPr>
        <p:blipFill>
          <a:blip r:embed="rId7" cstate="print"/>
          <a:srcRect/>
          <a:stretch>
            <a:fillRect/>
          </a:stretch>
        </p:blipFill>
        <p:spPr bwMode="auto">
          <a:xfrm>
            <a:off x="2952751" y="4467009"/>
            <a:ext cx="1158875" cy="455685"/>
          </a:xfrm>
          <a:prstGeom prst="rect">
            <a:avLst/>
          </a:prstGeom>
          <a:noFill/>
          <a:ln w="9525">
            <a:noFill/>
            <a:miter lim="800000"/>
            <a:headEnd/>
            <a:tailEnd/>
          </a:ln>
        </p:spPr>
      </p:pic>
      <p:pic>
        <p:nvPicPr>
          <p:cNvPr id="2220" name="Picture 2"/>
          <p:cNvPicPr>
            <a:picLocks noChangeAspect="1" noChangeArrowheads="1"/>
          </p:cNvPicPr>
          <p:nvPr/>
        </p:nvPicPr>
        <p:blipFill>
          <a:blip r:embed="rId8" cstate="print"/>
          <a:srcRect/>
          <a:stretch>
            <a:fillRect/>
          </a:stretch>
        </p:blipFill>
        <p:spPr bwMode="auto">
          <a:xfrm>
            <a:off x="2449286" y="5182466"/>
            <a:ext cx="764268" cy="551747"/>
          </a:xfrm>
          <a:prstGeom prst="rect">
            <a:avLst/>
          </a:prstGeom>
          <a:noFill/>
          <a:ln w="9525">
            <a:noFill/>
            <a:miter lim="800000"/>
            <a:headEnd/>
            <a:tailEnd/>
          </a:ln>
        </p:spPr>
      </p:pic>
      <p:pic>
        <p:nvPicPr>
          <p:cNvPr id="2221" name="Picture 4"/>
          <p:cNvPicPr>
            <a:picLocks noChangeAspect="1" noChangeArrowheads="1"/>
          </p:cNvPicPr>
          <p:nvPr/>
        </p:nvPicPr>
        <p:blipFill>
          <a:blip r:embed="rId9" cstate="print"/>
          <a:srcRect/>
          <a:stretch>
            <a:fillRect/>
          </a:stretch>
        </p:blipFill>
        <p:spPr bwMode="auto">
          <a:xfrm>
            <a:off x="3701143" y="5182466"/>
            <a:ext cx="765402" cy="551747"/>
          </a:xfrm>
          <a:prstGeom prst="rect">
            <a:avLst/>
          </a:prstGeom>
          <a:noFill/>
          <a:ln w="9525">
            <a:noFill/>
            <a:miter lim="800000"/>
            <a:headEnd/>
            <a:tailEnd/>
          </a:ln>
        </p:spPr>
      </p:pic>
      <p:pic>
        <p:nvPicPr>
          <p:cNvPr id="2222" name="Picture 35" descr="Intervention 1.png"/>
          <p:cNvPicPr>
            <a:picLocks noChangeAspect="1"/>
          </p:cNvPicPr>
          <p:nvPr/>
        </p:nvPicPr>
        <p:blipFill>
          <a:blip r:embed="rId10" cstate="print"/>
          <a:srcRect/>
          <a:stretch>
            <a:fillRect/>
          </a:stretch>
        </p:blipFill>
        <p:spPr bwMode="auto">
          <a:xfrm>
            <a:off x="2503714" y="2714626"/>
            <a:ext cx="1813435" cy="832355"/>
          </a:xfrm>
          <a:prstGeom prst="rect">
            <a:avLst/>
          </a:prstGeom>
          <a:noFill/>
          <a:ln w="9525">
            <a:noFill/>
            <a:miter lim="800000"/>
            <a:headEnd/>
            <a:tailEnd/>
          </a:ln>
        </p:spPr>
      </p:pic>
      <p:pic>
        <p:nvPicPr>
          <p:cNvPr id="2223" name="Picture 3"/>
          <p:cNvPicPr>
            <a:picLocks noChangeAspect="1" noChangeArrowheads="1"/>
          </p:cNvPicPr>
          <p:nvPr/>
        </p:nvPicPr>
        <p:blipFill>
          <a:blip r:embed="rId11" cstate="print"/>
          <a:srcRect/>
          <a:stretch>
            <a:fillRect/>
          </a:stretch>
        </p:blipFill>
        <p:spPr bwMode="auto">
          <a:xfrm>
            <a:off x="2449287" y="5727990"/>
            <a:ext cx="2013857" cy="9395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533400"/>
            <a:ext cx="7696200" cy="1447800"/>
          </a:xfrm>
        </p:spPr>
        <p:txBody>
          <a:bodyPr/>
          <a:lstStyle/>
          <a:p>
            <a:pPr algn="l" eaLnBrk="1" hangingPunct="1"/>
            <a:r>
              <a:rPr lang="en-US" dirty="0" smtClean="0"/>
              <a:t/>
            </a:r>
            <a:br>
              <a:rPr lang="en-US" dirty="0" smtClean="0"/>
            </a:br>
            <a:r>
              <a:rPr lang="en-US" dirty="0" smtClean="0"/>
              <a:t>Approximately 25% of children and adolescents are overweight</a:t>
            </a:r>
            <a:br>
              <a:rPr lang="en-US" dirty="0" smtClean="0"/>
            </a:br>
            <a:endParaRPr lang="en-US" dirty="0" smtClean="0"/>
          </a:p>
        </p:txBody>
      </p:sp>
      <p:sp>
        <p:nvSpPr>
          <p:cNvPr id="23555" name="Rectangle 3"/>
          <p:cNvSpPr>
            <a:spLocks noGrp="1" noChangeArrowheads="1"/>
          </p:cNvSpPr>
          <p:nvPr>
            <p:ph type="body" idx="1"/>
          </p:nvPr>
        </p:nvSpPr>
        <p:spPr>
          <a:xfrm>
            <a:off x="304800" y="2362200"/>
            <a:ext cx="8610600" cy="3810000"/>
          </a:xfrm>
        </p:spPr>
        <p:txBody>
          <a:bodyPr/>
          <a:lstStyle/>
          <a:p>
            <a:pPr eaLnBrk="1" hangingPunct="1"/>
            <a:r>
              <a:rPr lang="en-US" dirty="0" smtClean="0"/>
              <a:t>more than any other known time in history</a:t>
            </a:r>
          </a:p>
          <a:p>
            <a:pPr eaLnBrk="1" hangingPunct="1">
              <a:buFontTx/>
              <a:buNone/>
            </a:pPr>
            <a:endParaRPr lang="en-US" dirty="0" smtClean="0"/>
          </a:p>
          <a:p>
            <a:pPr eaLnBrk="1" hangingPunct="1"/>
            <a:r>
              <a:rPr lang="en-US" dirty="0" smtClean="0"/>
              <a:t>life expectancy </a:t>
            </a:r>
          </a:p>
          <a:p>
            <a:pPr eaLnBrk="1" hangingPunct="1">
              <a:buFontTx/>
              <a:buNone/>
            </a:pPr>
            <a:r>
              <a:rPr lang="en-US" dirty="0" smtClean="0"/>
              <a:t>   may decline </a:t>
            </a:r>
          </a:p>
          <a:p>
            <a:pPr eaLnBrk="1" hangingPunct="1">
              <a:buFontTx/>
              <a:buNone/>
            </a:pPr>
            <a:r>
              <a:rPr lang="en-US" dirty="0" smtClean="0"/>
              <a:t>   as a result  </a:t>
            </a:r>
          </a:p>
          <a:p>
            <a:pPr eaLnBrk="1" hangingPunct="1"/>
            <a:endParaRPr lang="en-US" dirty="0" smtClean="0"/>
          </a:p>
        </p:txBody>
      </p:sp>
      <p:grpSp>
        <p:nvGrpSpPr>
          <p:cNvPr id="2" name="Group 4"/>
          <p:cNvGrpSpPr>
            <a:grpSpLocks/>
          </p:cNvGrpSpPr>
          <p:nvPr/>
        </p:nvGrpSpPr>
        <p:grpSpPr bwMode="auto">
          <a:xfrm>
            <a:off x="2971800" y="3810000"/>
            <a:ext cx="5410200" cy="1922463"/>
            <a:chOff x="2496" y="2677"/>
            <a:chExt cx="2880" cy="1643"/>
          </a:xfrm>
        </p:grpSpPr>
        <p:pic>
          <p:nvPicPr>
            <p:cNvPr id="23557" name="Picture 5"/>
            <p:cNvPicPr>
              <a:picLocks noChangeAspect="1" noChangeArrowheads="1"/>
            </p:cNvPicPr>
            <p:nvPr/>
          </p:nvPicPr>
          <p:blipFill>
            <a:blip r:embed="rId3" cstate="print"/>
            <a:srcRect/>
            <a:stretch>
              <a:fillRect/>
            </a:stretch>
          </p:blipFill>
          <p:spPr bwMode="auto">
            <a:xfrm>
              <a:off x="2496" y="2677"/>
              <a:ext cx="1519" cy="1643"/>
            </a:xfrm>
            <a:prstGeom prst="rect">
              <a:avLst/>
            </a:prstGeom>
            <a:noFill/>
            <a:ln w="9525">
              <a:noFill/>
              <a:miter lim="800000"/>
              <a:headEnd/>
              <a:tailEnd/>
            </a:ln>
          </p:spPr>
        </p:pic>
        <p:pic>
          <p:nvPicPr>
            <p:cNvPr id="23558" name="Picture 6"/>
            <p:cNvPicPr>
              <a:picLocks noChangeAspect="1" noChangeArrowheads="1"/>
            </p:cNvPicPr>
            <p:nvPr/>
          </p:nvPicPr>
          <p:blipFill>
            <a:blip r:embed="rId4" cstate="print"/>
            <a:srcRect/>
            <a:stretch>
              <a:fillRect/>
            </a:stretch>
          </p:blipFill>
          <p:spPr bwMode="auto">
            <a:xfrm>
              <a:off x="3648" y="2736"/>
              <a:ext cx="1728" cy="1584"/>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smtClean="0"/>
              <a:t>of Long-Term Study</a:t>
            </a:r>
            <a:endParaRPr lang="en-US"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762000" y="1905000"/>
            <a:ext cx="2209800" cy="18288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l="21777" r="14223"/>
          <a:stretch>
            <a:fillRect/>
          </a:stretch>
        </p:blipFill>
        <p:spPr bwMode="auto">
          <a:xfrm>
            <a:off x="3429000" y="1905000"/>
            <a:ext cx="1752600" cy="18288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5791200" y="1905000"/>
            <a:ext cx="1828800" cy="1828800"/>
          </a:xfrm>
          <a:prstGeom prst="rect">
            <a:avLst/>
          </a:prstGeom>
          <a:noFill/>
          <a:ln w="9525">
            <a:noFill/>
            <a:miter lim="800000"/>
            <a:headEnd/>
            <a:tailEnd/>
          </a:ln>
        </p:spPr>
      </p:pic>
      <p:sp>
        <p:nvSpPr>
          <p:cNvPr id="8" name="Rectangle 7"/>
          <p:cNvSpPr/>
          <p:nvPr/>
        </p:nvSpPr>
        <p:spPr>
          <a:xfrm>
            <a:off x="609600" y="3810000"/>
            <a:ext cx="7620000" cy="2677656"/>
          </a:xfrm>
          <a:prstGeom prst="rect">
            <a:avLst/>
          </a:prstGeom>
        </p:spPr>
        <p:txBody>
          <a:bodyPr wrap="square">
            <a:spAutoFit/>
          </a:bodyPr>
          <a:lstStyle/>
          <a:p>
            <a:pPr>
              <a:spcBef>
                <a:spcPct val="50000"/>
              </a:spcBef>
              <a:buFont typeface="Wingdings" pitchFamily="2" charset="2"/>
              <a:buChar char="Ø"/>
              <a:defRPr/>
            </a:pPr>
            <a:r>
              <a:rPr lang="en-US" sz="1200" b="1" dirty="0" smtClean="0">
                <a:solidFill>
                  <a:srgbClr val="2D2DB9">
                    <a:lumMod val="75000"/>
                  </a:srgbClr>
                </a:solidFill>
                <a:latin typeface="Arial" pitchFamily="34" charset="0"/>
              </a:rPr>
              <a:t>Those on the mushroom diet lost an average of 7.0 pounds, or 3.6% of their starting weight ; those on the standard diet lost an average of 2.2 pounds, or 1.1% of starting weight</a:t>
            </a:r>
          </a:p>
          <a:p>
            <a:pPr>
              <a:spcBef>
                <a:spcPct val="50000"/>
              </a:spcBef>
              <a:buFont typeface="Wingdings" pitchFamily="2" charset="2"/>
              <a:buChar char="Ø"/>
              <a:defRPr/>
            </a:pPr>
            <a:r>
              <a:rPr lang="en-US" sz="1200" b="1" dirty="0" smtClean="0">
                <a:solidFill>
                  <a:srgbClr val="2D2DB9">
                    <a:lumMod val="75000"/>
                  </a:srgbClr>
                </a:solidFill>
                <a:latin typeface="Arial" pitchFamily="34" charset="0"/>
              </a:rPr>
              <a:t>Waist circumference decreased on the mushroom diet -- a clinically significant mean of 2 inches during the 6-month weight loss phase compared to 1 inch on the standard diet</a:t>
            </a:r>
          </a:p>
          <a:p>
            <a:pPr>
              <a:spcBef>
                <a:spcPct val="50000"/>
              </a:spcBef>
              <a:buFont typeface="Wingdings" pitchFamily="2" charset="2"/>
              <a:buChar char="Ø"/>
              <a:defRPr/>
            </a:pPr>
            <a:r>
              <a:rPr lang="en-US" sz="1200" b="1" dirty="0" smtClean="0">
                <a:solidFill>
                  <a:srgbClr val="2D2DB9">
                    <a:lumMod val="75000"/>
                  </a:srgbClr>
                </a:solidFill>
                <a:latin typeface="Arial" pitchFamily="34" charset="0"/>
              </a:rPr>
              <a:t>Following initial weight loss, those who followed the mushroom-rich diet maintained their weight loss and lost an additional 0.5 inches in waist circumference versus those following the standard diet who gained an average of almost 5 inches in waist circumference</a:t>
            </a:r>
          </a:p>
          <a:p>
            <a:pPr>
              <a:spcBef>
                <a:spcPct val="50000"/>
              </a:spcBef>
              <a:buFont typeface="Wingdings" pitchFamily="2" charset="2"/>
              <a:buChar char="Ø"/>
              <a:defRPr/>
            </a:pPr>
            <a:r>
              <a:rPr lang="en-US" sz="1200" b="1" dirty="0" smtClean="0">
                <a:solidFill>
                  <a:srgbClr val="2D2DB9">
                    <a:lumMod val="75000"/>
                  </a:srgbClr>
                </a:solidFill>
                <a:latin typeface="Arial" pitchFamily="34" charset="0"/>
              </a:rPr>
              <a:t> At the end of 12-month study, those on the mushroom-rich diet weighed a mean of 7 lbs less, had lowered mean BMI by 1.5 kg/m</a:t>
            </a:r>
            <a:r>
              <a:rPr lang="en-US" sz="1200" b="1" baseline="30000" dirty="0" smtClean="0">
                <a:solidFill>
                  <a:srgbClr val="2D2DB9">
                    <a:lumMod val="75000"/>
                  </a:srgbClr>
                </a:solidFill>
                <a:latin typeface="Arial" pitchFamily="34" charset="0"/>
              </a:rPr>
              <a:t>2</a:t>
            </a:r>
            <a:r>
              <a:rPr lang="en-US" sz="1200" b="1" dirty="0" smtClean="0">
                <a:solidFill>
                  <a:srgbClr val="2D2DB9">
                    <a:lumMod val="75000"/>
                  </a:srgbClr>
                </a:solidFill>
                <a:latin typeface="Arial" pitchFamily="34" charset="0"/>
              </a:rPr>
              <a:t>, lowered mean waist circumference by 2.5 inches, and lowered mean percent body fat by 0.8% compared to baseline</a:t>
            </a:r>
          </a:p>
          <a:p>
            <a:pPr>
              <a:spcBef>
                <a:spcPct val="50000"/>
              </a:spcBef>
              <a:buFont typeface="Wingdings" pitchFamily="2" charset="2"/>
              <a:buChar char="Ø"/>
              <a:defRPr/>
            </a:pPr>
            <a:r>
              <a:rPr lang="en-US" sz="1200" b="1" dirty="0" smtClean="0">
                <a:solidFill>
                  <a:srgbClr val="2D2DB9">
                    <a:lumMod val="75000"/>
                  </a:srgbClr>
                </a:solidFill>
                <a:latin typeface="Arial" pitchFamily="34" charset="0"/>
              </a:rPr>
              <a:t>Individuals who followed the mushroom-substituted diet pattern had lower energy &amp; fat intake versus those who followed the standard diet</a:t>
            </a:r>
          </a:p>
        </p:txBody>
      </p: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Long-Term Study</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a:xfrm>
            <a:off x="457200" y="1524000"/>
            <a:ext cx="8077200" cy="5105400"/>
          </a:xfrm>
        </p:spPr>
      </p:pic>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3"/>
          <p:cNvSpPr>
            <a:spLocks noGrp="1" noChangeArrowheads="1"/>
          </p:cNvSpPr>
          <p:nvPr>
            <p:ph type="title"/>
          </p:nvPr>
        </p:nvSpPr>
        <p:spPr>
          <a:xfrm>
            <a:off x="457200" y="0"/>
            <a:ext cx="8229600" cy="1114425"/>
          </a:xfrm>
        </p:spPr>
        <p:txBody>
          <a:bodyPr/>
          <a:lstStyle/>
          <a:p>
            <a:pPr>
              <a:defRPr/>
            </a:pPr>
            <a:r>
              <a:rPr lang="en-US" dirty="0" smtClean="0">
                <a:solidFill>
                  <a:schemeClr val="accent6">
                    <a:lumMod val="50000"/>
                  </a:schemeClr>
                </a:solidFill>
              </a:rPr>
              <a:t>Baseline Macronutrient Content</a:t>
            </a:r>
          </a:p>
        </p:txBody>
      </p:sp>
      <p:graphicFrame>
        <p:nvGraphicFramePr>
          <p:cNvPr id="242692" name="Group 4"/>
          <p:cNvGraphicFramePr>
            <a:graphicFrameLocks noGrp="1"/>
          </p:cNvGraphicFramePr>
          <p:nvPr>
            <p:ph idx="1"/>
          </p:nvPr>
        </p:nvGraphicFramePr>
        <p:xfrm>
          <a:off x="838200" y="1447800"/>
          <a:ext cx="7162801" cy="5206049"/>
        </p:xfrm>
        <a:graphic>
          <a:graphicData uri="http://schemas.openxmlformats.org/drawingml/2006/table">
            <a:tbl>
              <a:tblPr/>
              <a:tblGrid>
                <a:gridCol w="1744731"/>
                <a:gridCol w="1689535"/>
                <a:gridCol w="1864813"/>
                <a:gridCol w="1863722"/>
              </a:tblGrid>
              <a:tr h="533400">
                <a:tc gridSpan="4">
                  <a:txBody>
                    <a:bodyPr/>
                    <a:lstStyle/>
                    <a:p>
                      <a:pPr marL="0" marR="0" lvl="0" indent="0" algn="l" defTabSz="914400" rtl="0" eaLnBrk="1" fontAlgn="base" latinLnBrk="0" hangingPunct="1">
                        <a:lnSpc>
                          <a:spcPct val="115000"/>
                        </a:lnSpc>
                        <a:spcBef>
                          <a:spcPct val="0"/>
                        </a:spcBef>
                        <a:spcAft>
                          <a:spcPct val="20000"/>
                        </a:spcAft>
                        <a:buClr>
                          <a:srgbClr val="00007E"/>
                        </a:buClr>
                        <a:buSzTx/>
                        <a:buFont typeface="Arial" charset="0"/>
                        <a:buNone/>
                        <a:tabLst/>
                      </a:pPr>
                      <a:endParaRPr kumimoji="0" lang="en-US" sz="1400" b="1" i="0" u="none" strike="noStrike" cap="none" normalizeH="0" baseline="0" dirty="0" smtClean="0">
                        <a:ln>
                          <a:noFill/>
                        </a:ln>
                        <a:solidFill>
                          <a:srgbClr val="000066"/>
                        </a:solidFill>
                        <a:effectLst/>
                        <a:latin typeface="Arial" charset="0"/>
                        <a:cs typeface="Arial" charset="0"/>
                      </a:endParaRPr>
                    </a:p>
                  </a:txBody>
                  <a:tcPr marL="68580" marR="68580" marT="0" marB="0" horzOverflow="overflow">
                    <a:lnL w="28575" cap="flat" cmpd="sng" algn="ctr">
                      <a:solidFill>
                        <a:srgbClr val="22228B"/>
                      </a:solidFill>
                      <a:prstDash val="solid"/>
                      <a:round/>
                      <a:headEnd type="none" w="med" len="med"/>
                      <a:tailEnd type="none" w="med" len="med"/>
                    </a:lnL>
                    <a:lnR w="28575" cap="flat" cmpd="sng" algn="ctr">
                      <a:solidFill>
                        <a:srgbClr val="22228B"/>
                      </a:solidFill>
                      <a:prstDash val="solid"/>
                      <a:round/>
                      <a:headEnd type="none" w="med" len="med"/>
                      <a:tailEnd type="none" w="med" len="med"/>
                    </a:lnR>
                    <a:lnT w="28575" cap="flat" cmpd="sng" algn="ctr">
                      <a:solidFill>
                        <a:srgbClr val="22228B"/>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rgbClr val="2D2DB9"/>
                          </a:solidFill>
                          <a:effectLst/>
                          <a:latin typeface="Arial" charset="0"/>
                          <a:cs typeface="Arial" charset="0"/>
                        </a:rPr>
                        <a:t>Variable</a:t>
                      </a:r>
                    </a:p>
                  </a:txBody>
                  <a:tcPr marL="68580" marR="68580" marT="0" marB="0" horzOverflow="overflow">
                    <a:lnL w="28575" cap="flat" cmpd="sng" algn="ctr">
                      <a:solidFill>
                        <a:srgbClr val="22228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rgbClr val="2D2DB9"/>
                          </a:solidFill>
                          <a:effectLst/>
                          <a:latin typeface="Arial" charset="0"/>
                          <a:cs typeface="Arial" charset="0"/>
                        </a:rPr>
                        <a:t>Baseline intake (Meat)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2D2DB9"/>
                          </a:solidFill>
                          <a:effectLst/>
                          <a:latin typeface="Arial" charset="0"/>
                          <a:cs typeface="Arial" charset="0"/>
                        </a:rPr>
                        <a:t>Baseline intake (Mushroom)</a:t>
                      </a:r>
                    </a:p>
                    <a:p>
                      <a:endParaRPr lang="en-US" sz="2000" b="1" dirty="0"/>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rgbClr val="2D2DB9"/>
                          </a:solidFill>
                          <a:effectLst/>
                          <a:latin typeface="Arial" charset="0"/>
                          <a:ea typeface="Calibri" pitchFamily="34" charset="0"/>
                          <a:cs typeface="Times New Roman" pitchFamily="18" charset="0"/>
                        </a:rPr>
                        <a:t>P Value</a:t>
                      </a:r>
                    </a:p>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rgbClr val="2D2DB9"/>
                          </a:solidFill>
                          <a:effectLst/>
                          <a:latin typeface="Arial" charset="0"/>
                          <a:ea typeface="Calibri" pitchFamily="34" charset="0"/>
                          <a:cs typeface="Times New Roman" pitchFamily="18" charset="0"/>
                        </a:rPr>
                        <a:t>(NS = not significant)</a:t>
                      </a:r>
                      <a:endParaRPr kumimoji="0" lang="en-US" sz="1600" b="1" i="0" u="none" strike="noStrike" cap="none" normalizeH="0" baseline="0" dirty="0" smtClean="0">
                        <a:ln>
                          <a:noFill/>
                        </a:ln>
                        <a:solidFill>
                          <a:srgbClr val="2D2DB9"/>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r>
              <a:tr h="198438">
                <a:tc gridSpan="4">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endParaRPr kumimoji="0" lang="en-US" sz="1600" b="0" i="0" u="none" strike="noStrike" cap="none" normalizeH="0" baseline="0" dirty="0" smtClean="0">
                        <a:ln>
                          <a:noFill/>
                        </a:ln>
                        <a:solidFill>
                          <a:schemeClr val="bg1"/>
                        </a:solidFill>
                        <a:effectLst/>
                        <a:latin typeface="Arial" charset="0"/>
                        <a:cs typeface="Arial" charset="0"/>
                      </a:endParaRPr>
                    </a:p>
                  </a:txBody>
                  <a:tcPr marL="68580" marR="68580" marT="0" marB="0" horzOverflow="overflow">
                    <a:lnL w="28575" cap="flat" cmpd="sng" algn="ctr">
                      <a:solidFill>
                        <a:srgbClr val="22228B"/>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6575">
                <a:tc>
                  <a:txBody>
                    <a:bodyPr/>
                    <a:lstStyle/>
                    <a:p>
                      <a:pPr marL="0" marR="0" lvl="0" indent="0" algn="l"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chemeClr val="accent6">
                              <a:lumMod val="50000"/>
                            </a:schemeClr>
                          </a:solidFill>
                          <a:effectLst/>
                          <a:latin typeface="Arial" charset="0"/>
                          <a:cs typeface="Arial" charset="0"/>
                        </a:rPr>
                        <a:t>Total average calorie intake (</a:t>
                      </a:r>
                      <a:r>
                        <a:rPr kumimoji="0" lang="en-US" sz="1600" b="1" i="0" u="none" strike="noStrike" cap="none" normalizeH="0" baseline="0" dirty="0" err="1" smtClean="0">
                          <a:ln>
                            <a:noFill/>
                          </a:ln>
                          <a:solidFill>
                            <a:schemeClr val="accent6">
                              <a:lumMod val="50000"/>
                            </a:schemeClr>
                          </a:solidFill>
                          <a:effectLst/>
                          <a:latin typeface="Arial" charset="0"/>
                          <a:cs typeface="Arial" charset="0"/>
                        </a:rPr>
                        <a:t>kcals</a:t>
                      </a:r>
                      <a:r>
                        <a:rPr kumimoji="0" lang="en-US" sz="1600" b="1" i="0" u="none" strike="noStrike" cap="none" normalizeH="0" baseline="0" dirty="0" smtClean="0">
                          <a:ln>
                            <a:noFill/>
                          </a:ln>
                          <a:solidFill>
                            <a:schemeClr val="accent6">
                              <a:lumMod val="50000"/>
                            </a:schemeClr>
                          </a:solidFill>
                          <a:effectLst/>
                          <a:latin typeface="Arial" charset="0"/>
                          <a:cs typeface="Arial" charset="0"/>
                        </a:rPr>
                        <a:t>/day)</a:t>
                      </a:r>
                      <a:r>
                        <a:rPr kumimoji="0" lang="en-US" sz="1600" b="1" i="0" u="none" strike="noStrike" cap="none" normalizeH="0" baseline="30000" dirty="0" smtClean="0">
                          <a:ln>
                            <a:noFill/>
                          </a:ln>
                          <a:solidFill>
                            <a:schemeClr val="accent6">
                              <a:lumMod val="50000"/>
                            </a:schemeClr>
                          </a:solidFill>
                          <a:effectLst/>
                          <a:latin typeface="Arial" charset="0"/>
                          <a:cs typeface="Arial" charset="0"/>
                        </a:rPr>
                        <a:t>a</a:t>
                      </a:r>
                      <a:endParaRPr kumimoji="0" lang="en-US" sz="1600" b="1" i="0" u="none" strike="noStrike" cap="none" normalizeH="0" baseline="0" dirty="0" smtClean="0">
                        <a:ln>
                          <a:noFill/>
                        </a:ln>
                        <a:solidFill>
                          <a:schemeClr val="accent6">
                            <a:lumMod val="50000"/>
                          </a:schemeClr>
                        </a:solidFill>
                        <a:effectLst/>
                        <a:latin typeface="Arial" charset="0"/>
                        <a:cs typeface="Arial" charset="0"/>
                      </a:endParaRPr>
                    </a:p>
                  </a:txBody>
                  <a:tcPr marL="68580" marR="68580" marT="0" marB="0" horzOverflow="overflow">
                    <a:lnL w="28575" cap="flat" cmpd="sng" algn="ctr">
                      <a:solidFill>
                        <a:srgbClr val="22228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smtClean="0">
                        <a:solidFill>
                          <a:schemeClr val="accent6">
                            <a:lumMod val="50000"/>
                          </a:schemeClr>
                        </a:solidFill>
                        <a:latin typeface="Arial"/>
                        <a:ea typeface="Calibri"/>
                        <a:cs typeface="Times New Roman"/>
                      </a:endParaRPr>
                    </a:p>
                    <a:p>
                      <a:pPr marL="0" marR="0" algn="ctr">
                        <a:lnSpc>
                          <a:spcPct val="115000"/>
                        </a:lnSpc>
                        <a:spcBef>
                          <a:spcPts val="0"/>
                        </a:spcBef>
                        <a:spcAft>
                          <a:spcPts val="0"/>
                        </a:spcAft>
                      </a:pPr>
                      <a:r>
                        <a:rPr lang="en-US" sz="1600" b="1" dirty="0" smtClean="0">
                          <a:solidFill>
                            <a:schemeClr val="accent6">
                              <a:lumMod val="50000"/>
                            </a:schemeClr>
                          </a:solidFill>
                          <a:latin typeface="Arial"/>
                          <a:ea typeface="Calibri"/>
                          <a:cs typeface="Times New Roman"/>
                        </a:rPr>
                        <a:t>1398.44±107.36</a:t>
                      </a:r>
                      <a:endParaRPr lang="en-US" sz="1600" b="1" dirty="0">
                        <a:solidFill>
                          <a:schemeClr val="accent6">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smtClean="0">
                        <a:solidFill>
                          <a:schemeClr val="accent6">
                            <a:lumMod val="50000"/>
                          </a:schemeClr>
                        </a:solidFill>
                        <a:latin typeface="Arial"/>
                        <a:ea typeface="Calibri"/>
                        <a:cs typeface="Times New Roman"/>
                      </a:endParaRPr>
                    </a:p>
                    <a:p>
                      <a:pPr marL="0" marR="0" algn="ctr">
                        <a:lnSpc>
                          <a:spcPct val="115000"/>
                        </a:lnSpc>
                        <a:spcBef>
                          <a:spcPts val="0"/>
                        </a:spcBef>
                        <a:spcAft>
                          <a:spcPts val="0"/>
                        </a:spcAft>
                      </a:pPr>
                      <a:r>
                        <a:rPr lang="en-US" sz="1600" b="1" dirty="0" smtClean="0">
                          <a:solidFill>
                            <a:schemeClr val="accent6">
                              <a:lumMod val="50000"/>
                            </a:schemeClr>
                          </a:solidFill>
                          <a:latin typeface="Arial"/>
                          <a:ea typeface="Calibri"/>
                          <a:cs typeface="Times New Roman"/>
                        </a:rPr>
                        <a:t>1513.34±107.36</a:t>
                      </a:r>
                      <a:endParaRPr lang="en-US" sz="1600" b="1" dirty="0">
                        <a:solidFill>
                          <a:schemeClr val="accent6">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rPr>
                        <a:t>NS</a:t>
                      </a:r>
                    </a:p>
                  </a:txBody>
                  <a:tcPr marL="68580" marR="68580" marT="0" marB="0" anchor="ctr" anchorCtr="1" horzOverflow="overflow">
                    <a:lnL w="12700" cap="flat" cmpd="sng" algn="ctr">
                      <a:solidFill>
                        <a:srgbClr val="000000"/>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chemeClr val="accent6">
                              <a:lumMod val="50000"/>
                            </a:schemeClr>
                          </a:solidFill>
                          <a:effectLst/>
                          <a:latin typeface="Arial" charset="0"/>
                          <a:cs typeface="Arial" charset="0"/>
                        </a:rPr>
                        <a:t>Total average carbohydrate intake (g/day)</a:t>
                      </a:r>
                      <a:r>
                        <a:rPr kumimoji="0" lang="en-US" sz="1600" b="1" i="0" u="none" strike="noStrike" cap="none" normalizeH="0" baseline="30000" dirty="0" smtClean="0">
                          <a:ln>
                            <a:noFill/>
                          </a:ln>
                          <a:solidFill>
                            <a:schemeClr val="accent6">
                              <a:lumMod val="50000"/>
                            </a:schemeClr>
                          </a:solidFill>
                          <a:effectLst/>
                          <a:latin typeface="Arial" charset="0"/>
                          <a:cs typeface="Arial" charset="0"/>
                        </a:rPr>
                        <a:t> a</a:t>
                      </a:r>
                      <a:endParaRPr kumimoji="0" lang="en-US" sz="1600" b="1" i="0" u="none" strike="noStrike" cap="none" normalizeH="0" baseline="0" dirty="0" smtClean="0">
                        <a:ln>
                          <a:noFill/>
                        </a:ln>
                        <a:solidFill>
                          <a:schemeClr val="accent6">
                            <a:lumMod val="50000"/>
                          </a:schemeClr>
                        </a:solidFill>
                        <a:effectLst/>
                        <a:latin typeface="Arial" charset="0"/>
                        <a:cs typeface="Arial" charset="0"/>
                      </a:endParaRPr>
                    </a:p>
                  </a:txBody>
                  <a:tcPr marL="68580" marR="68580" marT="0" marB="0" horzOverflow="overflow">
                    <a:lnL w="28575" cap="flat" cmpd="sng" algn="ctr">
                      <a:solidFill>
                        <a:srgbClr val="22228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smtClean="0">
                        <a:solidFill>
                          <a:schemeClr val="accent6">
                            <a:lumMod val="50000"/>
                          </a:schemeClr>
                        </a:solidFill>
                        <a:latin typeface="Arial"/>
                        <a:ea typeface="Calibri"/>
                        <a:cs typeface="Times New Roman"/>
                      </a:endParaRPr>
                    </a:p>
                    <a:p>
                      <a:pPr marL="0" marR="0" algn="ctr">
                        <a:lnSpc>
                          <a:spcPct val="115000"/>
                        </a:lnSpc>
                        <a:spcBef>
                          <a:spcPts val="0"/>
                        </a:spcBef>
                        <a:spcAft>
                          <a:spcPts val="0"/>
                        </a:spcAft>
                      </a:pPr>
                      <a:r>
                        <a:rPr lang="en-US" sz="1600" b="1" dirty="0" smtClean="0">
                          <a:solidFill>
                            <a:schemeClr val="accent6">
                              <a:lumMod val="50000"/>
                            </a:schemeClr>
                          </a:solidFill>
                          <a:latin typeface="Arial"/>
                          <a:ea typeface="Calibri"/>
                          <a:cs typeface="Times New Roman"/>
                        </a:rPr>
                        <a:t>152.25±12.71</a:t>
                      </a:r>
                      <a:endParaRPr lang="en-US" sz="1600" b="1" dirty="0">
                        <a:solidFill>
                          <a:schemeClr val="accent6">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smtClean="0">
                        <a:solidFill>
                          <a:schemeClr val="accent6">
                            <a:lumMod val="50000"/>
                          </a:schemeClr>
                        </a:solidFill>
                        <a:latin typeface="Arial"/>
                        <a:ea typeface="Calibri"/>
                        <a:cs typeface="Times New Roman"/>
                      </a:endParaRPr>
                    </a:p>
                    <a:p>
                      <a:pPr marL="0" marR="0" algn="ctr">
                        <a:lnSpc>
                          <a:spcPct val="115000"/>
                        </a:lnSpc>
                        <a:spcBef>
                          <a:spcPts val="0"/>
                        </a:spcBef>
                        <a:spcAft>
                          <a:spcPts val="0"/>
                        </a:spcAft>
                      </a:pPr>
                      <a:r>
                        <a:rPr lang="en-US" sz="1600" b="1" dirty="0" smtClean="0">
                          <a:solidFill>
                            <a:schemeClr val="accent6">
                              <a:lumMod val="50000"/>
                            </a:schemeClr>
                          </a:solidFill>
                          <a:latin typeface="Arial"/>
                          <a:ea typeface="Calibri"/>
                          <a:cs typeface="Times New Roman"/>
                        </a:rPr>
                        <a:t>172.40±12.71</a:t>
                      </a:r>
                      <a:endParaRPr lang="en-US" sz="1600" b="1" dirty="0">
                        <a:solidFill>
                          <a:schemeClr val="accent6">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rPr>
                        <a:t>NS</a:t>
                      </a:r>
                    </a:p>
                  </a:txBody>
                  <a:tcPr marL="68580" marR="68580" marT="0" marB="0" anchor="ctr" anchorCtr="1" horzOverflow="overflow">
                    <a:lnL w="12700" cap="flat" cmpd="sng" algn="ctr">
                      <a:solidFill>
                        <a:srgbClr val="000000"/>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chemeClr val="accent6">
                              <a:lumMod val="50000"/>
                            </a:schemeClr>
                          </a:solidFill>
                          <a:effectLst/>
                          <a:latin typeface="Arial" charset="0"/>
                          <a:cs typeface="Arial" charset="0"/>
                        </a:rPr>
                        <a:t>Total average protein intake (g/day)</a:t>
                      </a:r>
                      <a:r>
                        <a:rPr kumimoji="0" lang="en-US" sz="1600" b="1" i="0" u="none" strike="noStrike" cap="none" normalizeH="0" baseline="30000" dirty="0" smtClean="0">
                          <a:ln>
                            <a:noFill/>
                          </a:ln>
                          <a:solidFill>
                            <a:schemeClr val="accent6">
                              <a:lumMod val="50000"/>
                            </a:schemeClr>
                          </a:solidFill>
                          <a:effectLst/>
                          <a:latin typeface="Arial" charset="0"/>
                          <a:cs typeface="Arial" charset="0"/>
                        </a:rPr>
                        <a:t> a</a:t>
                      </a:r>
                      <a:endParaRPr kumimoji="0" lang="en-US" sz="1600" b="1" i="0" u="none" strike="noStrike" cap="none" normalizeH="0" baseline="0" dirty="0" smtClean="0">
                        <a:ln>
                          <a:noFill/>
                        </a:ln>
                        <a:solidFill>
                          <a:schemeClr val="accent6">
                            <a:lumMod val="50000"/>
                          </a:schemeClr>
                        </a:solidFill>
                        <a:effectLst/>
                        <a:latin typeface="Arial" charset="0"/>
                        <a:cs typeface="Arial" charset="0"/>
                      </a:endParaRPr>
                    </a:p>
                  </a:txBody>
                  <a:tcPr marL="68580" marR="68580" marT="0" marB="0" horzOverflow="overflow">
                    <a:lnL w="28575" cap="flat" cmpd="sng" algn="ctr">
                      <a:solidFill>
                        <a:srgbClr val="22228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smtClean="0">
                        <a:solidFill>
                          <a:schemeClr val="accent6">
                            <a:lumMod val="50000"/>
                          </a:schemeClr>
                        </a:solidFill>
                        <a:latin typeface="Arial"/>
                        <a:ea typeface="Calibri"/>
                        <a:cs typeface="Times New Roman"/>
                      </a:endParaRPr>
                    </a:p>
                    <a:p>
                      <a:pPr marL="0" marR="0" algn="ctr">
                        <a:lnSpc>
                          <a:spcPct val="115000"/>
                        </a:lnSpc>
                        <a:spcBef>
                          <a:spcPts val="0"/>
                        </a:spcBef>
                        <a:spcAft>
                          <a:spcPts val="0"/>
                        </a:spcAft>
                      </a:pPr>
                      <a:r>
                        <a:rPr lang="en-US" sz="1600" b="1" dirty="0" smtClean="0">
                          <a:solidFill>
                            <a:schemeClr val="accent6">
                              <a:lumMod val="50000"/>
                            </a:schemeClr>
                          </a:solidFill>
                          <a:latin typeface="Arial"/>
                          <a:ea typeface="Calibri"/>
                          <a:cs typeface="Times New Roman"/>
                        </a:rPr>
                        <a:t>69.00±5.40</a:t>
                      </a:r>
                      <a:endParaRPr lang="en-US" sz="1600" b="1" dirty="0">
                        <a:solidFill>
                          <a:schemeClr val="accent6">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smtClean="0">
                        <a:solidFill>
                          <a:schemeClr val="accent6">
                            <a:lumMod val="50000"/>
                          </a:schemeClr>
                        </a:solidFill>
                        <a:latin typeface="Arial"/>
                        <a:ea typeface="Calibri"/>
                        <a:cs typeface="Times New Roman"/>
                      </a:endParaRPr>
                    </a:p>
                    <a:p>
                      <a:pPr marL="0" marR="0" algn="ctr">
                        <a:lnSpc>
                          <a:spcPct val="115000"/>
                        </a:lnSpc>
                        <a:spcBef>
                          <a:spcPts val="0"/>
                        </a:spcBef>
                        <a:spcAft>
                          <a:spcPts val="0"/>
                        </a:spcAft>
                      </a:pPr>
                      <a:r>
                        <a:rPr lang="en-US" sz="1600" b="1" dirty="0" smtClean="0">
                          <a:solidFill>
                            <a:schemeClr val="accent6">
                              <a:lumMod val="50000"/>
                            </a:schemeClr>
                          </a:solidFill>
                          <a:latin typeface="Arial"/>
                          <a:ea typeface="Calibri"/>
                          <a:cs typeface="Times New Roman"/>
                        </a:rPr>
                        <a:t>69.03±6.12</a:t>
                      </a:r>
                      <a:endParaRPr lang="en-US" sz="1600" b="1" dirty="0">
                        <a:solidFill>
                          <a:schemeClr val="accent6">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rPr>
                        <a:t>NS</a:t>
                      </a:r>
                    </a:p>
                  </a:txBody>
                  <a:tcPr marL="68580" marR="68580" marT="0" marB="0" anchor="ctr" anchorCtr="1" horzOverflow="overflow">
                    <a:lnL w="12700" cap="flat" cmpd="sng" algn="ctr">
                      <a:solidFill>
                        <a:srgbClr val="000000"/>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chemeClr val="accent6">
                              <a:lumMod val="50000"/>
                            </a:schemeClr>
                          </a:solidFill>
                          <a:effectLst/>
                          <a:latin typeface="Arial" charset="0"/>
                          <a:cs typeface="Arial" charset="0"/>
                        </a:rPr>
                        <a:t>Total average fat intake (g/day)</a:t>
                      </a:r>
                      <a:r>
                        <a:rPr kumimoji="0" lang="en-US" sz="1600" b="1" i="0" u="none" strike="noStrike" cap="none" normalizeH="0" baseline="30000" dirty="0" smtClean="0">
                          <a:ln>
                            <a:noFill/>
                          </a:ln>
                          <a:solidFill>
                            <a:schemeClr val="accent6">
                              <a:lumMod val="50000"/>
                            </a:schemeClr>
                          </a:solidFill>
                          <a:effectLst/>
                          <a:latin typeface="Arial" charset="0"/>
                          <a:cs typeface="Arial" charset="0"/>
                        </a:rPr>
                        <a:t> a</a:t>
                      </a:r>
                      <a:endParaRPr kumimoji="0" lang="en-US" sz="1600" b="1" i="0" u="none" strike="noStrike" cap="none" normalizeH="0" baseline="0" dirty="0" smtClean="0">
                        <a:ln>
                          <a:noFill/>
                        </a:ln>
                        <a:solidFill>
                          <a:schemeClr val="accent6">
                            <a:lumMod val="50000"/>
                          </a:schemeClr>
                        </a:solidFill>
                        <a:effectLst/>
                        <a:latin typeface="Arial" charset="0"/>
                        <a:cs typeface="Arial" charset="0"/>
                      </a:endParaRPr>
                    </a:p>
                  </a:txBody>
                  <a:tcPr marL="68580" marR="68580" marT="0" marB="0" horzOverflow="overflow">
                    <a:lnL w="28575" cap="flat" cmpd="sng" algn="ctr">
                      <a:solidFill>
                        <a:srgbClr val="22228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smtClean="0">
                        <a:solidFill>
                          <a:schemeClr val="accent6">
                            <a:lumMod val="50000"/>
                          </a:schemeClr>
                        </a:solidFill>
                        <a:latin typeface="Arial"/>
                        <a:ea typeface="Calibri"/>
                        <a:cs typeface="Times New Roman"/>
                      </a:endParaRPr>
                    </a:p>
                    <a:p>
                      <a:pPr marL="0" marR="0" algn="ctr">
                        <a:lnSpc>
                          <a:spcPct val="115000"/>
                        </a:lnSpc>
                        <a:spcBef>
                          <a:spcPts val="0"/>
                        </a:spcBef>
                        <a:spcAft>
                          <a:spcPts val="0"/>
                        </a:spcAft>
                      </a:pPr>
                      <a:r>
                        <a:rPr lang="en-US" sz="1600" b="1" dirty="0" smtClean="0">
                          <a:solidFill>
                            <a:schemeClr val="accent6">
                              <a:lumMod val="50000"/>
                            </a:schemeClr>
                          </a:solidFill>
                          <a:latin typeface="Arial"/>
                          <a:ea typeface="Calibri"/>
                          <a:cs typeface="Times New Roman"/>
                        </a:rPr>
                        <a:t>59.09±5.77</a:t>
                      </a:r>
                      <a:endParaRPr lang="en-US" sz="1600" b="1" dirty="0">
                        <a:solidFill>
                          <a:schemeClr val="accent6">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600" b="1" dirty="0" smtClean="0">
                        <a:solidFill>
                          <a:schemeClr val="accent6">
                            <a:lumMod val="50000"/>
                          </a:schemeClr>
                        </a:solidFill>
                        <a:latin typeface="Arial"/>
                        <a:ea typeface="Calibri"/>
                        <a:cs typeface="Times New Roman"/>
                      </a:endParaRPr>
                    </a:p>
                    <a:p>
                      <a:pPr marL="0" marR="0" algn="ctr">
                        <a:lnSpc>
                          <a:spcPct val="115000"/>
                        </a:lnSpc>
                        <a:spcBef>
                          <a:spcPts val="0"/>
                        </a:spcBef>
                        <a:spcAft>
                          <a:spcPts val="0"/>
                        </a:spcAft>
                      </a:pPr>
                      <a:r>
                        <a:rPr lang="en-US" sz="1600" b="1" dirty="0" smtClean="0">
                          <a:solidFill>
                            <a:schemeClr val="accent6">
                              <a:lumMod val="50000"/>
                            </a:schemeClr>
                          </a:solidFill>
                          <a:latin typeface="Arial"/>
                          <a:ea typeface="Calibri"/>
                          <a:cs typeface="Times New Roman"/>
                        </a:rPr>
                        <a:t>62.82±5.77</a:t>
                      </a:r>
                      <a:endParaRPr lang="en-US" sz="1600" b="1" dirty="0">
                        <a:solidFill>
                          <a:schemeClr val="accent6">
                            <a:lumMod val="5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rPr>
                        <a:t>NS</a:t>
                      </a:r>
                    </a:p>
                  </a:txBody>
                  <a:tcPr marL="68580" marR="68580" marT="0" marB="0" anchor="ctr" anchorCtr="1" horzOverflow="overflow">
                    <a:lnL w="12700" cap="flat" cmpd="sng" algn="ctr">
                      <a:solidFill>
                        <a:srgbClr val="000000"/>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22228B"/>
                      </a:solidFill>
                      <a:prstDash val="solid"/>
                      <a:round/>
                      <a:headEnd type="none" w="med" len="med"/>
                      <a:tailEnd type="none" w="med" len="med"/>
                    </a:lnB>
                    <a:lnTlToBr>
                      <a:noFill/>
                    </a:lnTlToBr>
                    <a:lnBlToTr>
                      <a:noFill/>
                    </a:lnBlToTr>
                    <a:noFill/>
                  </a:tcPr>
                </a:tc>
              </a:tr>
              <a:tr h="525463">
                <a:tc gridSpan="4">
                  <a:txBody>
                    <a:bodyPr/>
                    <a:lstStyle/>
                    <a:p>
                      <a:pPr marL="0" marR="0" lvl="0" indent="0" algn="l"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400" b="0" i="0" u="none" strike="noStrike" cap="none" normalizeH="0" baseline="30000" dirty="0" err="1" smtClean="0">
                          <a:ln>
                            <a:noFill/>
                          </a:ln>
                          <a:solidFill>
                            <a:schemeClr val="accent6">
                              <a:lumMod val="50000"/>
                            </a:schemeClr>
                          </a:solidFill>
                          <a:effectLst/>
                          <a:latin typeface="Arial" charset="0"/>
                          <a:cs typeface="Arial" charset="0"/>
                        </a:rPr>
                        <a:t>a</a:t>
                      </a:r>
                      <a:r>
                        <a:rPr kumimoji="0" lang="en-US" sz="1400" b="0" i="0" u="none" strike="noStrike" cap="none" normalizeH="0" baseline="0" dirty="0" err="1" smtClean="0">
                          <a:ln>
                            <a:noFill/>
                          </a:ln>
                          <a:solidFill>
                            <a:schemeClr val="accent6">
                              <a:lumMod val="50000"/>
                            </a:schemeClr>
                          </a:solidFill>
                          <a:effectLst/>
                          <a:latin typeface="Arial" charset="0"/>
                          <a:cs typeface="Arial" charset="0"/>
                        </a:rPr>
                        <a:t>Multivariate</a:t>
                      </a:r>
                      <a:r>
                        <a:rPr kumimoji="0" lang="en-US" sz="1400" b="0" i="0" u="none" strike="noStrike" cap="none" normalizeH="0" baseline="0" dirty="0" smtClean="0">
                          <a:ln>
                            <a:noFill/>
                          </a:ln>
                          <a:solidFill>
                            <a:schemeClr val="accent6">
                              <a:lumMod val="50000"/>
                            </a:schemeClr>
                          </a:solidFill>
                          <a:effectLst/>
                          <a:latin typeface="Arial" charset="0"/>
                          <a:cs typeface="Arial" charset="0"/>
                        </a:rPr>
                        <a:t> analysis of variance; means expressed as estimated marginal mean ± standard error (SE)</a:t>
                      </a:r>
                    </a:p>
                  </a:txBody>
                  <a:tcPr marL="68580" marR="68580" marT="0" marB="0" horzOverflow="overflow">
                    <a:lnL w="28575" cap="flat" cmpd="sng" algn="ctr">
                      <a:solidFill>
                        <a:srgbClr val="22228B"/>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22228B"/>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53"/>
          <p:cNvSpPr>
            <a:spLocks noGrp="1" noChangeArrowheads="1"/>
          </p:cNvSpPr>
          <p:nvPr>
            <p:ph type="title"/>
          </p:nvPr>
        </p:nvSpPr>
        <p:spPr>
          <a:xfrm>
            <a:off x="457200" y="0"/>
            <a:ext cx="8229600" cy="1114425"/>
          </a:xfrm>
        </p:spPr>
        <p:txBody>
          <a:bodyPr/>
          <a:lstStyle/>
          <a:p>
            <a:r>
              <a:rPr lang="en-US" dirty="0" smtClean="0"/>
              <a:t>Changes in Dietary Macronutrients</a:t>
            </a:r>
          </a:p>
        </p:txBody>
      </p:sp>
      <p:graphicFrame>
        <p:nvGraphicFramePr>
          <p:cNvPr id="242692" name="Group 4"/>
          <p:cNvGraphicFramePr>
            <a:graphicFrameLocks noGrp="1"/>
          </p:cNvGraphicFramePr>
          <p:nvPr>
            <p:ph idx="1"/>
          </p:nvPr>
        </p:nvGraphicFramePr>
        <p:xfrm>
          <a:off x="-1" y="1215142"/>
          <a:ext cx="9144001" cy="5519553"/>
        </p:xfrm>
        <a:graphic>
          <a:graphicData uri="http://schemas.openxmlformats.org/drawingml/2006/table">
            <a:tbl>
              <a:tblPr/>
              <a:tblGrid>
                <a:gridCol w="2712862"/>
                <a:gridCol w="2416527"/>
                <a:gridCol w="2764150"/>
                <a:gridCol w="1250462"/>
              </a:tblGrid>
              <a:tr h="644167">
                <a:tc gridSpan="4">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2000" b="1" i="0" u="none" strike="noStrike" cap="none" normalizeH="0" baseline="0" dirty="0" smtClean="0">
                          <a:ln>
                            <a:noFill/>
                          </a:ln>
                          <a:solidFill>
                            <a:srgbClr val="FFFFFF"/>
                          </a:solidFill>
                          <a:effectLst/>
                          <a:latin typeface="Arial" charset="0"/>
                          <a:cs typeface="Arial" charset="0"/>
                        </a:rPr>
                        <a:t>Mean change in macronutrient and fiber intake from baseline to endpoint for participants in the Meat Vs. Mushroom group</a:t>
                      </a:r>
                      <a:r>
                        <a:rPr kumimoji="0" lang="en-US" sz="2000" b="1" i="0" u="none" strike="noStrike" cap="none" normalizeH="0" baseline="30000" dirty="0" smtClean="0">
                          <a:ln>
                            <a:noFill/>
                          </a:ln>
                          <a:solidFill>
                            <a:srgbClr val="FFFFFF"/>
                          </a:solidFill>
                          <a:effectLst/>
                          <a:latin typeface="Arial" charset="0"/>
                          <a:cs typeface="Arial" charset="0"/>
                        </a:rPr>
                        <a:t> </a:t>
                      </a:r>
                      <a:r>
                        <a:rPr kumimoji="0" lang="en-US" sz="1100" b="1" i="0" u="none" strike="noStrike" cap="none" normalizeH="0" baseline="30000" dirty="0" smtClean="0">
                          <a:ln>
                            <a:noFill/>
                          </a:ln>
                          <a:solidFill>
                            <a:srgbClr val="FFFFFF"/>
                          </a:solidFill>
                          <a:effectLst/>
                          <a:latin typeface="Arial" charset="0"/>
                          <a:cs typeface="Arial" charset="0"/>
                        </a:rPr>
                        <a:t>a</a:t>
                      </a:r>
                      <a:endParaRPr kumimoji="0" lang="en-US" sz="1100" b="1" i="0" u="none" strike="noStrike" cap="none" normalizeH="0" baseline="0" dirty="0" smtClean="0">
                        <a:ln>
                          <a:noFill/>
                        </a:ln>
                        <a:solidFill>
                          <a:srgbClr val="000066"/>
                        </a:solidFill>
                        <a:effectLst/>
                        <a:latin typeface="Arial" charset="0"/>
                        <a:cs typeface="Arial" charset="0"/>
                      </a:endParaRPr>
                    </a:p>
                  </a:txBody>
                  <a:tcPr marL="68580" marR="68580" marT="0" marB="0" horzOverflow="overflow">
                    <a:lnL w="28575" cap="flat" cmpd="sng" algn="ctr">
                      <a:solidFill>
                        <a:srgbClr val="22228B"/>
                      </a:solidFill>
                      <a:prstDash val="solid"/>
                      <a:round/>
                      <a:headEnd type="none" w="med" len="med"/>
                      <a:tailEnd type="none" w="med" len="med"/>
                    </a:lnL>
                    <a:lnR w="28575" cap="flat" cmpd="sng" algn="ctr">
                      <a:solidFill>
                        <a:srgbClr val="22228B"/>
                      </a:solidFill>
                      <a:prstDash val="solid"/>
                      <a:round/>
                      <a:headEnd type="none" w="med" len="med"/>
                      <a:tailEnd type="none" w="med" len="med"/>
                    </a:lnR>
                    <a:lnT w="28575" cap="flat" cmpd="sng" algn="ctr">
                      <a:solidFill>
                        <a:srgbClr val="22228B"/>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81889">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rgbClr val="2D2DB9"/>
                          </a:solidFill>
                          <a:effectLst/>
                          <a:latin typeface="Arial" charset="0"/>
                          <a:cs typeface="Arial" charset="0"/>
                        </a:rPr>
                        <a:t>Variable</a:t>
                      </a:r>
                    </a:p>
                  </a:txBody>
                  <a:tcPr marL="68580" marR="68580" marT="0" marB="0" horzOverflow="overflow">
                    <a:lnL w="28575" cap="flat" cmpd="sng" algn="ctr">
                      <a:solidFill>
                        <a:srgbClr val="22228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800" b="1" i="0" u="none" strike="noStrike" cap="none" normalizeH="0" baseline="0" dirty="0" smtClean="0">
                          <a:ln>
                            <a:noFill/>
                          </a:ln>
                          <a:solidFill>
                            <a:srgbClr val="2D2DB9"/>
                          </a:solidFill>
                          <a:effectLst/>
                          <a:latin typeface="Arial" charset="0"/>
                          <a:cs typeface="Arial" charset="0"/>
                        </a:rPr>
                        <a:t>Meat Diet (n=17)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800" b="1" i="0" u="none" strike="noStrike" cap="none" normalizeH="0" baseline="0" dirty="0" smtClean="0">
                          <a:ln>
                            <a:noFill/>
                          </a:ln>
                          <a:solidFill>
                            <a:srgbClr val="2D2DB9"/>
                          </a:solidFill>
                          <a:effectLst/>
                          <a:latin typeface="Arial" charset="0"/>
                          <a:ea typeface="Calibri" pitchFamily="34" charset="0"/>
                          <a:cs typeface="Times New Roman" pitchFamily="18" charset="0"/>
                        </a:rPr>
                        <a:t>Mushroom Diet (n=17)</a:t>
                      </a:r>
                      <a:endParaRPr kumimoji="0" lang="en-US" sz="1800" b="1" i="0" u="none" strike="noStrike" cap="none" normalizeH="0" baseline="0" dirty="0" smtClean="0">
                        <a:ln>
                          <a:noFill/>
                        </a:ln>
                        <a:solidFill>
                          <a:srgbClr val="2D2DB9"/>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000" b="0" i="0" u="none" strike="noStrike" cap="none" normalizeH="0" baseline="0" dirty="0" smtClean="0">
                          <a:ln>
                            <a:noFill/>
                          </a:ln>
                          <a:solidFill>
                            <a:srgbClr val="2D2DB9"/>
                          </a:solidFill>
                          <a:effectLst/>
                          <a:latin typeface="Arial" charset="0"/>
                          <a:ea typeface="Calibri" pitchFamily="34" charset="0"/>
                          <a:cs typeface="Times New Roman" pitchFamily="18" charset="0"/>
                        </a:rPr>
                        <a:t>P Value</a:t>
                      </a:r>
                      <a:endParaRPr kumimoji="0" lang="en-US" sz="1000" b="0" i="0" u="none" strike="noStrike" cap="none" normalizeH="0" baseline="0" dirty="0" smtClean="0">
                        <a:ln>
                          <a:noFill/>
                        </a:ln>
                        <a:solidFill>
                          <a:srgbClr val="2D2DB9"/>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r>
              <a:tr h="253092">
                <a:tc gridSpan="4">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chemeClr val="bg1"/>
                          </a:solidFill>
                          <a:effectLst/>
                          <a:latin typeface="Arial" charset="0"/>
                          <a:cs typeface="Arial" charset="0"/>
                        </a:rPr>
                        <a:t>Baseline to the end of weight maintenance (0 - 12 months)</a:t>
                      </a:r>
                    </a:p>
                  </a:txBody>
                  <a:tcPr marL="68580" marR="68580" marT="0" marB="0" horzOverflow="overflow">
                    <a:lnL w="28575" cap="flat" cmpd="sng" algn="ctr">
                      <a:solidFill>
                        <a:srgbClr val="22228B"/>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4364">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Total average </a:t>
                      </a:r>
                      <a:r>
                        <a:rPr kumimoji="0" lang="en-US" sz="1600" b="1" i="0" u="none" strike="noStrike" cap="none" normalizeH="0" baseline="0" dirty="0" smtClean="0">
                          <a:ln>
                            <a:noFill/>
                          </a:ln>
                          <a:solidFill>
                            <a:srgbClr val="22228B"/>
                          </a:solidFill>
                          <a:effectLst/>
                          <a:latin typeface="Arial" charset="0"/>
                          <a:cs typeface="Arial" charset="0"/>
                        </a:rPr>
                        <a:t>calorie intake </a:t>
                      </a:r>
                      <a:r>
                        <a:rPr kumimoji="0" lang="en-US" sz="1600" b="0" i="0" u="none" strike="noStrike" cap="none" normalizeH="0" baseline="0" dirty="0" smtClean="0">
                          <a:ln>
                            <a:noFill/>
                          </a:ln>
                          <a:solidFill>
                            <a:srgbClr val="22228B"/>
                          </a:solidFill>
                          <a:effectLst/>
                          <a:latin typeface="Arial" charset="0"/>
                          <a:cs typeface="Arial" charset="0"/>
                        </a:rPr>
                        <a:t>(</a:t>
                      </a:r>
                      <a:r>
                        <a:rPr kumimoji="0" lang="en-US" sz="1600" b="0" i="0" u="none" strike="noStrike" cap="none" normalizeH="0" baseline="0" dirty="0" err="1" smtClean="0">
                          <a:ln>
                            <a:noFill/>
                          </a:ln>
                          <a:solidFill>
                            <a:srgbClr val="22228B"/>
                          </a:solidFill>
                          <a:effectLst/>
                          <a:latin typeface="Arial" charset="0"/>
                          <a:cs typeface="Arial" charset="0"/>
                        </a:rPr>
                        <a:t>kcals</a:t>
                      </a:r>
                      <a:r>
                        <a:rPr kumimoji="0" lang="en-US" sz="1600" b="0" i="0" u="none" strike="noStrike" cap="none" normalizeH="0" baseline="0" dirty="0" smtClean="0">
                          <a:ln>
                            <a:noFill/>
                          </a:ln>
                          <a:solidFill>
                            <a:srgbClr val="22228B"/>
                          </a:solidFill>
                          <a:effectLst/>
                          <a:latin typeface="Arial" charset="0"/>
                          <a:cs typeface="Arial" charset="0"/>
                        </a:rPr>
                        <a:t>/day)</a:t>
                      </a:r>
                      <a:r>
                        <a:rPr kumimoji="0" lang="en-US" sz="1600" b="0" i="0" u="none" strike="noStrike" cap="none" normalizeH="0" baseline="30000" dirty="0" smtClean="0">
                          <a:ln>
                            <a:noFill/>
                          </a:ln>
                          <a:solidFill>
                            <a:srgbClr val="22228B"/>
                          </a:solidFill>
                          <a:effectLst/>
                          <a:latin typeface="Arial" charset="0"/>
                          <a:cs typeface="Arial" charset="0"/>
                        </a:rPr>
                        <a:t>a</a:t>
                      </a:r>
                      <a:endParaRPr kumimoji="0" lang="en-US" sz="1600" b="0" i="0" u="none" strike="noStrike" cap="none" normalizeH="0" baseline="0" dirty="0" smtClean="0">
                        <a:ln>
                          <a:noFill/>
                        </a:ln>
                        <a:solidFill>
                          <a:srgbClr val="22228B"/>
                        </a:solidFill>
                        <a:effectLst/>
                        <a:latin typeface="Arial" charset="0"/>
                        <a:cs typeface="Arial" charset="0"/>
                      </a:endParaRPr>
                    </a:p>
                  </a:txBody>
                  <a:tcPr marL="68580" marR="68580" marT="0" marB="0" horzOverflow="overflow">
                    <a:lnL w="28575" cap="flat" cmpd="sng" algn="ctr">
                      <a:solidFill>
                        <a:srgbClr val="22228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rgbClr val="22228B"/>
                          </a:solidFill>
                          <a:effectLst/>
                          <a:latin typeface="Arial" charset="0"/>
                          <a:cs typeface="Arial" charset="0"/>
                        </a:rPr>
                        <a:t>132.48 ± 94.99</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rgbClr val="22228B"/>
                          </a:solidFill>
                          <a:effectLst/>
                          <a:latin typeface="Arial" charset="0"/>
                          <a:ea typeface="Calibri" pitchFamily="34" charset="0"/>
                          <a:cs typeface="Times New Roman" pitchFamily="18" charset="0"/>
                        </a:rPr>
                        <a:t>-122.69 ± 112.87</a:t>
                      </a:r>
                      <a:endParaRPr kumimoji="0" lang="en-US" sz="1600" b="1"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rgbClr val="22228B"/>
                          </a:solidFill>
                          <a:effectLst/>
                          <a:latin typeface="Arial" charset="0"/>
                          <a:ea typeface="Calibri" pitchFamily="34" charset="0"/>
                          <a:cs typeface="Times New Roman" pitchFamily="18" charset="0"/>
                        </a:rPr>
                        <a:t>0.092</a:t>
                      </a:r>
                      <a:endParaRPr kumimoji="0" lang="en-US" sz="1600" b="1"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68580" marR="68580" marT="0" marB="0" anchor="ctr" anchorCtr="1" horzOverflow="overflow">
                    <a:lnL w="12700" cap="flat" cmpd="sng" algn="ctr">
                      <a:solidFill>
                        <a:srgbClr val="000000"/>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0191">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Total average </a:t>
                      </a:r>
                      <a:r>
                        <a:rPr kumimoji="0" lang="en-US" sz="1600" b="1" i="0" u="none" strike="noStrike" cap="none" normalizeH="0" baseline="0" dirty="0" smtClean="0">
                          <a:ln>
                            <a:noFill/>
                          </a:ln>
                          <a:solidFill>
                            <a:srgbClr val="22228B"/>
                          </a:solidFill>
                          <a:effectLst/>
                          <a:latin typeface="Arial" charset="0"/>
                          <a:cs typeface="Arial" charset="0"/>
                        </a:rPr>
                        <a:t>carbohydrate</a:t>
                      </a:r>
                      <a:r>
                        <a:rPr kumimoji="0" lang="en-US" sz="1600" b="0" i="0" u="none" strike="noStrike" cap="none" normalizeH="0" baseline="0" dirty="0" smtClean="0">
                          <a:ln>
                            <a:noFill/>
                          </a:ln>
                          <a:solidFill>
                            <a:srgbClr val="22228B"/>
                          </a:solidFill>
                          <a:effectLst/>
                          <a:latin typeface="Arial" charset="0"/>
                          <a:cs typeface="Arial" charset="0"/>
                        </a:rPr>
                        <a:t> intake (g/day)</a:t>
                      </a:r>
                      <a:r>
                        <a:rPr kumimoji="0" lang="en-US" sz="1600" b="0" i="0" u="none" strike="noStrike" cap="none" normalizeH="0" baseline="30000" dirty="0" smtClean="0">
                          <a:ln>
                            <a:noFill/>
                          </a:ln>
                          <a:solidFill>
                            <a:srgbClr val="22228B"/>
                          </a:solidFill>
                          <a:effectLst/>
                          <a:latin typeface="Arial" charset="0"/>
                          <a:cs typeface="Arial" charset="0"/>
                        </a:rPr>
                        <a:t> a</a:t>
                      </a:r>
                      <a:endParaRPr kumimoji="0" lang="en-US" sz="1600" b="0" i="0" u="none" strike="noStrike" cap="none" normalizeH="0" baseline="0" dirty="0" smtClean="0">
                        <a:ln>
                          <a:noFill/>
                        </a:ln>
                        <a:solidFill>
                          <a:srgbClr val="22228B"/>
                        </a:solidFill>
                        <a:effectLst/>
                        <a:latin typeface="Arial" charset="0"/>
                        <a:cs typeface="Arial" charset="0"/>
                      </a:endParaRPr>
                    </a:p>
                  </a:txBody>
                  <a:tcPr marL="68580" marR="68580" marT="0" marB="0" horzOverflow="overflow">
                    <a:lnL w="28575" cap="flat" cmpd="sng" algn="ctr">
                      <a:solidFill>
                        <a:srgbClr val="22228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smtClean="0">
                          <a:ln>
                            <a:noFill/>
                          </a:ln>
                          <a:solidFill>
                            <a:srgbClr val="22228B"/>
                          </a:solidFill>
                          <a:effectLst/>
                          <a:latin typeface="Arial" charset="0"/>
                          <a:cs typeface="Arial" charset="0"/>
                        </a:rPr>
                        <a:t>36.03 ± 11.27</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rgbClr val="22228B"/>
                          </a:solidFill>
                          <a:effectLst/>
                          <a:latin typeface="Arial" charset="0"/>
                          <a:ea typeface="Calibri" pitchFamily="34" charset="0"/>
                          <a:cs typeface="Times New Roman" pitchFamily="18" charset="0"/>
                        </a:rPr>
                        <a:t>-7.65 ± 13.39</a:t>
                      </a:r>
                      <a:endParaRPr kumimoji="0" lang="en-US" sz="1600" b="1"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rgbClr val="22228B"/>
                          </a:solidFill>
                          <a:effectLst/>
                          <a:latin typeface="Arial" charset="0"/>
                          <a:ea typeface="Calibri" pitchFamily="34" charset="0"/>
                          <a:cs typeface="Times New Roman" pitchFamily="18" charset="0"/>
                        </a:rPr>
                        <a:t>0.017*</a:t>
                      </a:r>
                      <a:endParaRPr kumimoji="0" lang="en-US" sz="16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68580" marR="68580" marT="0" marB="0" anchor="ctr" anchorCtr="1" horzOverflow="overflow">
                    <a:lnL w="12700" cap="flat" cmpd="sng" algn="ctr">
                      <a:solidFill>
                        <a:srgbClr val="000000"/>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0191">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Total average </a:t>
                      </a:r>
                      <a:r>
                        <a:rPr kumimoji="0" lang="en-US" sz="1600" b="1" i="0" u="none" strike="noStrike" cap="none" normalizeH="0" baseline="0" dirty="0" smtClean="0">
                          <a:ln>
                            <a:noFill/>
                          </a:ln>
                          <a:solidFill>
                            <a:srgbClr val="22228B"/>
                          </a:solidFill>
                          <a:effectLst/>
                          <a:latin typeface="Arial" charset="0"/>
                          <a:cs typeface="Arial" charset="0"/>
                        </a:rPr>
                        <a:t>protein </a:t>
                      </a:r>
                      <a:r>
                        <a:rPr kumimoji="0" lang="en-US" sz="1600" b="0" i="0" u="none" strike="noStrike" cap="none" normalizeH="0" baseline="0" dirty="0" smtClean="0">
                          <a:ln>
                            <a:noFill/>
                          </a:ln>
                          <a:solidFill>
                            <a:srgbClr val="22228B"/>
                          </a:solidFill>
                          <a:effectLst/>
                          <a:latin typeface="Arial" charset="0"/>
                          <a:cs typeface="Arial" charset="0"/>
                        </a:rPr>
                        <a:t>intake (g/day)</a:t>
                      </a:r>
                      <a:r>
                        <a:rPr kumimoji="0" lang="en-US" sz="1600" b="0" i="0" u="none" strike="noStrike" cap="none" normalizeH="0" baseline="30000" dirty="0" smtClean="0">
                          <a:ln>
                            <a:noFill/>
                          </a:ln>
                          <a:solidFill>
                            <a:srgbClr val="22228B"/>
                          </a:solidFill>
                          <a:effectLst/>
                          <a:latin typeface="Arial" charset="0"/>
                          <a:cs typeface="Arial" charset="0"/>
                        </a:rPr>
                        <a:t> a</a:t>
                      </a:r>
                      <a:endParaRPr kumimoji="0" lang="en-US" sz="1600" b="0" i="0" u="none" strike="noStrike" cap="none" normalizeH="0" baseline="0" dirty="0" smtClean="0">
                        <a:ln>
                          <a:noFill/>
                        </a:ln>
                        <a:solidFill>
                          <a:srgbClr val="22228B"/>
                        </a:solidFill>
                        <a:effectLst/>
                        <a:latin typeface="Arial" charset="0"/>
                        <a:cs typeface="Arial" charset="0"/>
                      </a:endParaRPr>
                    </a:p>
                  </a:txBody>
                  <a:tcPr marL="68580" marR="68580" marT="0" marB="0" horzOverflow="overflow">
                    <a:lnL w="28575" cap="flat" cmpd="sng" algn="ctr">
                      <a:solidFill>
                        <a:srgbClr val="22228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smtClean="0">
                          <a:ln>
                            <a:noFill/>
                          </a:ln>
                          <a:solidFill>
                            <a:srgbClr val="22228B"/>
                          </a:solidFill>
                          <a:effectLst/>
                          <a:latin typeface="Arial" charset="0"/>
                          <a:cs typeface="Arial" charset="0"/>
                        </a:rPr>
                        <a:t>-8.01 ± 5.24</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rgbClr val="22228B"/>
                          </a:solidFill>
                          <a:effectLst/>
                          <a:latin typeface="Arial" charset="0"/>
                          <a:ea typeface="Calibri" pitchFamily="34" charset="0"/>
                          <a:cs typeface="Times New Roman" pitchFamily="18" charset="0"/>
                        </a:rPr>
                        <a:t>-13.09 ± 6.22</a:t>
                      </a:r>
                      <a:endParaRPr kumimoji="0" lang="en-US" sz="1600" b="1"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ea typeface="Calibri" pitchFamily="34" charset="0"/>
                          <a:cs typeface="Times New Roman" pitchFamily="18" charset="0"/>
                        </a:rPr>
                        <a:t>0.535</a:t>
                      </a:r>
                      <a:endParaRPr kumimoji="0" lang="en-US" sz="16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68580" marR="68580" marT="0" marB="0" anchor="ctr" anchorCtr="1" horzOverflow="overflow">
                    <a:lnL w="12700" cap="flat" cmpd="sng" algn="ctr">
                      <a:solidFill>
                        <a:srgbClr val="000000"/>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1080">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Total average </a:t>
                      </a:r>
                      <a:r>
                        <a:rPr kumimoji="0" lang="en-US" sz="1600" b="1" i="0" u="none" strike="noStrike" cap="none" normalizeH="0" baseline="0" dirty="0" smtClean="0">
                          <a:ln>
                            <a:noFill/>
                          </a:ln>
                          <a:solidFill>
                            <a:srgbClr val="22228B"/>
                          </a:solidFill>
                          <a:effectLst/>
                          <a:latin typeface="Arial" charset="0"/>
                          <a:cs typeface="Arial" charset="0"/>
                        </a:rPr>
                        <a:t>fat intake</a:t>
                      </a:r>
                      <a:r>
                        <a:rPr kumimoji="0" lang="en-US" sz="1600" b="0" i="0" u="none" strike="noStrike" cap="none" normalizeH="0" baseline="0" dirty="0" smtClean="0">
                          <a:ln>
                            <a:noFill/>
                          </a:ln>
                          <a:solidFill>
                            <a:srgbClr val="22228B"/>
                          </a:solidFill>
                          <a:effectLst/>
                          <a:latin typeface="Arial" charset="0"/>
                          <a:cs typeface="Arial" charset="0"/>
                        </a:rPr>
                        <a:t> (g/day)</a:t>
                      </a:r>
                      <a:r>
                        <a:rPr kumimoji="0" lang="en-US" sz="1600" b="0" i="0" u="none" strike="noStrike" cap="none" normalizeH="0" baseline="30000" dirty="0" smtClean="0">
                          <a:ln>
                            <a:noFill/>
                          </a:ln>
                          <a:solidFill>
                            <a:srgbClr val="22228B"/>
                          </a:solidFill>
                          <a:effectLst/>
                          <a:latin typeface="Arial" charset="0"/>
                          <a:cs typeface="Arial" charset="0"/>
                        </a:rPr>
                        <a:t> a</a:t>
                      </a:r>
                      <a:endParaRPr kumimoji="0" lang="en-US" sz="1600" b="0" i="0" u="none" strike="noStrike" cap="none" normalizeH="0" baseline="0" dirty="0" smtClean="0">
                        <a:ln>
                          <a:noFill/>
                        </a:ln>
                        <a:solidFill>
                          <a:srgbClr val="22228B"/>
                        </a:solidFill>
                        <a:effectLst/>
                        <a:latin typeface="Arial" charset="0"/>
                        <a:cs typeface="Arial" charset="0"/>
                      </a:endParaRPr>
                    </a:p>
                  </a:txBody>
                  <a:tcPr marL="68580" marR="68580" marT="0" marB="0" horzOverflow="overflow">
                    <a:lnL w="28575" cap="flat" cmpd="sng" algn="ctr">
                      <a:solidFill>
                        <a:srgbClr val="22228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smtClean="0">
                          <a:ln>
                            <a:noFill/>
                          </a:ln>
                          <a:solidFill>
                            <a:srgbClr val="22228B"/>
                          </a:solidFill>
                          <a:effectLst/>
                          <a:latin typeface="Arial" charset="0"/>
                          <a:cs typeface="Arial" charset="0"/>
                        </a:rPr>
                        <a:t>2.17 ± 5.79</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rgbClr val="22228B"/>
                          </a:solidFill>
                          <a:effectLst/>
                          <a:latin typeface="Arial" charset="0"/>
                          <a:ea typeface="Calibri" pitchFamily="34" charset="0"/>
                          <a:cs typeface="Times New Roman" pitchFamily="18" charset="0"/>
                        </a:rPr>
                        <a:t>-4.25 ± 6.88</a:t>
                      </a:r>
                      <a:endParaRPr kumimoji="0" lang="en-US" sz="1600" b="1"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ea typeface="Calibri" pitchFamily="34" charset="0"/>
                          <a:cs typeface="Times New Roman" pitchFamily="18" charset="0"/>
                        </a:rPr>
                        <a:t>0.480</a:t>
                      </a:r>
                      <a:endParaRPr kumimoji="0" lang="en-US" sz="16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68580" marR="68580" marT="0" marB="0" anchor="ctr" anchorCtr="1" horzOverflow="overflow">
                    <a:lnL w="12700" cap="flat" cmpd="sng" algn="ctr">
                      <a:solidFill>
                        <a:srgbClr val="000000"/>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22228B"/>
                      </a:solidFill>
                      <a:prstDash val="solid"/>
                      <a:round/>
                      <a:headEnd type="none" w="med" len="med"/>
                      <a:tailEnd type="none" w="med" len="med"/>
                    </a:lnB>
                    <a:lnTlToBr>
                      <a:noFill/>
                    </a:lnTlToBr>
                    <a:lnBlToTr>
                      <a:noFill/>
                    </a:lnBlToTr>
                    <a:noFill/>
                  </a:tcPr>
                </a:tc>
              </a:tr>
              <a:tr h="670191">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Total average </a:t>
                      </a:r>
                      <a:r>
                        <a:rPr kumimoji="0" lang="en-US" sz="1600" b="1" i="0" u="none" strike="noStrike" cap="none" normalizeH="0" baseline="0" dirty="0" smtClean="0">
                          <a:ln>
                            <a:noFill/>
                          </a:ln>
                          <a:solidFill>
                            <a:srgbClr val="22228B"/>
                          </a:solidFill>
                          <a:effectLst/>
                          <a:latin typeface="Arial" charset="0"/>
                          <a:cs typeface="Arial" charset="0"/>
                        </a:rPr>
                        <a:t>fiber intake </a:t>
                      </a:r>
                      <a:r>
                        <a:rPr kumimoji="0" lang="en-US" sz="1600" b="0" i="0" u="none" strike="noStrike" cap="none" normalizeH="0" baseline="0" dirty="0" smtClean="0">
                          <a:ln>
                            <a:noFill/>
                          </a:ln>
                          <a:solidFill>
                            <a:srgbClr val="22228B"/>
                          </a:solidFill>
                          <a:effectLst/>
                          <a:latin typeface="Arial" charset="0"/>
                          <a:cs typeface="Arial" charset="0"/>
                        </a:rPr>
                        <a:t>(g/day)</a:t>
                      </a:r>
                      <a:r>
                        <a:rPr kumimoji="0" lang="en-US" sz="1600" b="0" i="0" u="none" strike="noStrike" cap="none" normalizeH="0" baseline="30000" dirty="0" smtClean="0">
                          <a:ln>
                            <a:noFill/>
                          </a:ln>
                          <a:solidFill>
                            <a:srgbClr val="22228B"/>
                          </a:solidFill>
                          <a:effectLst/>
                          <a:latin typeface="Arial" charset="0"/>
                          <a:cs typeface="Arial" charset="0"/>
                        </a:rPr>
                        <a:t> a</a:t>
                      </a:r>
                      <a:endParaRPr kumimoji="0" lang="en-US" sz="1600" b="0" i="0" u="none" strike="noStrike" cap="none" normalizeH="0" baseline="0" dirty="0" smtClean="0">
                        <a:ln>
                          <a:noFill/>
                        </a:ln>
                        <a:solidFill>
                          <a:srgbClr val="22228B"/>
                        </a:solidFill>
                        <a:effectLst/>
                        <a:latin typeface="Arial" charset="0"/>
                        <a:cs typeface="Arial" charset="0"/>
                      </a:endParaRPr>
                    </a:p>
                  </a:txBody>
                  <a:tcPr marL="68580" marR="68580" marT="0" marB="0" horzOverflow="overflow">
                    <a:lnL w="28575" cap="flat" cmpd="sng" algn="ctr">
                      <a:solidFill>
                        <a:srgbClr val="22228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smtClean="0">
                          <a:ln>
                            <a:noFill/>
                          </a:ln>
                          <a:solidFill>
                            <a:srgbClr val="22228B"/>
                          </a:solidFill>
                          <a:effectLst/>
                          <a:latin typeface="Arial" charset="0"/>
                          <a:cs typeface="Arial" charset="0"/>
                        </a:rPr>
                        <a:t>0.16 ± 1.10</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1" i="0" u="none" strike="noStrike" cap="none" normalizeH="0" baseline="0" dirty="0" smtClean="0">
                          <a:ln>
                            <a:noFill/>
                          </a:ln>
                          <a:solidFill>
                            <a:srgbClr val="22228B"/>
                          </a:solidFill>
                          <a:effectLst/>
                          <a:latin typeface="Arial" charset="0"/>
                          <a:ea typeface="Calibri" pitchFamily="34" charset="0"/>
                          <a:cs typeface="Times New Roman" pitchFamily="18" charset="0"/>
                        </a:rPr>
                        <a:t>-1.09 ± 1.30</a:t>
                      </a:r>
                      <a:endParaRPr kumimoji="0" lang="en-US" sz="1600" b="1"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68580" marR="68580" marT="0" marB="0" anchor="ctr" anchorCtr="1" horzOverflow="overflow">
                    <a:lnL w="12700" cap="flat" cmpd="sng" algn="ctr">
                      <a:solidFill>
                        <a:srgbClr val="000000"/>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ea typeface="Calibri" pitchFamily="34" charset="0"/>
                          <a:cs typeface="Times New Roman" pitchFamily="18" charset="0"/>
                        </a:rPr>
                        <a:t>0.468</a:t>
                      </a:r>
                      <a:endParaRPr kumimoji="0" lang="en-US" sz="16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68580" marR="68580" marT="0" marB="0" anchor="ctr" anchorCtr="1" horzOverflow="overflow">
                    <a:lnL w="28575" cap="flat" cmpd="sng" algn="ctr">
                      <a:solidFill>
                        <a:srgbClr val="22228B"/>
                      </a:solidFill>
                      <a:prstDash val="solid"/>
                      <a:round/>
                      <a:headEnd type="none" w="med" len="med"/>
                      <a:tailEnd type="none" w="med" len="med"/>
                    </a:lnL>
                    <a:lnR w="28575" cap="flat" cmpd="sng" algn="ctr">
                      <a:solidFill>
                        <a:srgbClr val="22228B"/>
                      </a:solidFill>
                      <a:prstDash val="solid"/>
                      <a:round/>
                      <a:headEnd type="none" w="med" len="med"/>
                      <a:tailEnd type="none" w="med" len="med"/>
                    </a:lnR>
                    <a:lnT w="28575" cap="flat" cmpd="sng" algn="ctr">
                      <a:solidFill>
                        <a:srgbClr val="22228B"/>
                      </a:solidFill>
                      <a:prstDash val="solid"/>
                      <a:round/>
                      <a:headEnd type="none" w="med" len="med"/>
                      <a:tailEnd type="none" w="med" len="med"/>
                    </a:lnT>
                    <a:lnB w="28575" cap="flat" cmpd="sng" algn="ctr">
                      <a:solidFill>
                        <a:srgbClr val="22228B"/>
                      </a:solidFill>
                      <a:prstDash val="solid"/>
                      <a:round/>
                      <a:headEnd type="none" w="med" len="med"/>
                      <a:tailEnd type="none" w="med" len="med"/>
                    </a:lnB>
                    <a:lnTlToBr>
                      <a:noFill/>
                    </a:lnTlToBr>
                    <a:lnBlToTr>
                      <a:noFill/>
                    </a:lnBlToTr>
                    <a:noFill/>
                  </a:tcPr>
                </a:tc>
              </a:tr>
              <a:tr h="670191">
                <a:tc gridSpan="4">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100" b="0" i="0" u="none" strike="noStrike" cap="none" normalizeH="0" baseline="30000" dirty="0" err="1" smtClean="0">
                          <a:ln>
                            <a:noFill/>
                          </a:ln>
                          <a:solidFill>
                            <a:srgbClr val="22228B"/>
                          </a:solidFill>
                          <a:effectLst/>
                          <a:latin typeface="Arial" charset="0"/>
                          <a:cs typeface="Arial" charset="0"/>
                        </a:rPr>
                        <a:t>a</a:t>
                      </a:r>
                      <a:r>
                        <a:rPr kumimoji="0" lang="en-US" sz="1100" b="0" i="0" u="none" strike="noStrike" cap="none" normalizeH="0" baseline="0" dirty="0" err="1" smtClean="0">
                          <a:ln>
                            <a:noFill/>
                          </a:ln>
                          <a:solidFill>
                            <a:srgbClr val="22228B"/>
                          </a:solidFill>
                          <a:effectLst/>
                          <a:latin typeface="Arial" charset="0"/>
                          <a:cs typeface="Arial" charset="0"/>
                        </a:rPr>
                        <a:t>Multivariate</a:t>
                      </a:r>
                      <a:r>
                        <a:rPr kumimoji="0" lang="en-US" sz="1100" b="0" i="0" u="none" strike="noStrike" cap="none" normalizeH="0" baseline="0" dirty="0" smtClean="0">
                          <a:ln>
                            <a:noFill/>
                          </a:ln>
                          <a:solidFill>
                            <a:srgbClr val="22228B"/>
                          </a:solidFill>
                          <a:effectLst/>
                          <a:latin typeface="Arial" charset="0"/>
                          <a:cs typeface="Arial" charset="0"/>
                        </a:rPr>
                        <a:t> analysis of variance; </a:t>
                      </a:r>
                      <a:r>
                        <a:rPr kumimoji="0" lang="en-US" sz="1100" b="0" i="1" u="none" strike="noStrike" cap="none" normalizeH="0" baseline="0" dirty="0" smtClean="0">
                          <a:ln>
                            <a:noFill/>
                          </a:ln>
                          <a:solidFill>
                            <a:srgbClr val="22228B"/>
                          </a:solidFill>
                          <a:effectLst/>
                          <a:latin typeface="Arial" charset="0"/>
                          <a:cs typeface="Arial" charset="0"/>
                        </a:rPr>
                        <a:t>P</a:t>
                      </a:r>
                      <a:r>
                        <a:rPr kumimoji="0" lang="en-US" sz="1100" b="0" i="0" u="none" strike="noStrike" cap="none" normalizeH="0" baseline="0" dirty="0" smtClean="0">
                          <a:ln>
                            <a:noFill/>
                          </a:ln>
                          <a:solidFill>
                            <a:srgbClr val="22228B"/>
                          </a:solidFill>
                          <a:effectLst/>
                          <a:latin typeface="Arial" charset="0"/>
                          <a:cs typeface="Arial" charset="0"/>
                        </a:rPr>
                        <a:t>&lt;0.05; means expressed as estimated marginal </a:t>
                      </a:r>
                      <a:r>
                        <a:rPr kumimoji="0" lang="en-US" sz="1100" b="0" i="0" u="none" strike="noStrike" cap="none" normalizeH="0" baseline="0" dirty="0" err="1" smtClean="0">
                          <a:ln>
                            <a:noFill/>
                          </a:ln>
                          <a:solidFill>
                            <a:srgbClr val="22228B"/>
                          </a:solidFill>
                          <a:effectLst/>
                          <a:latin typeface="Arial" charset="0"/>
                          <a:cs typeface="Arial" charset="0"/>
                        </a:rPr>
                        <a:t>mean±standard</a:t>
                      </a:r>
                      <a:r>
                        <a:rPr kumimoji="0" lang="en-US" sz="1100" b="0" i="0" u="none" strike="noStrike" cap="none" normalizeH="0" baseline="0" dirty="0" smtClean="0">
                          <a:ln>
                            <a:noFill/>
                          </a:ln>
                          <a:solidFill>
                            <a:srgbClr val="22228B"/>
                          </a:solidFill>
                          <a:effectLst/>
                          <a:latin typeface="Arial" charset="0"/>
                          <a:cs typeface="Arial" charset="0"/>
                        </a:rPr>
                        <a:t> error (SE); Significant at </a:t>
                      </a:r>
                      <a:r>
                        <a:rPr kumimoji="0" lang="en-US" sz="1100" b="0" i="1" u="none" strike="noStrike" cap="none" normalizeH="0" baseline="0" dirty="0" smtClean="0">
                          <a:ln>
                            <a:noFill/>
                          </a:ln>
                          <a:solidFill>
                            <a:srgbClr val="22228B"/>
                          </a:solidFill>
                          <a:effectLst/>
                          <a:latin typeface="Arial" charset="0"/>
                          <a:cs typeface="Arial" charset="0"/>
                        </a:rPr>
                        <a:t>P</a:t>
                      </a:r>
                      <a:r>
                        <a:rPr kumimoji="0" lang="en-US" sz="1100" b="0" i="0" u="none" strike="noStrike" cap="none" normalizeH="0" baseline="0" dirty="0" smtClean="0">
                          <a:ln>
                            <a:noFill/>
                          </a:ln>
                          <a:solidFill>
                            <a:srgbClr val="22228B"/>
                          </a:solidFill>
                          <a:effectLst/>
                          <a:latin typeface="Arial" charset="0"/>
                          <a:cs typeface="Arial" charset="0"/>
                        </a:rPr>
                        <a:t>&lt;0.05*.</a:t>
                      </a:r>
                    </a:p>
                  </a:txBody>
                  <a:tcPr marL="68580" marR="68580" marT="0" marB="0" horzOverflow="overflow">
                    <a:lnL w="28575" cap="flat" cmpd="sng" algn="ctr">
                      <a:solidFill>
                        <a:srgbClr val="22228B"/>
                      </a:solidFill>
                      <a:prstDash val="solid"/>
                      <a:round/>
                      <a:headEnd type="none" w="med" len="med"/>
                      <a:tailEnd type="none" w="med" len="med"/>
                    </a:lnL>
                    <a:lnR w="28575" cap="flat" cmpd="sng" algn="ctr">
                      <a:solidFill>
                        <a:srgbClr val="22228B"/>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22228B"/>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457200" y="104775"/>
            <a:ext cx="8229600" cy="581025"/>
          </a:xfrm>
        </p:spPr>
        <p:txBody>
          <a:bodyPr/>
          <a:lstStyle/>
          <a:p>
            <a:r>
              <a:rPr lang="en-US" dirty="0" smtClean="0"/>
              <a:t>Changes in Body Composition</a:t>
            </a:r>
          </a:p>
        </p:txBody>
      </p:sp>
      <p:graphicFrame>
        <p:nvGraphicFramePr>
          <p:cNvPr id="237571" name="Group 3"/>
          <p:cNvGraphicFramePr>
            <a:graphicFrameLocks noGrp="1"/>
          </p:cNvGraphicFramePr>
          <p:nvPr>
            <p:ph idx="1"/>
          </p:nvPr>
        </p:nvGraphicFramePr>
        <p:xfrm>
          <a:off x="228600" y="761999"/>
          <a:ext cx="8763002" cy="7079185"/>
        </p:xfrm>
        <a:graphic>
          <a:graphicData uri="http://schemas.openxmlformats.org/drawingml/2006/table">
            <a:tbl>
              <a:tblPr/>
              <a:tblGrid>
                <a:gridCol w="2623309"/>
                <a:gridCol w="1848651"/>
                <a:gridCol w="2538440"/>
                <a:gridCol w="1752602"/>
              </a:tblGrid>
              <a:tr h="697074">
                <a:tc gridSpan="4">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chemeClr val="bg1"/>
                          </a:solidFill>
                          <a:effectLst/>
                          <a:latin typeface="Arial" charset="0"/>
                          <a:cs typeface="Arial" charset="0"/>
                        </a:rPr>
                        <a:t> Between group (meat vs. mushroom) differences in weight, waist circumference, % body fat and BMI at the end of weight loss and weight maintenance phases </a:t>
                      </a:r>
                      <a:r>
                        <a:rPr kumimoji="0" lang="en-US" sz="1600" b="0" i="0" u="none" strike="noStrike" cap="none" normalizeH="0" baseline="30000" dirty="0" err="1" smtClean="0">
                          <a:ln>
                            <a:noFill/>
                          </a:ln>
                          <a:solidFill>
                            <a:schemeClr val="bg1"/>
                          </a:solidFill>
                          <a:effectLst/>
                          <a:latin typeface="Arial" charset="0"/>
                          <a:cs typeface="Arial" charset="0"/>
                        </a:rPr>
                        <a:t>a,b,c</a:t>
                      </a:r>
                      <a:r>
                        <a:rPr kumimoji="0" lang="en-US" sz="1600" b="0" i="0" u="none" strike="noStrike" cap="none" normalizeH="0" baseline="0" dirty="0" smtClean="0">
                          <a:ln>
                            <a:noFill/>
                          </a:ln>
                          <a:solidFill>
                            <a:schemeClr val="bg1"/>
                          </a:solidFill>
                          <a:effectLst/>
                          <a:latin typeface="Arial" charset="0"/>
                          <a:cs typeface="Arial" charset="0"/>
                        </a:rPr>
                        <a:t>. </a:t>
                      </a:r>
                      <a:endParaRPr kumimoji="0" lang="en-US" sz="1600" b="1" i="0" u="none" strike="noStrike" cap="none" normalizeH="0" baseline="0" dirty="0" smtClean="0">
                        <a:ln>
                          <a:noFill/>
                        </a:ln>
                        <a:solidFill>
                          <a:schemeClr val="bg1"/>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12606">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Variable</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Meat Diet </a:t>
                      </a:r>
                    </a:p>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(n=37)</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Mushroom Diet </a:t>
                      </a:r>
                    </a:p>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(n=36)</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P value</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5"/>
                    </a:solidFill>
                  </a:tcPr>
                </a:tc>
              </a:tr>
              <a:tr h="268314">
                <a:tc gridSpan="4">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chemeClr val="bg1"/>
                          </a:solidFill>
                          <a:effectLst/>
                          <a:latin typeface="Arial" charset="0"/>
                          <a:cs typeface="Arial" charset="0"/>
                        </a:rPr>
                        <a:t>Weight loss phase ( 0 – 6 months)</a:t>
                      </a:r>
                      <a:endParaRPr kumimoji="0" lang="en-US" sz="1600" b="0" i="0" u="none" strike="noStrike" cap="none" normalizeH="0" baseline="0" dirty="0" smtClean="0">
                        <a:ln>
                          <a:noFill/>
                        </a:ln>
                        <a:solidFill>
                          <a:srgbClr val="22228B"/>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47617">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Body Weight (lbs)</a:t>
                      </a:r>
                      <a:r>
                        <a:rPr kumimoji="0" lang="en-US" sz="1600" b="0" i="0" u="none" strike="noStrike" cap="none" normalizeH="0" baseline="30000" smtClean="0">
                          <a:ln>
                            <a:noFill/>
                          </a:ln>
                          <a:solidFill>
                            <a:srgbClr val="22228B"/>
                          </a:solidFill>
                          <a:effectLst/>
                          <a:latin typeface="Arial" charset="0"/>
                          <a:cs typeface="Arial" charset="0"/>
                        </a:rPr>
                        <a:t>a</a:t>
                      </a:r>
                      <a:endParaRPr kumimoji="0" lang="en-US" sz="1600" b="0" i="0" u="none" strike="noStrike" cap="none" normalizeH="0" baseline="0" smtClean="0">
                        <a:ln>
                          <a:noFill/>
                        </a:ln>
                        <a:solidFill>
                          <a:srgbClr val="22228B"/>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-2.21±3.11</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-7.02±3.15</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0.281</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14">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BMI (kg/m</a:t>
                      </a:r>
                      <a:r>
                        <a:rPr kumimoji="0" lang="en-US" sz="1600" b="0" i="0" u="none" strike="noStrike" cap="none" normalizeH="0" baseline="30000" smtClean="0">
                          <a:ln>
                            <a:noFill/>
                          </a:ln>
                          <a:solidFill>
                            <a:srgbClr val="22228B"/>
                          </a:solidFill>
                          <a:effectLst/>
                          <a:latin typeface="Arial" charset="0"/>
                          <a:cs typeface="Arial" charset="0"/>
                        </a:rPr>
                        <a:t>2</a:t>
                      </a:r>
                      <a:r>
                        <a:rPr kumimoji="0" lang="en-US" sz="1600" b="0" i="0" u="none" strike="noStrike" cap="none" normalizeH="0" baseline="0" smtClean="0">
                          <a:ln>
                            <a:noFill/>
                          </a:ln>
                          <a:solidFill>
                            <a:srgbClr val="22228B"/>
                          </a:solidFill>
                          <a:effectLst/>
                          <a:latin typeface="Arial" charset="0"/>
                          <a:cs typeface="Arial" charset="0"/>
                        </a:rPr>
                        <a:t>)</a:t>
                      </a:r>
                      <a:r>
                        <a:rPr kumimoji="0" lang="en-US" sz="1600" b="0" i="0" u="none" strike="noStrike" cap="none" normalizeH="0" baseline="30000" smtClean="0">
                          <a:ln>
                            <a:noFill/>
                          </a:ln>
                          <a:solidFill>
                            <a:srgbClr val="22228B"/>
                          </a:solidFill>
                          <a:effectLst/>
                          <a:latin typeface="Arial" charset="0"/>
                          <a:cs typeface="Arial" charset="0"/>
                        </a:rPr>
                        <a:t> a</a:t>
                      </a:r>
                      <a:endParaRPr kumimoji="0" lang="en-US" sz="1600" b="0" i="0" u="none" strike="noStrike" cap="none" normalizeH="0" baseline="0" smtClean="0">
                        <a:ln>
                          <a:noFill/>
                        </a:ln>
                        <a:solidFill>
                          <a:srgbClr val="22228B"/>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-1.04±0.76</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-2.33±0.77</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0.233</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14">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Waist circ. (inch)</a:t>
                      </a:r>
                      <a:r>
                        <a:rPr kumimoji="0" lang="en-US" sz="1600" b="0" i="0" u="none" strike="noStrike" cap="none" normalizeH="0" baseline="30000" smtClean="0">
                          <a:ln>
                            <a:noFill/>
                          </a:ln>
                          <a:solidFill>
                            <a:srgbClr val="22228B"/>
                          </a:solidFill>
                          <a:effectLst/>
                          <a:latin typeface="Arial" charset="0"/>
                          <a:cs typeface="Arial" charset="0"/>
                        </a:rPr>
                        <a:t>a</a:t>
                      </a:r>
                      <a:endParaRPr kumimoji="0" lang="en-US" sz="1600" b="0" i="0" u="none" strike="noStrike" cap="none" normalizeH="0" baseline="0" smtClean="0">
                        <a:ln>
                          <a:noFill/>
                        </a:ln>
                        <a:solidFill>
                          <a:srgbClr val="22228B"/>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-1.41±0.36</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-2.04±0.37</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0.226</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457">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Percent total body fat (%)</a:t>
                      </a:r>
                      <a:r>
                        <a:rPr kumimoji="0" lang="en-US" sz="1600" b="0" i="0" u="none" strike="noStrike" cap="none" normalizeH="0" baseline="30000" smtClean="0">
                          <a:ln>
                            <a:noFill/>
                          </a:ln>
                          <a:solidFill>
                            <a:srgbClr val="22228B"/>
                          </a:solidFill>
                          <a:effectLst/>
                          <a:latin typeface="Arial" charset="0"/>
                          <a:cs typeface="Arial" charset="0"/>
                        </a:rPr>
                        <a:t>a</a:t>
                      </a:r>
                      <a:endParaRPr kumimoji="0" lang="en-US" sz="1600" b="0" i="0" u="none" strike="noStrike" cap="none" normalizeH="0" baseline="0" smtClean="0">
                        <a:ln>
                          <a:noFill/>
                        </a:ln>
                        <a:solidFill>
                          <a:srgbClr val="22228B"/>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-0.49±0.99</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-1.65±1.01</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0.416</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14">
                <a:tc gridSpan="4">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dirty="0" smtClean="0">
                          <a:ln>
                            <a:noFill/>
                          </a:ln>
                          <a:solidFill>
                            <a:schemeClr val="bg1"/>
                          </a:solidFill>
                          <a:effectLst/>
                          <a:latin typeface="Arial" charset="0"/>
                          <a:cs typeface="Arial" charset="0"/>
                        </a:rPr>
                        <a:t>Weight maintenance phase (6 - 12 months)</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8314">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Body weight (lbs)</a:t>
                      </a:r>
                      <a:r>
                        <a:rPr kumimoji="0" lang="en-US" sz="1600" b="0" i="0" u="none" strike="noStrike" cap="none" normalizeH="0" baseline="30000" smtClean="0">
                          <a:ln>
                            <a:noFill/>
                          </a:ln>
                          <a:solidFill>
                            <a:srgbClr val="22228B"/>
                          </a:solidFill>
                          <a:effectLst/>
                          <a:latin typeface="Arial" charset="0"/>
                          <a:cs typeface="Arial" charset="0"/>
                        </a:rPr>
                        <a:t>b</a:t>
                      </a:r>
                      <a:endParaRPr kumimoji="0" lang="en-US" sz="1600" b="0" i="0" u="none" strike="noStrike" cap="none" normalizeH="0" baseline="0" smtClean="0">
                        <a:ln>
                          <a:noFill/>
                        </a:ln>
                        <a:solidFill>
                          <a:srgbClr val="22228B"/>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-0.74±1.12</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-0.01±1.12</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0.646</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14">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BMI (kg/m</a:t>
                      </a:r>
                      <a:r>
                        <a:rPr kumimoji="0" lang="en-US" sz="1600" b="0" i="0" u="none" strike="noStrike" cap="none" normalizeH="0" baseline="30000" smtClean="0">
                          <a:ln>
                            <a:noFill/>
                          </a:ln>
                          <a:solidFill>
                            <a:srgbClr val="22228B"/>
                          </a:solidFill>
                          <a:effectLst/>
                          <a:latin typeface="Arial" charset="0"/>
                          <a:cs typeface="Arial" charset="0"/>
                        </a:rPr>
                        <a:t>2</a:t>
                      </a:r>
                      <a:r>
                        <a:rPr kumimoji="0" lang="en-US" sz="1600" b="0" i="0" u="none" strike="noStrike" cap="none" normalizeH="0" baseline="0" smtClean="0">
                          <a:ln>
                            <a:noFill/>
                          </a:ln>
                          <a:solidFill>
                            <a:srgbClr val="22228B"/>
                          </a:solidFill>
                          <a:effectLst/>
                          <a:latin typeface="Arial" charset="0"/>
                          <a:cs typeface="Arial" charset="0"/>
                        </a:rPr>
                        <a:t>)</a:t>
                      </a:r>
                      <a:r>
                        <a:rPr kumimoji="0" lang="en-US" sz="1600" b="0" i="0" u="none" strike="noStrike" cap="none" normalizeH="0" baseline="30000" smtClean="0">
                          <a:ln>
                            <a:noFill/>
                          </a:ln>
                          <a:solidFill>
                            <a:srgbClr val="22228B"/>
                          </a:solidFill>
                          <a:effectLst/>
                          <a:latin typeface="Arial" charset="0"/>
                          <a:cs typeface="Arial" charset="0"/>
                        </a:rPr>
                        <a:t>b</a:t>
                      </a:r>
                      <a:endParaRPr kumimoji="0" lang="en-US" sz="1600" b="0" i="0" u="none" strike="noStrike" cap="none" normalizeH="0" baseline="0" smtClean="0">
                        <a:ln>
                          <a:noFill/>
                        </a:ln>
                        <a:solidFill>
                          <a:srgbClr val="22228B"/>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-0.08±0.79</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0.81±0.79</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0.430</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14">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Waist circ. (inch)</a:t>
                      </a:r>
                      <a:r>
                        <a:rPr kumimoji="0" lang="en-US" sz="1600" b="0" i="0" u="none" strike="noStrike" cap="none" normalizeH="0" baseline="30000" smtClean="0">
                          <a:ln>
                            <a:noFill/>
                          </a:ln>
                          <a:solidFill>
                            <a:srgbClr val="22228B"/>
                          </a:solidFill>
                          <a:effectLst/>
                          <a:latin typeface="Arial" charset="0"/>
                          <a:cs typeface="Arial" charset="0"/>
                        </a:rPr>
                        <a:t>b</a:t>
                      </a:r>
                      <a:endParaRPr kumimoji="0" lang="en-US" sz="1600" b="0" i="0" u="none" strike="noStrike" cap="none" normalizeH="0" baseline="0" smtClean="0">
                        <a:ln>
                          <a:noFill/>
                        </a:ln>
                        <a:solidFill>
                          <a:srgbClr val="22228B"/>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4.74±3.51</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-0.54±3.51</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0.292</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457">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Percent total body fat</a:t>
                      </a:r>
                      <a:r>
                        <a:rPr kumimoji="0" lang="en-US" sz="1600" b="0" i="0" u="none" strike="noStrike" cap="none" normalizeH="0" baseline="30000" smtClean="0">
                          <a:ln>
                            <a:noFill/>
                          </a:ln>
                          <a:solidFill>
                            <a:srgbClr val="22228B"/>
                          </a:solidFill>
                          <a:effectLst/>
                          <a:latin typeface="Arial" charset="0"/>
                          <a:cs typeface="Arial" charset="0"/>
                        </a:rPr>
                        <a:t>b</a:t>
                      </a:r>
                      <a:endParaRPr kumimoji="0" lang="en-US" sz="1600" b="0" i="0" u="none" strike="noStrike" cap="none" normalizeH="0" baseline="0" smtClean="0">
                        <a:ln>
                          <a:noFill/>
                        </a:ln>
                        <a:solidFill>
                          <a:srgbClr val="22228B"/>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-0.69±0.99</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0.80±0.99</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0.287</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14">
                <a:tc gridSpan="4">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600" b="0" i="0" u="none" strike="noStrike" cap="none" normalizeH="0" baseline="0" smtClean="0">
                          <a:ln>
                            <a:noFill/>
                          </a:ln>
                          <a:solidFill>
                            <a:schemeClr val="bg1"/>
                          </a:solidFill>
                          <a:effectLst/>
                          <a:latin typeface="Arial" charset="0"/>
                          <a:cs typeface="Arial" charset="0"/>
                        </a:rPr>
                        <a:t>Weight-loss from baseline to the end of 1 yr (0 - 12 months)</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8314">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Body weight (lbs)</a:t>
                      </a:r>
                      <a:r>
                        <a:rPr kumimoji="0" lang="en-US" sz="1600" b="0" i="0" u="none" strike="noStrike" cap="none" normalizeH="0" baseline="30000" smtClean="0">
                          <a:ln>
                            <a:noFill/>
                          </a:ln>
                          <a:solidFill>
                            <a:srgbClr val="22228B"/>
                          </a:solidFill>
                          <a:effectLst/>
                          <a:latin typeface="Arial" charset="0"/>
                          <a:cs typeface="Arial" charset="0"/>
                        </a:rPr>
                        <a:t>c</a:t>
                      </a:r>
                      <a:endParaRPr kumimoji="0" lang="en-US" sz="1600" b="0" i="0" u="none" strike="noStrike" cap="none" normalizeH="0" baseline="0" smtClean="0">
                        <a:ln>
                          <a:noFill/>
                        </a:ln>
                        <a:solidFill>
                          <a:srgbClr val="22228B"/>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-2.20±3.29</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-7.03±3.34</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0.307</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14">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BMI (kg/m</a:t>
                      </a:r>
                      <a:r>
                        <a:rPr kumimoji="0" lang="en-US" sz="1600" b="0" i="0" u="none" strike="noStrike" cap="none" normalizeH="0" baseline="30000" smtClean="0">
                          <a:ln>
                            <a:noFill/>
                          </a:ln>
                          <a:solidFill>
                            <a:srgbClr val="22228B"/>
                          </a:solidFill>
                          <a:effectLst/>
                          <a:latin typeface="Arial" charset="0"/>
                          <a:cs typeface="Arial" charset="0"/>
                        </a:rPr>
                        <a:t>2</a:t>
                      </a:r>
                      <a:r>
                        <a:rPr kumimoji="0" lang="en-US" sz="1600" b="0" i="0" u="none" strike="noStrike" cap="none" normalizeH="0" baseline="0" smtClean="0">
                          <a:ln>
                            <a:noFill/>
                          </a:ln>
                          <a:solidFill>
                            <a:srgbClr val="22228B"/>
                          </a:solidFill>
                          <a:effectLst/>
                          <a:latin typeface="Arial" charset="0"/>
                          <a:cs typeface="Arial" charset="0"/>
                        </a:rPr>
                        <a:t>)</a:t>
                      </a:r>
                      <a:r>
                        <a:rPr kumimoji="0" lang="en-US" sz="1600" b="0" i="0" u="none" strike="noStrike" cap="none" normalizeH="0" baseline="30000" smtClean="0">
                          <a:ln>
                            <a:noFill/>
                          </a:ln>
                          <a:solidFill>
                            <a:srgbClr val="22228B"/>
                          </a:solidFill>
                          <a:effectLst/>
                          <a:latin typeface="Arial" charset="0"/>
                          <a:cs typeface="Arial" charset="0"/>
                        </a:rPr>
                        <a:t>c</a:t>
                      </a:r>
                      <a:endParaRPr kumimoji="0" lang="en-US" sz="1600" b="0" i="0" u="none" strike="noStrike" cap="none" normalizeH="0" baseline="0" smtClean="0">
                        <a:ln>
                          <a:noFill/>
                        </a:ln>
                        <a:solidFill>
                          <a:srgbClr val="22228B"/>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-1.00±0.36</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-1.53±0.36</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0.308</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314">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Waist circ. (inch)</a:t>
                      </a:r>
                      <a:r>
                        <a:rPr kumimoji="0" lang="en-US" sz="1600" b="0" i="0" u="none" strike="noStrike" cap="none" normalizeH="0" baseline="30000" smtClean="0">
                          <a:ln>
                            <a:noFill/>
                          </a:ln>
                          <a:solidFill>
                            <a:srgbClr val="22228B"/>
                          </a:solidFill>
                          <a:effectLst/>
                          <a:latin typeface="Arial" charset="0"/>
                          <a:cs typeface="Arial" charset="0"/>
                        </a:rPr>
                        <a:t>c</a:t>
                      </a:r>
                      <a:endParaRPr kumimoji="0" lang="en-US" sz="1600" b="0" i="0" u="none" strike="noStrike" cap="none" normalizeH="0" baseline="0" smtClean="0">
                        <a:ln>
                          <a:noFill/>
                        </a:ln>
                        <a:solidFill>
                          <a:srgbClr val="22228B"/>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3.32±3.42</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-2.58±3.47</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0.230</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457">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Percent total body fat</a:t>
                      </a:r>
                      <a:r>
                        <a:rPr kumimoji="0" lang="en-US" sz="1600" b="0" i="0" u="none" strike="noStrike" cap="none" normalizeH="0" baseline="30000" smtClean="0">
                          <a:ln>
                            <a:noFill/>
                          </a:ln>
                          <a:solidFill>
                            <a:srgbClr val="22228B"/>
                          </a:solidFill>
                          <a:effectLst/>
                          <a:latin typeface="Arial" charset="0"/>
                          <a:cs typeface="Arial" charset="0"/>
                        </a:rPr>
                        <a:t>c</a:t>
                      </a:r>
                      <a:endParaRPr kumimoji="0" lang="en-US" sz="1600" b="0" i="0" u="none" strike="noStrike" cap="none" normalizeH="0" baseline="0" smtClean="0">
                        <a:ln>
                          <a:noFill/>
                        </a:ln>
                        <a:solidFill>
                          <a:srgbClr val="22228B"/>
                        </a:solidFill>
                        <a:effectLst/>
                        <a:latin typeface="Arial"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-1.01±0.52</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smtClean="0">
                          <a:ln>
                            <a:noFill/>
                          </a:ln>
                          <a:solidFill>
                            <a:srgbClr val="22228B"/>
                          </a:solidFill>
                          <a:effectLst/>
                          <a:latin typeface="Arial" charset="0"/>
                          <a:cs typeface="Arial" charset="0"/>
                        </a:rPr>
                        <a:t>-0.85±0.53</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
                          <a:srgbClr val="00007E"/>
                        </a:buClr>
                        <a:buSzTx/>
                        <a:buFont typeface="Arial" charset="0"/>
                        <a:buNone/>
                        <a:tabLst/>
                      </a:pPr>
                      <a:r>
                        <a:rPr kumimoji="0" lang="en-US" sz="1600" b="0" i="0" u="none" strike="noStrike" cap="none" normalizeH="0" baseline="0" dirty="0" smtClean="0">
                          <a:ln>
                            <a:noFill/>
                          </a:ln>
                          <a:solidFill>
                            <a:srgbClr val="22228B"/>
                          </a:solidFill>
                          <a:effectLst/>
                          <a:latin typeface="Arial" charset="0"/>
                          <a:cs typeface="Arial" charset="0"/>
                        </a:rPr>
                        <a:t>0.823</a:t>
                      </a:r>
                    </a:p>
                  </a:txBody>
                  <a:tcPr marL="68580" marR="6858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8941">
                <a:tc gridSpan="4">
                  <a:txBody>
                    <a:bodyPr/>
                    <a:lstStyle/>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000" b="0" i="0" u="none" strike="noStrike" cap="none" normalizeH="0" baseline="30000" dirty="0" err="1" smtClean="0">
                          <a:ln>
                            <a:noFill/>
                          </a:ln>
                          <a:solidFill>
                            <a:srgbClr val="22228B"/>
                          </a:solidFill>
                          <a:effectLst/>
                          <a:latin typeface="Arial" charset="0"/>
                          <a:cs typeface="Arial" charset="0"/>
                        </a:rPr>
                        <a:t>a</a:t>
                      </a:r>
                      <a:r>
                        <a:rPr kumimoji="0" lang="en-US" sz="1000" b="0" i="0" u="none" strike="noStrike" cap="none" normalizeH="0" baseline="0" dirty="0" err="1" smtClean="0">
                          <a:ln>
                            <a:noFill/>
                          </a:ln>
                          <a:solidFill>
                            <a:srgbClr val="22228B"/>
                          </a:solidFill>
                          <a:effectLst/>
                          <a:latin typeface="Arial" charset="0"/>
                          <a:cs typeface="Arial" charset="0"/>
                        </a:rPr>
                        <a:t>Multivariate</a:t>
                      </a:r>
                      <a:r>
                        <a:rPr kumimoji="0" lang="en-US" sz="1000" b="0" i="0" u="none" strike="noStrike" cap="none" normalizeH="0" baseline="0" dirty="0" smtClean="0">
                          <a:ln>
                            <a:noFill/>
                          </a:ln>
                          <a:solidFill>
                            <a:srgbClr val="22228B"/>
                          </a:solidFill>
                          <a:effectLst/>
                          <a:latin typeface="Arial" charset="0"/>
                          <a:cs typeface="Arial" charset="0"/>
                        </a:rPr>
                        <a:t> analysis of variance; </a:t>
                      </a:r>
                      <a:r>
                        <a:rPr kumimoji="0" lang="en-US" sz="1000" b="0" i="1" u="none" strike="noStrike" cap="none" normalizeH="0" baseline="0" dirty="0" smtClean="0">
                          <a:ln>
                            <a:noFill/>
                          </a:ln>
                          <a:solidFill>
                            <a:srgbClr val="22228B"/>
                          </a:solidFill>
                          <a:effectLst/>
                          <a:latin typeface="Arial" charset="0"/>
                          <a:cs typeface="Arial" charset="0"/>
                        </a:rPr>
                        <a:t>P</a:t>
                      </a:r>
                      <a:r>
                        <a:rPr kumimoji="0" lang="en-US" sz="1000" b="0" i="0" u="none" strike="noStrike" cap="none" normalizeH="0" baseline="0" dirty="0" smtClean="0">
                          <a:ln>
                            <a:noFill/>
                          </a:ln>
                          <a:solidFill>
                            <a:srgbClr val="22228B"/>
                          </a:solidFill>
                          <a:effectLst/>
                          <a:latin typeface="Arial" charset="0"/>
                          <a:cs typeface="Arial" charset="0"/>
                        </a:rPr>
                        <a:t>&lt;0.05; means expressed as estimated marginal </a:t>
                      </a:r>
                      <a:r>
                        <a:rPr kumimoji="0" lang="en-US" sz="1000" b="0" i="0" u="none" strike="noStrike" cap="none" normalizeH="0" baseline="0" dirty="0" err="1" smtClean="0">
                          <a:ln>
                            <a:noFill/>
                          </a:ln>
                          <a:solidFill>
                            <a:srgbClr val="22228B"/>
                          </a:solidFill>
                          <a:effectLst/>
                          <a:latin typeface="Arial" charset="0"/>
                          <a:cs typeface="Arial" charset="0"/>
                        </a:rPr>
                        <a:t>mean±standard</a:t>
                      </a:r>
                      <a:r>
                        <a:rPr kumimoji="0" lang="en-US" sz="1000" b="0" i="0" u="none" strike="noStrike" cap="none" normalizeH="0" baseline="0" dirty="0" smtClean="0">
                          <a:ln>
                            <a:noFill/>
                          </a:ln>
                          <a:solidFill>
                            <a:srgbClr val="22228B"/>
                          </a:solidFill>
                          <a:effectLst/>
                          <a:latin typeface="Arial" charset="0"/>
                          <a:cs typeface="Arial" charset="0"/>
                        </a:rPr>
                        <a:t> error (SE); Analysis includes first 6 months of intervention (weight loss phase). </a:t>
                      </a:r>
                    </a:p>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000" b="0" i="0" u="none" strike="noStrike" cap="none" normalizeH="0" baseline="30000" dirty="0" err="1" smtClean="0">
                          <a:ln>
                            <a:noFill/>
                          </a:ln>
                          <a:solidFill>
                            <a:srgbClr val="22228B"/>
                          </a:solidFill>
                          <a:effectLst/>
                          <a:latin typeface="Arial" charset="0"/>
                          <a:cs typeface="Arial" charset="0"/>
                        </a:rPr>
                        <a:t>b</a:t>
                      </a:r>
                      <a:r>
                        <a:rPr kumimoji="0" lang="en-US" sz="1000" b="0" i="0" u="none" strike="noStrike" cap="none" normalizeH="0" baseline="0" dirty="0" err="1" smtClean="0">
                          <a:ln>
                            <a:noFill/>
                          </a:ln>
                          <a:solidFill>
                            <a:srgbClr val="22228B"/>
                          </a:solidFill>
                          <a:effectLst/>
                          <a:latin typeface="Arial" charset="0"/>
                          <a:cs typeface="Arial" charset="0"/>
                        </a:rPr>
                        <a:t>Multivariate</a:t>
                      </a:r>
                      <a:r>
                        <a:rPr kumimoji="0" lang="en-US" sz="1000" b="0" i="0" u="none" strike="noStrike" cap="none" normalizeH="0" baseline="0" dirty="0" smtClean="0">
                          <a:ln>
                            <a:noFill/>
                          </a:ln>
                          <a:solidFill>
                            <a:srgbClr val="22228B"/>
                          </a:solidFill>
                          <a:effectLst/>
                          <a:latin typeface="Arial" charset="0"/>
                          <a:cs typeface="Arial" charset="0"/>
                        </a:rPr>
                        <a:t> analysis of variance; </a:t>
                      </a:r>
                      <a:r>
                        <a:rPr kumimoji="0" lang="en-US" sz="1000" b="0" i="1" u="none" strike="noStrike" cap="none" normalizeH="0" baseline="0" dirty="0" smtClean="0">
                          <a:ln>
                            <a:noFill/>
                          </a:ln>
                          <a:solidFill>
                            <a:srgbClr val="22228B"/>
                          </a:solidFill>
                          <a:effectLst/>
                          <a:latin typeface="Arial" charset="0"/>
                          <a:cs typeface="Arial" charset="0"/>
                        </a:rPr>
                        <a:t>P</a:t>
                      </a:r>
                      <a:r>
                        <a:rPr kumimoji="0" lang="en-US" sz="1000" b="0" i="0" u="none" strike="noStrike" cap="none" normalizeH="0" baseline="0" dirty="0" smtClean="0">
                          <a:ln>
                            <a:noFill/>
                          </a:ln>
                          <a:solidFill>
                            <a:srgbClr val="22228B"/>
                          </a:solidFill>
                          <a:effectLst/>
                          <a:latin typeface="Arial" charset="0"/>
                          <a:cs typeface="Arial" charset="0"/>
                        </a:rPr>
                        <a:t>&lt;0.05; means expressed as estimated marginal </a:t>
                      </a:r>
                      <a:r>
                        <a:rPr kumimoji="0" lang="en-US" sz="1000" b="0" i="0" u="none" strike="noStrike" cap="none" normalizeH="0" baseline="0" dirty="0" err="1" smtClean="0">
                          <a:ln>
                            <a:noFill/>
                          </a:ln>
                          <a:solidFill>
                            <a:srgbClr val="22228B"/>
                          </a:solidFill>
                          <a:effectLst/>
                          <a:latin typeface="Arial" charset="0"/>
                          <a:cs typeface="Arial" charset="0"/>
                        </a:rPr>
                        <a:t>mean±standard</a:t>
                      </a:r>
                      <a:r>
                        <a:rPr kumimoji="0" lang="en-US" sz="1000" b="0" i="0" u="none" strike="noStrike" cap="none" normalizeH="0" baseline="0" dirty="0" smtClean="0">
                          <a:ln>
                            <a:noFill/>
                          </a:ln>
                          <a:solidFill>
                            <a:srgbClr val="22228B"/>
                          </a:solidFill>
                          <a:effectLst/>
                          <a:latin typeface="Arial" charset="0"/>
                          <a:cs typeface="Arial" charset="0"/>
                        </a:rPr>
                        <a:t> error (SE); Analysis includes second 6 months of intervention (weight maintenance phase).</a:t>
                      </a:r>
                    </a:p>
                    <a:p>
                      <a:pPr marL="0" marR="0" lvl="0" indent="0" algn="ctr" defTabSz="914400" rtl="0" eaLnBrk="1" fontAlgn="base" latinLnBrk="0" hangingPunct="1">
                        <a:lnSpc>
                          <a:spcPct val="115000"/>
                        </a:lnSpc>
                        <a:spcBef>
                          <a:spcPct val="0"/>
                        </a:spcBef>
                        <a:spcAft>
                          <a:spcPct val="20000"/>
                        </a:spcAft>
                        <a:buClr>
                          <a:srgbClr val="00007E"/>
                        </a:buClr>
                        <a:buSzTx/>
                        <a:buFont typeface="Arial" charset="0"/>
                        <a:buNone/>
                        <a:tabLst/>
                      </a:pPr>
                      <a:r>
                        <a:rPr kumimoji="0" lang="en-US" sz="1000" b="0" i="0" u="none" strike="noStrike" cap="none" normalizeH="0" baseline="30000" dirty="0" err="1" smtClean="0">
                          <a:ln>
                            <a:noFill/>
                          </a:ln>
                          <a:solidFill>
                            <a:srgbClr val="22228B"/>
                          </a:solidFill>
                          <a:effectLst/>
                          <a:latin typeface="Arial" charset="0"/>
                          <a:cs typeface="Arial" charset="0"/>
                        </a:rPr>
                        <a:t>c</a:t>
                      </a:r>
                      <a:r>
                        <a:rPr kumimoji="0" lang="en-US" sz="1000" b="0" i="0" u="none" strike="noStrike" cap="none" normalizeH="0" baseline="0" dirty="0" err="1" smtClean="0">
                          <a:ln>
                            <a:noFill/>
                          </a:ln>
                          <a:solidFill>
                            <a:srgbClr val="22228B"/>
                          </a:solidFill>
                          <a:effectLst/>
                          <a:latin typeface="Arial" charset="0"/>
                          <a:cs typeface="Arial" charset="0"/>
                        </a:rPr>
                        <a:t>Multivariate</a:t>
                      </a:r>
                      <a:r>
                        <a:rPr kumimoji="0" lang="en-US" sz="1000" b="0" i="0" u="none" strike="noStrike" cap="none" normalizeH="0" baseline="0" dirty="0" smtClean="0">
                          <a:ln>
                            <a:noFill/>
                          </a:ln>
                          <a:solidFill>
                            <a:srgbClr val="22228B"/>
                          </a:solidFill>
                          <a:effectLst/>
                          <a:latin typeface="Arial" charset="0"/>
                          <a:cs typeface="Arial" charset="0"/>
                        </a:rPr>
                        <a:t> analysis of variance; </a:t>
                      </a:r>
                      <a:r>
                        <a:rPr kumimoji="0" lang="en-US" sz="1000" b="0" i="1" u="none" strike="noStrike" cap="none" normalizeH="0" baseline="0" dirty="0" smtClean="0">
                          <a:ln>
                            <a:noFill/>
                          </a:ln>
                          <a:solidFill>
                            <a:srgbClr val="22228B"/>
                          </a:solidFill>
                          <a:effectLst/>
                          <a:latin typeface="Arial" charset="0"/>
                          <a:cs typeface="Arial" charset="0"/>
                        </a:rPr>
                        <a:t>P</a:t>
                      </a:r>
                      <a:r>
                        <a:rPr kumimoji="0" lang="en-US" sz="1000" b="0" i="0" u="none" strike="noStrike" cap="none" normalizeH="0" baseline="0" dirty="0" smtClean="0">
                          <a:ln>
                            <a:noFill/>
                          </a:ln>
                          <a:solidFill>
                            <a:srgbClr val="22228B"/>
                          </a:solidFill>
                          <a:effectLst/>
                          <a:latin typeface="Arial" charset="0"/>
                          <a:cs typeface="Arial" charset="0"/>
                        </a:rPr>
                        <a:t>&lt;0.05; means expressed as estimated marginal </a:t>
                      </a:r>
                      <a:r>
                        <a:rPr kumimoji="0" lang="en-US" sz="1000" b="0" i="0" u="none" strike="noStrike" cap="none" normalizeH="0" baseline="0" dirty="0" err="1" smtClean="0">
                          <a:ln>
                            <a:noFill/>
                          </a:ln>
                          <a:solidFill>
                            <a:srgbClr val="22228B"/>
                          </a:solidFill>
                          <a:effectLst/>
                          <a:latin typeface="Arial" charset="0"/>
                          <a:cs typeface="Arial" charset="0"/>
                        </a:rPr>
                        <a:t>mean±standard</a:t>
                      </a:r>
                      <a:r>
                        <a:rPr kumimoji="0" lang="en-US" sz="1000" b="0" i="0" u="none" strike="noStrike" cap="none" normalizeH="0" baseline="0" dirty="0" smtClean="0">
                          <a:ln>
                            <a:noFill/>
                          </a:ln>
                          <a:solidFill>
                            <a:srgbClr val="22228B"/>
                          </a:solidFill>
                          <a:effectLst/>
                          <a:latin typeface="Arial" charset="0"/>
                          <a:cs typeface="Arial" charset="0"/>
                        </a:rPr>
                        <a:t> error (SE); Analysis includes baseline 0 months of intervention to end of the weight maintenance phase 12 months.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Conclusions</a:t>
            </a:r>
          </a:p>
        </p:txBody>
      </p:sp>
      <p:sp>
        <p:nvSpPr>
          <p:cNvPr id="4" name="Rectangle 3"/>
          <p:cNvSpPr/>
          <p:nvPr/>
        </p:nvSpPr>
        <p:spPr>
          <a:xfrm>
            <a:off x="381000" y="1500188"/>
            <a:ext cx="8458200" cy="5324535"/>
          </a:xfrm>
          <a:prstGeom prst="rect">
            <a:avLst/>
          </a:prstGeom>
        </p:spPr>
        <p:txBody>
          <a:bodyPr>
            <a:spAutoFit/>
          </a:bodyPr>
          <a:lstStyle/>
          <a:p>
            <a:pPr>
              <a:spcBef>
                <a:spcPct val="50000"/>
              </a:spcBef>
              <a:buFont typeface="Wingdings" pitchFamily="2" charset="2"/>
              <a:buChar char="Ø"/>
              <a:defRPr/>
            </a:pPr>
            <a:r>
              <a:rPr lang="en-US" sz="1700" dirty="0">
                <a:solidFill>
                  <a:schemeClr val="tx2">
                    <a:lumMod val="75000"/>
                  </a:schemeClr>
                </a:solidFill>
                <a:latin typeface="Arial" pitchFamily="34" charset="0"/>
              </a:rPr>
              <a:t>Participants </a:t>
            </a:r>
            <a:r>
              <a:rPr lang="en-US" sz="1700" dirty="0" smtClean="0">
                <a:solidFill>
                  <a:schemeClr val="tx2">
                    <a:lumMod val="75000"/>
                  </a:schemeClr>
                </a:solidFill>
                <a:latin typeface="Arial" pitchFamily="34" charset="0"/>
              </a:rPr>
              <a:t>following a mushroom-rich </a:t>
            </a:r>
            <a:r>
              <a:rPr lang="en-US" sz="1700" dirty="0">
                <a:solidFill>
                  <a:schemeClr val="tx2">
                    <a:lumMod val="75000"/>
                  </a:schemeClr>
                </a:solidFill>
                <a:latin typeface="Arial" pitchFamily="34" charset="0"/>
              </a:rPr>
              <a:t>diet lost an average of 7.0 pounds, or 3.6% of their starting </a:t>
            </a:r>
            <a:r>
              <a:rPr lang="en-US" sz="1700" dirty="0" smtClean="0">
                <a:solidFill>
                  <a:schemeClr val="tx2">
                    <a:lumMod val="75000"/>
                  </a:schemeClr>
                </a:solidFill>
                <a:latin typeface="Arial" pitchFamily="34" charset="0"/>
              </a:rPr>
              <a:t>weight, </a:t>
            </a:r>
            <a:r>
              <a:rPr lang="en-US" sz="1700" dirty="0">
                <a:solidFill>
                  <a:schemeClr val="tx2">
                    <a:lumMod val="75000"/>
                  </a:schemeClr>
                </a:solidFill>
                <a:latin typeface="Arial" pitchFamily="34" charset="0"/>
              </a:rPr>
              <a:t>compared to </a:t>
            </a:r>
            <a:r>
              <a:rPr lang="en-US" sz="1700" dirty="0" smtClean="0">
                <a:solidFill>
                  <a:schemeClr val="tx2">
                    <a:lumMod val="75000"/>
                  </a:schemeClr>
                </a:solidFill>
                <a:latin typeface="Arial" pitchFamily="34" charset="0"/>
              </a:rPr>
              <a:t>the </a:t>
            </a:r>
            <a:r>
              <a:rPr lang="en-US" sz="1700" dirty="0">
                <a:solidFill>
                  <a:schemeClr val="tx2">
                    <a:lumMod val="75000"/>
                  </a:schemeClr>
                </a:solidFill>
                <a:latin typeface="Arial" pitchFamily="34" charset="0"/>
              </a:rPr>
              <a:t>standard diet where average </a:t>
            </a:r>
            <a:r>
              <a:rPr lang="en-US" sz="1700" dirty="0" smtClean="0">
                <a:solidFill>
                  <a:schemeClr val="tx2">
                    <a:lumMod val="75000"/>
                  </a:schemeClr>
                </a:solidFill>
                <a:latin typeface="Arial" pitchFamily="34" charset="0"/>
              </a:rPr>
              <a:t>loss was </a:t>
            </a:r>
            <a:r>
              <a:rPr lang="en-US" sz="1700" dirty="0">
                <a:solidFill>
                  <a:schemeClr val="tx2">
                    <a:lumMod val="75000"/>
                  </a:schemeClr>
                </a:solidFill>
                <a:latin typeface="Arial" pitchFamily="34" charset="0"/>
              </a:rPr>
              <a:t>2.2 pounds, or 1.1% of starting </a:t>
            </a:r>
            <a:r>
              <a:rPr lang="en-US" sz="1700" dirty="0" smtClean="0">
                <a:solidFill>
                  <a:schemeClr val="tx2">
                    <a:lumMod val="75000"/>
                  </a:schemeClr>
                </a:solidFill>
                <a:latin typeface="Arial" pitchFamily="34" charset="0"/>
              </a:rPr>
              <a:t>weight</a:t>
            </a:r>
            <a:endParaRPr lang="en-US" sz="1700" dirty="0">
              <a:solidFill>
                <a:schemeClr val="tx2">
                  <a:lumMod val="75000"/>
                </a:schemeClr>
              </a:solidFill>
              <a:latin typeface="Arial" pitchFamily="34" charset="0"/>
            </a:endParaRPr>
          </a:p>
          <a:p>
            <a:pPr>
              <a:spcBef>
                <a:spcPct val="50000"/>
              </a:spcBef>
              <a:buFont typeface="Wingdings" pitchFamily="2" charset="2"/>
              <a:buChar char="Ø"/>
              <a:defRPr/>
            </a:pPr>
            <a:r>
              <a:rPr lang="en-US" sz="1700" dirty="0">
                <a:solidFill>
                  <a:schemeClr val="tx2">
                    <a:lumMod val="75000"/>
                  </a:schemeClr>
                </a:solidFill>
                <a:latin typeface="Arial" pitchFamily="34" charset="0"/>
              </a:rPr>
              <a:t>Waist circumference decreased in individuals on the mushroom diet -- a clinically significant mean of 2 inches during the 6-month weight loss </a:t>
            </a:r>
            <a:r>
              <a:rPr lang="en-US" sz="1700" dirty="0" smtClean="0">
                <a:solidFill>
                  <a:schemeClr val="tx2">
                    <a:lumMod val="75000"/>
                  </a:schemeClr>
                </a:solidFill>
                <a:latin typeface="Arial" pitchFamily="34" charset="0"/>
              </a:rPr>
              <a:t>phase, </a:t>
            </a:r>
            <a:r>
              <a:rPr lang="en-US" sz="1700" dirty="0">
                <a:solidFill>
                  <a:schemeClr val="tx2">
                    <a:lumMod val="75000"/>
                  </a:schemeClr>
                </a:solidFill>
                <a:latin typeface="Arial" pitchFamily="34" charset="0"/>
              </a:rPr>
              <a:t>compared to 1 inch </a:t>
            </a:r>
            <a:r>
              <a:rPr lang="en-US" sz="1700" dirty="0" smtClean="0">
                <a:solidFill>
                  <a:schemeClr val="tx2">
                    <a:lumMod val="75000"/>
                  </a:schemeClr>
                </a:solidFill>
                <a:latin typeface="Arial" pitchFamily="34" charset="0"/>
              </a:rPr>
              <a:t>on the standard </a:t>
            </a:r>
            <a:r>
              <a:rPr lang="en-US" sz="1700" dirty="0">
                <a:solidFill>
                  <a:schemeClr val="tx2">
                    <a:lumMod val="75000"/>
                  </a:schemeClr>
                </a:solidFill>
                <a:latin typeface="Arial" pitchFamily="34" charset="0"/>
              </a:rPr>
              <a:t>diet</a:t>
            </a:r>
          </a:p>
          <a:p>
            <a:pPr>
              <a:spcBef>
                <a:spcPct val="50000"/>
              </a:spcBef>
              <a:buFont typeface="Wingdings" pitchFamily="2" charset="2"/>
              <a:buChar char="Ø"/>
              <a:defRPr/>
            </a:pPr>
            <a:r>
              <a:rPr lang="en-US" sz="1700" dirty="0">
                <a:solidFill>
                  <a:schemeClr val="tx2">
                    <a:lumMod val="75000"/>
                  </a:schemeClr>
                </a:solidFill>
                <a:latin typeface="Arial" pitchFamily="34" charset="0"/>
              </a:rPr>
              <a:t>Following initial weight loss, those who </a:t>
            </a:r>
            <a:r>
              <a:rPr lang="en-US" sz="1700" dirty="0" smtClean="0">
                <a:solidFill>
                  <a:schemeClr val="tx2">
                    <a:lumMod val="75000"/>
                  </a:schemeClr>
                </a:solidFill>
                <a:latin typeface="Arial" pitchFamily="34" charset="0"/>
              </a:rPr>
              <a:t>followed the </a:t>
            </a:r>
            <a:r>
              <a:rPr lang="en-US" sz="1700" dirty="0">
                <a:solidFill>
                  <a:schemeClr val="tx2">
                    <a:lumMod val="75000"/>
                  </a:schemeClr>
                </a:solidFill>
                <a:latin typeface="Arial" pitchFamily="34" charset="0"/>
              </a:rPr>
              <a:t>mushroom-rich </a:t>
            </a:r>
            <a:r>
              <a:rPr lang="en-US" sz="1700" dirty="0" smtClean="0">
                <a:solidFill>
                  <a:schemeClr val="tx2">
                    <a:lumMod val="75000"/>
                  </a:schemeClr>
                </a:solidFill>
                <a:latin typeface="Arial" pitchFamily="34" charset="0"/>
              </a:rPr>
              <a:t>diet </a:t>
            </a:r>
            <a:r>
              <a:rPr lang="en-US" sz="1700" dirty="0">
                <a:solidFill>
                  <a:schemeClr val="tx2">
                    <a:lumMod val="75000"/>
                  </a:schemeClr>
                </a:solidFill>
                <a:latin typeface="Arial" pitchFamily="34" charset="0"/>
              </a:rPr>
              <a:t>maintained their weight </a:t>
            </a:r>
            <a:r>
              <a:rPr lang="en-US" sz="1700" dirty="0" smtClean="0">
                <a:solidFill>
                  <a:schemeClr val="tx2">
                    <a:lumMod val="75000"/>
                  </a:schemeClr>
                </a:solidFill>
                <a:latin typeface="Arial" pitchFamily="34" charset="0"/>
              </a:rPr>
              <a:t>loss, </a:t>
            </a:r>
            <a:r>
              <a:rPr lang="en-US" sz="1700" dirty="0">
                <a:solidFill>
                  <a:schemeClr val="tx2">
                    <a:lumMod val="75000"/>
                  </a:schemeClr>
                </a:solidFill>
                <a:latin typeface="Arial" pitchFamily="34" charset="0"/>
              </a:rPr>
              <a:t>and lost an additional 0.5 </a:t>
            </a:r>
            <a:r>
              <a:rPr lang="en-US" sz="1700" dirty="0" smtClean="0">
                <a:solidFill>
                  <a:schemeClr val="tx2">
                    <a:lumMod val="75000"/>
                  </a:schemeClr>
                </a:solidFill>
                <a:latin typeface="Arial" pitchFamily="34" charset="0"/>
              </a:rPr>
              <a:t>in </a:t>
            </a:r>
            <a:r>
              <a:rPr lang="en-US" sz="1700" dirty="0">
                <a:solidFill>
                  <a:schemeClr val="tx2">
                    <a:lumMod val="75000"/>
                  </a:schemeClr>
                </a:solidFill>
                <a:latin typeface="Arial" pitchFamily="34" charset="0"/>
              </a:rPr>
              <a:t>waist </a:t>
            </a:r>
            <a:r>
              <a:rPr lang="en-US" sz="1700" dirty="0" smtClean="0">
                <a:solidFill>
                  <a:schemeClr val="tx2">
                    <a:lumMod val="75000"/>
                  </a:schemeClr>
                </a:solidFill>
                <a:latin typeface="Arial" pitchFamily="34" charset="0"/>
              </a:rPr>
              <a:t>circumference; those on the </a:t>
            </a:r>
            <a:r>
              <a:rPr lang="en-US" sz="1700" dirty="0">
                <a:solidFill>
                  <a:schemeClr val="tx2">
                    <a:lumMod val="75000"/>
                  </a:schemeClr>
                </a:solidFill>
                <a:latin typeface="Arial" pitchFamily="34" charset="0"/>
              </a:rPr>
              <a:t>standard diet gained an average of almost 5 inches in waist circumference</a:t>
            </a:r>
          </a:p>
          <a:p>
            <a:pPr>
              <a:spcBef>
                <a:spcPct val="50000"/>
              </a:spcBef>
              <a:buFont typeface="Wingdings" pitchFamily="2" charset="2"/>
              <a:buChar char="Ø"/>
              <a:defRPr/>
            </a:pPr>
            <a:r>
              <a:rPr lang="en-US" sz="1700" dirty="0">
                <a:solidFill>
                  <a:schemeClr val="tx2">
                    <a:lumMod val="75000"/>
                  </a:schemeClr>
                </a:solidFill>
                <a:latin typeface="Arial" pitchFamily="34" charset="0"/>
              </a:rPr>
              <a:t> At the end of </a:t>
            </a:r>
            <a:r>
              <a:rPr lang="en-US" sz="1700" dirty="0" smtClean="0">
                <a:solidFill>
                  <a:schemeClr val="tx2">
                    <a:lumMod val="75000"/>
                  </a:schemeClr>
                </a:solidFill>
                <a:latin typeface="Arial" pitchFamily="34" charset="0"/>
              </a:rPr>
              <a:t>our 12-month study, those on the mushroom </a:t>
            </a:r>
            <a:r>
              <a:rPr lang="en-US" sz="1700" dirty="0">
                <a:solidFill>
                  <a:schemeClr val="tx2">
                    <a:lumMod val="75000"/>
                  </a:schemeClr>
                </a:solidFill>
                <a:latin typeface="Arial" pitchFamily="34" charset="0"/>
              </a:rPr>
              <a:t>rich diet weighed a mean of 7 lbs less, had lowered mean BMI by 1.5 kg/m</a:t>
            </a:r>
            <a:r>
              <a:rPr lang="en-US" sz="1700" baseline="30000" dirty="0">
                <a:solidFill>
                  <a:schemeClr val="tx2">
                    <a:lumMod val="75000"/>
                  </a:schemeClr>
                </a:solidFill>
                <a:latin typeface="Arial" pitchFamily="34" charset="0"/>
              </a:rPr>
              <a:t>2</a:t>
            </a:r>
            <a:r>
              <a:rPr lang="en-US" sz="1700" dirty="0">
                <a:solidFill>
                  <a:schemeClr val="tx2">
                    <a:lumMod val="75000"/>
                  </a:schemeClr>
                </a:solidFill>
                <a:latin typeface="Arial" pitchFamily="34" charset="0"/>
              </a:rPr>
              <a:t>, lowered mean waist circumference by 2.5 inches, and lowered mean percent body fat by 0.8% compared to baseline</a:t>
            </a:r>
          </a:p>
          <a:p>
            <a:pPr>
              <a:spcBef>
                <a:spcPct val="50000"/>
              </a:spcBef>
              <a:buFont typeface="Wingdings" pitchFamily="2" charset="2"/>
              <a:buChar char="Ø"/>
              <a:defRPr/>
            </a:pPr>
            <a:r>
              <a:rPr lang="en-US" sz="1700" dirty="0" smtClean="0">
                <a:solidFill>
                  <a:schemeClr val="tx2">
                    <a:lumMod val="75000"/>
                  </a:schemeClr>
                </a:solidFill>
                <a:latin typeface="Arial" pitchFamily="34" charset="0"/>
              </a:rPr>
              <a:t>It was known that consumption </a:t>
            </a:r>
            <a:r>
              <a:rPr lang="en-US" sz="1700" dirty="0">
                <a:solidFill>
                  <a:schemeClr val="tx2">
                    <a:lumMod val="75000"/>
                  </a:schemeClr>
                </a:solidFill>
                <a:latin typeface="Arial" pitchFamily="34" charset="0"/>
              </a:rPr>
              <a:t>of energy-dense </a:t>
            </a:r>
            <a:r>
              <a:rPr lang="en-US" sz="1700" dirty="0" smtClean="0">
                <a:solidFill>
                  <a:schemeClr val="tx2">
                    <a:lumMod val="75000"/>
                  </a:schemeClr>
                </a:solidFill>
                <a:latin typeface="Arial" pitchFamily="34" charset="0"/>
              </a:rPr>
              <a:t>foods </a:t>
            </a:r>
            <a:r>
              <a:rPr lang="en-US" sz="1700" dirty="0">
                <a:solidFill>
                  <a:schemeClr val="tx2">
                    <a:lumMod val="75000"/>
                  </a:schemeClr>
                </a:solidFill>
                <a:latin typeface="Arial" pitchFamily="34" charset="0"/>
              </a:rPr>
              <a:t>high in fat </a:t>
            </a:r>
            <a:r>
              <a:rPr lang="en-US" sz="1700" dirty="0" smtClean="0">
                <a:solidFill>
                  <a:schemeClr val="tx2">
                    <a:lumMod val="75000"/>
                  </a:schemeClr>
                </a:solidFill>
                <a:latin typeface="Arial" pitchFamily="34" charset="0"/>
              </a:rPr>
              <a:t>is </a:t>
            </a:r>
            <a:r>
              <a:rPr lang="en-US" sz="1700" dirty="0">
                <a:solidFill>
                  <a:schemeClr val="tx2">
                    <a:lumMod val="75000"/>
                  </a:schemeClr>
                </a:solidFill>
                <a:latin typeface="Arial" pitchFamily="34" charset="0"/>
              </a:rPr>
              <a:t>associated with </a:t>
            </a:r>
            <a:r>
              <a:rPr lang="en-US" sz="1700" dirty="0" smtClean="0">
                <a:solidFill>
                  <a:schemeClr val="tx2">
                    <a:lumMod val="75000"/>
                  </a:schemeClr>
                </a:solidFill>
                <a:latin typeface="Arial" pitchFamily="34" charset="0"/>
              </a:rPr>
              <a:t>overweight. The current study also finds poorer </a:t>
            </a:r>
            <a:r>
              <a:rPr lang="en-US" sz="1700" dirty="0">
                <a:solidFill>
                  <a:schemeClr val="tx2">
                    <a:lumMod val="75000"/>
                  </a:schemeClr>
                </a:solidFill>
                <a:latin typeface="Arial" pitchFamily="34" charset="0"/>
              </a:rPr>
              <a:t>results </a:t>
            </a:r>
            <a:r>
              <a:rPr lang="en-US" sz="1700" dirty="0" smtClean="0">
                <a:solidFill>
                  <a:schemeClr val="tx2">
                    <a:lumMod val="75000"/>
                  </a:schemeClr>
                </a:solidFill>
                <a:latin typeface="Arial" pitchFamily="34" charset="0"/>
              </a:rPr>
              <a:t>when attempting weight loss </a:t>
            </a:r>
            <a:endParaRPr lang="en-US" sz="1700" dirty="0">
              <a:solidFill>
                <a:schemeClr val="tx2">
                  <a:lumMod val="75000"/>
                </a:schemeClr>
              </a:solidFill>
              <a:latin typeface="Arial" pitchFamily="34" charset="0"/>
            </a:endParaRPr>
          </a:p>
          <a:p>
            <a:pPr>
              <a:spcBef>
                <a:spcPct val="50000"/>
              </a:spcBef>
              <a:buFont typeface="Wingdings" pitchFamily="2" charset="2"/>
              <a:buChar char="Ø"/>
              <a:defRPr/>
            </a:pPr>
            <a:r>
              <a:rPr lang="en-US" sz="1700" dirty="0">
                <a:solidFill>
                  <a:schemeClr val="tx2">
                    <a:lumMod val="75000"/>
                  </a:schemeClr>
                </a:solidFill>
                <a:latin typeface="Arial" pitchFamily="34" charset="0"/>
              </a:rPr>
              <a:t>Individuals who followed the mushroom-substituted diet pattern had lower energy &amp; fat </a:t>
            </a:r>
            <a:r>
              <a:rPr lang="en-US" sz="1700" dirty="0" smtClean="0">
                <a:solidFill>
                  <a:schemeClr val="tx2">
                    <a:lumMod val="75000"/>
                  </a:schemeClr>
                </a:solidFill>
                <a:latin typeface="Arial" pitchFamily="34" charset="0"/>
              </a:rPr>
              <a:t>intake, and better success at losing weight and maintaining that loss</a:t>
            </a:r>
            <a:endParaRPr lang="en-US" sz="1700" dirty="0">
              <a:solidFill>
                <a:schemeClr val="tx2">
                  <a:lumMod val="75000"/>
                </a:schemeClr>
              </a:solidFill>
              <a:latin typeface="Arial" pitchFamily="34" charset="0"/>
            </a:endParaRPr>
          </a:p>
          <a:p>
            <a:pPr>
              <a:spcBef>
                <a:spcPct val="50000"/>
              </a:spcBef>
              <a:defRPr/>
            </a:pPr>
            <a:endParaRPr lang="en-US" sz="1700" dirty="0">
              <a:solidFill>
                <a:schemeClr val="tx2">
                  <a:lumMod val="75000"/>
                </a:schemeClr>
              </a:solidFill>
              <a:latin typeface="Arial" pitchFamily="34" charset="0"/>
            </a:endParaRP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Take-Home Message</a:t>
            </a:r>
            <a:endParaRPr lang="en-US" i="1" dirty="0"/>
          </a:p>
        </p:txBody>
      </p:sp>
      <p:sp>
        <p:nvSpPr>
          <p:cNvPr id="3" name="Content Placeholder 2"/>
          <p:cNvSpPr>
            <a:spLocks noGrp="1"/>
          </p:cNvSpPr>
          <p:nvPr>
            <p:ph idx="1"/>
          </p:nvPr>
        </p:nvSpPr>
        <p:spPr>
          <a:xfrm>
            <a:off x="457200" y="2286000"/>
            <a:ext cx="8229600" cy="3810000"/>
          </a:xfrm>
        </p:spPr>
        <p:txBody>
          <a:bodyPr/>
          <a:lstStyle/>
          <a:p>
            <a:r>
              <a:rPr lang="en-CA" b="1" i="1" dirty="0" smtClean="0"/>
              <a:t>The work you are engaged in every day has the power to help combat an important and pervasive social issue:  obesity</a:t>
            </a:r>
            <a:endParaRPr lang="en-US" b="1" i="1" dirty="0"/>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idx="1"/>
          </p:nvPr>
        </p:nvSpPr>
        <p:spPr>
          <a:xfrm>
            <a:off x="457200" y="990600"/>
            <a:ext cx="8229600" cy="4525963"/>
          </a:xfrm>
        </p:spPr>
        <p:txBody>
          <a:bodyPr/>
          <a:lstStyle/>
          <a:p>
            <a:pPr>
              <a:buFontTx/>
              <a:buNone/>
            </a:pPr>
            <a:r>
              <a:rPr lang="en-US" dirty="0">
                <a:solidFill>
                  <a:srgbClr val="993300"/>
                </a:solidFill>
              </a:rPr>
              <a:t>                         </a:t>
            </a:r>
          </a:p>
          <a:p>
            <a:pPr>
              <a:buFontTx/>
              <a:buNone/>
            </a:pPr>
            <a:r>
              <a:rPr lang="en-US" dirty="0">
                <a:solidFill>
                  <a:srgbClr val="993300"/>
                </a:solidFill>
              </a:rPr>
              <a:t>                        </a:t>
            </a:r>
            <a:r>
              <a:rPr lang="en-US" sz="4800" b="1" dirty="0" smtClean="0">
                <a:solidFill>
                  <a:srgbClr val="993300"/>
                </a:solidFill>
              </a:rPr>
              <a:t>Thank you!</a:t>
            </a:r>
            <a:endParaRPr lang="en-US" sz="4800" b="1" dirty="0">
              <a:solidFill>
                <a:srgbClr val="993300"/>
              </a:solidFill>
            </a:endParaRPr>
          </a:p>
          <a:p>
            <a:pPr>
              <a:buFontTx/>
              <a:buNone/>
            </a:pPr>
            <a:endParaRPr lang="en-US" sz="4800" b="1" dirty="0">
              <a:solidFill>
                <a:srgbClr val="993300"/>
              </a:solidFill>
            </a:endParaRPr>
          </a:p>
        </p:txBody>
      </p:sp>
      <p:pic>
        <p:nvPicPr>
          <p:cNvPr id="186371" name="Picture 3" descr="MCj01411110000[1]"/>
          <p:cNvPicPr>
            <a:picLocks noChangeAspect="1" noChangeArrowheads="1"/>
          </p:cNvPicPr>
          <p:nvPr/>
        </p:nvPicPr>
        <p:blipFill>
          <a:blip r:embed="rId3" cstate="print"/>
          <a:srcRect/>
          <a:stretch>
            <a:fillRect/>
          </a:stretch>
        </p:blipFill>
        <p:spPr bwMode="auto">
          <a:xfrm>
            <a:off x="3200400" y="2819400"/>
            <a:ext cx="2620963" cy="2940050"/>
          </a:xfrm>
          <a:prstGeom prst="rect">
            <a:avLst/>
          </a:prstGeom>
          <a:noFill/>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Life Expectancy and Obesity</a:t>
            </a:r>
          </a:p>
        </p:txBody>
      </p:sp>
      <p:sp>
        <p:nvSpPr>
          <p:cNvPr id="214019" name="Rectangle 3"/>
          <p:cNvSpPr>
            <a:spLocks noGrp="1" noChangeArrowheads="1"/>
          </p:cNvSpPr>
          <p:nvPr>
            <p:ph idx="1"/>
          </p:nvPr>
        </p:nvSpPr>
        <p:spPr>
          <a:xfrm>
            <a:off x="457200" y="1981200"/>
            <a:ext cx="8229600" cy="3886200"/>
          </a:xfrm>
        </p:spPr>
        <p:txBody>
          <a:bodyPr>
            <a:normAutofit/>
          </a:bodyPr>
          <a:lstStyle/>
          <a:p>
            <a:pPr>
              <a:lnSpc>
                <a:spcPct val="110000"/>
              </a:lnSpc>
              <a:defRPr/>
            </a:pPr>
            <a:r>
              <a:rPr lang="en-US" dirty="0" smtClean="0"/>
              <a:t>Two 2009 meta-analyses determined:</a:t>
            </a:r>
          </a:p>
          <a:p>
            <a:pPr marL="971550" lvl="1" indent="-514350">
              <a:lnSpc>
                <a:spcPct val="110000"/>
              </a:lnSpc>
              <a:buFont typeface="+mj-lt"/>
              <a:buAutoNum type="arabicPeriod"/>
              <a:defRPr/>
            </a:pPr>
            <a:r>
              <a:rPr lang="en-US" dirty="0" smtClean="0"/>
              <a:t>30-35 kg/m</a:t>
            </a:r>
            <a:r>
              <a:rPr lang="en-US" baseline="30000" dirty="0" smtClean="0"/>
              <a:t>2</a:t>
            </a:r>
            <a:r>
              <a:rPr lang="en-US" dirty="0" smtClean="0"/>
              <a:t>, median survival is reduced </a:t>
            </a:r>
            <a:br>
              <a:rPr lang="en-US" dirty="0" smtClean="0"/>
            </a:br>
            <a:r>
              <a:rPr lang="en-US" dirty="0" smtClean="0"/>
              <a:t>by 2-4 years</a:t>
            </a:r>
          </a:p>
          <a:p>
            <a:pPr marL="971550" lvl="1" indent="-514350">
              <a:lnSpc>
                <a:spcPct val="110000"/>
              </a:lnSpc>
              <a:buFont typeface="+mj-lt"/>
              <a:buAutoNum type="arabicPeriod"/>
              <a:defRPr/>
            </a:pPr>
            <a:r>
              <a:rPr lang="en-US" dirty="0" smtClean="0"/>
              <a:t>40-45 kg/m</a:t>
            </a:r>
            <a:r>
              <a:rPr lang="en-US" baseline="30000" dirty="0" smtClean="0"/>
              <a:t>2</a:t>
            </a:r>
            <a:r>
              <a:rPr lang="en-US" dirty="0" smtClean="0"/>
              <a:t> medium survival is reduced </a:t>
            </a:r>
            <a:br>
              <a:rPr lang="en-US" dirty="0" smtClean="0"/>
            </a:br>
            <a:r>
              <a:rPr lang="en-US" dirty="0" smtClean="0"/>
              <a:t>by 8-10 years</a:t>
            </a:r>
          </a:p>
        </p:txBody>
      </p:sp>
      <p:sp>
        <p:nvSpPr>
          <p:cNvPr id="21508" name="TextBox 3"/>
          <p:cNvSpPr txBox="1">
            <a:spLocks noChangeArrowheads="1"/>
          </p:cNvSpPr>
          <p:nvPr/>
        </p:nvSpPr>
        <p:spPr bwMode="auto">
          <a:xfrm>
            <a:off x="457200" y="5799138"/>
            <a:ext cx="7239000" cy="830262"/>
          </a:xfrm>
          <a:prstGeom prst="rect">
            <a:avLst/>
          </a:prstGeom>
          <a:noFill/>
          <a:ln w="9525">
            <a:noFill/>
            <a:miter lim="800000"/>
            <a:headEnd/>
            <a:tailEnd/>
          </a:ln>
        </p:spPr>
        <p:txBody>
          <a:bodyPr>
            <a:spAutoFit/>
          </a:bodyPr>
          <a:lstStyle/>
          <a:p>
            <a:endParaRPr lang="en-US" sz="1200">
              <a:solidFill>
                <a:srgbClr val="000066"/>
              </a:solidFill>
              <a:latin typeface="Arial" pitchFamily="34" charset="0"/>
              <a:ea typeface="Geneva"/>
              <a:cs typeface="Geneva"/>
            </a:endParaRPr>
          </a:p>
          <a:p>
            <a:r>
              <a:rPr lang="fr-FR" sz="1200">
                <a:solidFill>
                  <a:srgbClr val="000066"/>
                </a:solidFill>
                <a:latin typeface="Arial" pitchFamily="34" charset="0"/>
              </a:rPr>
              <a:t>Prospective Studies Collaboration. </a:t>
            </a:r>
            <a:r>
              <a:rPr lang="fr-FR" sz="1200" i="1">
                <a:solidFill>
                  <a:srgbClr val="000066"/>
                </a:solidFill>
                <a:latin typeface="Arial" pitchFamily="34" charset="0"/>
              </a:rPr>
              <a:t>Lancet</a:t>
            </a:r>
            <a:r>
              <a:rPr lang="fr-FR" sz="1200">
                <a:solidFill>
                  <a:srgbClr val="000066"/>
                </a:solidFill>
                <a:latin typeface="Arial" pitchFamily="34" charset="0"/>
              </a:rPr>
              <a:t>. 2009;373(9669):1083-1096.</a:t>
            </a:r>
          </a:p>
          <a:p>
            <a:r>
              <a:rPr lang="en-US" sz="1200">
                <a:solidFill>
                  <a:srgbClr val="000066"/>
                </a:solidFill>
                <a:latin typeface="Arial" pitchFamily="34" charset="0"/>
                <a:ea typeface="Geneva"/>
                <a:cs typeface="Geneva"/>
              </a:rPr>
              <a:t>Peeters A, et al. </a:t>
            </a:r>
            <a:r>
              <a:rPr lang="en-US" sz="1200" i="1">
                <a:solidFill>
                  <a:srgbClr val="000066"/>
                </a:solidFill>
                <a:latin typeface="Arial" pitchFamily="34" charset="0"/>
                <a:ea typeface="Geneva"/>
                <a:cs typeface="Geneva"/>
              </a:rPr>
              <a:t>Ann Intern Med.</a:t>
            </a:r>
            <a:r>
              <a:rPr lang="en-US" sz="1200">
                <a:solidFill>
                  <a:srgbClr val="000066"/>
                </a:solidFill>
                <a:latin typeface="Arial" pitchFamily="34" charset="0"/>
                <a:ea typeface="Geneva"/>
                <a:cs typeface="Geneva"/>
              </a:rPr>
              <a:t> 2003;138:24-32.</a:t>
            </a:r>
          </a:p>
          <a:p>
            <a:r>
              <a:rPr lang="en-US" sz="1200">
                <a:solidFill>
                  <a:srgbClr val="000066"/>
                </a:solidFill>
                <a:latin typeface="Arial" pitchFamily="34" charset="0"/>
                <a:ea typeface="Geneva"/>
                <a:cs typeface="Geneva"/>
              </a:rPr>
              <a:t>Mason J, et al. </a:t>
            </a:r>
            <a:r>
              <a:rPr lang="en-US" sz="1200" i="1">
                <a:solidFill>
                  <a:srgbClr val="000066"/>
                </a:solidFill>
                <a:latin typeface="Arial" pitchFamily="34" charset="0"/>
                <a:ea typeface="Geneva"/>
                <a:cs typeface="Geneva"/>
              </a:rPr>
              <a:t>JAMA.</a:t>
            </a:r>
            <a:r>
              <a:rPr lang="en-US" sz="1200">
                <a:solidFill>
                  <a:srgbClr val="000066"/>
                </a:solidFill>
                <a:latin typeface="Arial" pitchFamily="34" charset="0"/>
                <a:ea typeface="Geneva"/>
                <a:cs typeface="Geneva"/>
              </a:rPr>
              <a:t> 2003;289:229-230.</a:t>
            </a:r>
          </a:p>
        </p:txBody>
      </p:sp>
    </p:spTree>
    <p:custDataLst>
      <p:tags r:id="rId1"/>
    </p:custData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227013"/>
            <a:ext cx="9144000" cy="1143000"/>
          </a:xfrm>
        </p:spPr>
        <p:txBody>
          <a:bodyPr>
            <a:normAutofit fontScale="90000"/>
          </a:bodyPr>
          <a:lstStyle/>
          <a:p>
            <a:pPr eaLnBrk="1" hangingPunct="1"/>
            <a:r>
              <a:rPr lang="en-US" sz="4000" dirty="0" smtClean="0"/>
              <a:t>How Might Obesity Shorten Lifespan?</a:t>
            </a:r>
            <a:br>
              <a:rPr lang="en-US" sz="4000" dirty="0" smtClean="0"/>
            </a:br>
            <a:r>
              <a:rPr lang="en-US" sz="3200" i="1" dirty="0" smtClean="0"/>
              <a:t>Leading Causes of Death, North America</a:t>
            </a:r>
          </a:p>
        </p:txBody>
      </p:sp>
      <p:graphicFrame>
        <p:nvGraphicFramePr>
          <p:cNvPr id="5122" name="Object 3"/>
          <p:cNvGraphicFramePr>
            <a:graphicFrameLocks noChangeAspect="1"/>
          </p:cNvGraphicFramePr>
          <p:nvPr>
            <p:ph type="tbl" idx="4294967295"/>
          </p:nvPr>
        </p:nvGraphicFramePr>
        <p:xfrm>
          <a:off x="1295400" y="1828800"/>
          <a:ext cx="6559550" cy="4572000"/>
        </p:xfrm>
        <a:graphic>
          <a:graphicData uri="http://schemas.openxmlformats.org/presentationml/2006/ole">
            <p:oleObj spid="_x0000_s107522" name="Document" r:id="rId4" imgW="7775733" imgH="5779225" progId="Word.Document.8">
              <p:embed/>
            </p:oleObj>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fontScale="90000"/>
          </a:bodyPr>
          <a:lstStyle/>
          <a:p>
            <a:pPr eaLnBrk="1" hangingPunct="1">
              <a:lnSpc>
                <a:spcPct val="90000"/>
              </a:lnSpc>
              <a:defRPr/>
            </a:pPr>
            <a:r>
              <a:rPr lang="en-US" dirty="0" smtClean="0"/>
              <a:t>Comorbid Conditions </a:t>
            </a:r>
            <a:br>
              <a:rPr lang="en-US" dirty="0" smtClean="0"/>
            </a:br>
            <a:r>
              <a:rPr lang="en-US" dirty="0" smtClean="0"/>
              <a:t>and BMI&gt;27 kg/m</a:t>
            </a:r>
            <a:r>
              <a:rPr lang="en-US" baseline="30000" dirty="0" smtClean="0"/>
              <a:t>2</a:t>
            </a:r>
            <a:endParaRPr lang="en-US" sz="4400" baseline="30000" dirty="0" smtClean="0"/>
          </a:p>
        </p:txBody>
      </p:sp>
      <p:sp>
        <p:nvSpPr>
          <p:cNvPr id="22531" name="Rectangle 3"/>
          <p:cNvSpPr>
            <a:spLocks noGrp="1" noChangeArrowheads="1"/>
          </p:cNvSpPr>
          <p:nvPr>
            <p:ph type="body" sz="half" idx="4294967295"/>
          </p:nvPr>
        </p:nvSpPr>
        <p:spPr>
          <a:xfrm>
            <a:off x="5029200" y="2286000"/>
            <a:ext cx="4114800" cy="3646488"/>
          </a:xfrm>
        </p:spPr>
        <p:txBody>
          <a:bodyPr/>
          <a:lstStyle/>
          <a:p>
            <a:pPr eaLnBrk="1" hangingPunct="1">
              <a:lnSpc>
                <a:spcPct val="90000"/>
              </a:lnSpc>
              <a:buFontTx/>
              <a:buNone/>
            </a:pPr>
            <a:r>
              <a:rPr lang="en-US" sz="2800" smtClean="0"/>
              <a:t>	</a:t>
            </a:r>
          </a:p>
        </p:txBody>
      </p:sp>
      <p:sp>
        <p:nvSpPr>
          <p:cNvPr id="7" name="Content Placeholder 6"/>
          <p:cNvSpPr>
            <a:spLocks noGrp="1"/>
          </p:cNvSpPr>
          <p:nvPr>
            <p:ph idx="1"/>
          </p:nvPr>
        </p:nvSpPr>
        <p:spPr>
          <a:xfrm>
            <a:off x="4572000" y="1981200"/>
            <a:ext cx="4114800" cy="4114800"/>
          </a:xfrm>
        </p:spPr>
        <p:txBody>
          <a:bodyPr>
            <a:normAutofit/>
          </a:bodyPr>
          <a:lstStyle/>
          <a:p>
            <a:pPr marL="0" indent="0">
              <a:buFont typeface="Arial" pitchFamily="34" charset="0"/>
              <a:buNone/>
              <a:defRPr/>
            </a:pPr>
            <a:r>
              <a:rPr lang="en-US" sz="2800" b="1" smtClean="0"/>
              <a:t>Common comorbid conditions in obesity</a:t>
            </a:r>
          </a:p>
          <a:p>
            <a:pPr>
              <a:defRPr/>
            </a:pPr>
            <a:r>
              <a:rPr lang="en-US" sz="2800" smtClean="0"/>
              <a:t>Hypertension</a:t>
            </a:r>
          </a:p>
          <a:p>
            <a:pPr>
              <a:defRPr/>
            </a:pPr>
            <a:r>
              <a:rPr lang="en-US" sz="2800" smtClean="0"/>
              <a:t>Dyslipidemias</a:t>
            </a:r>
          </a:p>
          <a:p>
            <a:pPr>
              <a:defRPr/>
            </a:pPr>
            <a:r>
              <a:rPr lang="en-US" sz="2800" smtClean="0"/>
              <a:t>Type 2 diabetes</a:t>
            </a:r>
            <a:br>
              <a:rPr lang="en-US" sz="2800" smtClean="0"/>
            </a:br>
            <a:endParaRPr lang="en-US" sz="2800" dirty="0"/>
          </a:p>
        </p:txBody>
      </p:sp>
      <p:graphicFrame>
        <p:nvGraphicFramePr>
          <p:cNvPr id="22533" name="Object 4"/>
          <p:cNvGraphicFramePr>
            <a:graphicFrameLocks noChangeAspect="1"/>
          </p:cNvGraphicFramePr>
          <p:nvPr/>
        </p:nvGraphicFramePr>
        <p:xfrm>
          <a:off x="609600" y="1600200"/>
          <a:ext cx="3962400" cy="4648200"/>
        </p:xfrm>
        <a:graphic>
          <a:graphicData uri="http://schemas.openxmlformats.org/presentationml/2006/ole">
            <p:oleObj spid="_x0000_s22533" r:id="rId5" imgW="3962743" imgH="4645555" progId="Excel.Sheet.8">
              <p:embed/>
            </p:oleObj>
          </a:graphicData>
        </a:graphic>
      </p:graphicFrame>
      <p:sp>
        <p:nvSpPr>
          <p:cNvPr id="22534" name="Rectangle 5"/>
          <p:cNvSpPr>
            <a:spLocks noChangeArrowheads="1"/>
          </p:cNvSpPr>
          <p:nvPr/>
        </p:nvSpPr>
        <p:spPr bwMode="auto">
          <a:xfrm>
            <a:off x="457200" y="6276975"/>
            <a:ext cx="3694113" cy="276225"/>
          </a:xfrm>
          <a:prstGeom prst="rect">
            <a:avLst/>
          </a:prstGeom>
          <a:noFill/>
          <a:ln w="9525">
            <a:noFill/>
            <a:miter lim="800000"/>
            <a:headEnd/>
            <a:tailEnd/>
          </a:ln>
        </p:spPr>
        <p:txBody>
          <a:bodyPr wrap="none" anchor="ctr">
            <a:spAutoFit/>
          </a:bodyPr>
          <a:lstStyle/>
          <a:p>
            <a:pPr eaLnBrk="0" hangingPunct="0"/>
            <a:r>
              <a:rPr lang="en-US" sz="1200">
                <a:solidFill>
                  <a:srgbClr val="000066"/>
                </a:solidFill>
                <a:latin typeface="Arial" pitchFamily="34" charset="0"/>
                <a:cs typeface="Times New Roman" pitchFamily="18" charset="0"/>
              </a:rPr>
              <a:t>Anderson JW,  et al. </a:t>
            </a:r>
            <a:r>
              <a:rPr lang="en-US" sz="1200" i="1">
                <a:solidFill>
                  <a:srgbClr val="000066"/>
                </a:solidFill>
                <a:latin typeface="Arial" pitchFamily="34" charset="0"/>
                <a:cs typeface="Times New Roman" pitchFamily="18" charset="0"/>
              </a:rPr>
              <a:t>Obes Res</a:t>
            </a:r>
            <a:r>
              <a:rPr lang="en-US" sz="1200">
                <a:solidFill>
                  <a:srgbClr val="000066"/>
                </a:solidFill>
                <a:latin typeface="Arial" pitchFamily="34" charset="0"/>
                <a:cs typeface="Times New Roman" pitchFamily="18" charset="0"/>
              </a:rPr>
              <a:t>. 2001;9:S326-S334.</a:t>
            </a:r>
          </a:p>
        </p:txBody>
      </p:sp>
    </p:spTree>
    <p:custDataLst>
      <p:tags r:id="rId2"/>
    </p:custData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5_Default Design">
  <a:themeElements>
    <a:clrScheme name="BPPC">
      <a:dk1>
        <a:srgbClr val="000066"/>
      </a:dk1>
      <a:lt1>
        <a:srgbClr val="FFFFFF"/>
      </a:lt1>
      <a:dk2>
        <a:srgbClr val="000066"/>
      </a:dk2>
      <a:lt2>
        <a:srgbClr val="FFFFFF"/>
      </a:lt2>
      <a:accent1>
        <a:srgbClr val="408866"/>
      </a:accent1>
      <a:accent2>
        <a:srgbClr val="24426E"/>
      </a:accent2>
      <a:accent3>
        <a:srgbClr val="D78E57"/>
      </a:accent3>
      <a:accent4>
        <a:srgbClr val="BD3E31"/>
      </a:accent4>
      <a:accent5>
        <a:srgbClr val="B0CD7D"/>
      </a:accent5>
      <a:accent6>
        <a:srgbClr val="609BCC"/>
      </a:accent6>
      <a:hlink>
        <a:srgbClr val="0A0AFF"/>
      </a:hlink>
      <a:folHlink>
        <a:srgbClr val="000033"/>
      </a:folHlink>
    </a:clrScheme>
    <a:fontScheme name="4_Default Design">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txDef>
      <a:spPr>
        <a:noFill/>
      </a:spPr>
      <a:bodyPr wrap="square" rtlCol="0">
        <a:spAutoFit/>
      </a:bodyPr>
      <a:lstStyle>
        <a:defPPr>
          <a:defRPr sz="1200" dirty="0" smtClean="0"/>
        </a:defPPr>
      </a:lstStyle>
    </a:txDef>
  </a:objectDefaults>
  <a:extraClrSchemeLst>
    <a:extraClrScheme>
      <a:clrScheme name="4_Default Design 1">
        <a:dk1>
          <a:srgbClr val="000066"/>
        </a:dk1>
        <a:lt1>
          <a:srgbClr val="FFFFFF"/>
        </a:lt1>
        <a:dk2>
          <a:srgbClr val="008000"/>
        </a:dk2>
        <a:lt2>
          <a:srgbClr val="800080"/>
        </a:lt2>
        <a:accent1>
          <a:srgbClr val="A50021"/>
        </a:accent1>
        <a:accent2>
          <a:srgbClr val="0066CC"/>
        </a:accent2>
        <a:accent3>
          <a:srgbClr val="FFFFFF"/>
        </a:accent3>
        <a:accent4>
          <a:srgbClr val="000056"/>
        </a:accent4>
        <a:accent5>
          <a:srgbClr val="CFAAAB"/>
        </a:accent5>
        <a:accent6>
          <a:srgbClr val="005CB9"/>
        </a:accent6>
        <a:hlink>
          <a:srgbClr val="FF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Designs\Marble.pot</Template>
  <TotalTime>10961</TotalTime>
  <Words>5159</Words>
  <Application>Microsoft Office PowerPoint</Application>
  <PresentationFormat>On-screen Show (4:3)</PresentationFormat>
  <Paragraphs>766</Paragraphs>
  <Slides>67</Slides>
  <Notes>58</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67</vt:i4>
      </vt:variant>
    </vt:vector>
  </HeadingPairs>
  <TitlesOfParts>
    <vt:vector size="72" baseType="lpstr">
      <vt:lpstr>Ocean</vt:lpstr>
      <vt:lpstr>65_Default Design</vt:lpstr>
      <vt:lpstr>Microsoft Office Excel 97-2003 Worksheet</vt:lpstr>
      <vt:lpstr>Document</vt:lpstr>
      <vt:lpstr>Chart</vt:lpstr>
      <vt:lpstr>The Andrew O’Neil Memorial Lecture   Mushrooms: For Weight Control and Health</vt:lpstr>
      <vt:lpstr>Obesity Trends* Among US Adults BRFSS, 1990, 1999, 2008</vt:lpstr>
      <vt:lpstr>Obesity in Canada</vt:lpstr>
      <vt:lpstr>Severe and Morbid Obesity Is Increasing  More Rapidly Than Mild Obesity</vt:lpstr>
      <vt:lpstr>Prevalence of Extreme(Morbid) Obesity  (BMI ≥40) by Gender and Ethnicity </vt:lpstr>
      <vt:lpstr> Approximately 25% of children and adolescents are overweight </vt:lpstr>
      <vt:lpstr>Life Expectancy and Obesity</vt:lpstr>
      <vt:lpstr>How Might Obesity Shorten Lifespan? Leading Causes of Death, North America</vt:lpstr>
      <vt:lpstr>Comorbid Conditions  and BMI&gt;27 kg/m2</vt:lpstr>
      <vt:lpstr>BMI and Relative Risk of Type 2 Diabetes</vt:lpstr>
      <vt:lpstr>Intentional Weight Loss (&lt; 20 lbs) and Predicted Reduction in Mortality</vt:lpstr>
      <vt:lpstr>Medical Complications of Obesity</vt:lpstr>
      <vt:lpstr>A Classification of the Obesities</vt:lpstr>
      <vt:lpstr>Drugs Associated with  Weight Gain</vt:lpstr>
      <vt:lpstr>Adoption Studies</vt:lpstr>
      <vt:lpstr>Regulation of body weight</vt:lpstr>
      <vt:lpstr>What drives food choice?</vt:lpstr>
      <vt:lpstr>What’s Changed?.... Food Type Availability</vt:lpstr>
      <vt:lpstr>Portion size &amp; consumption</vt:lpstr>
      <vt:lpstr>Diet Composition and Satiety</vt:lpstr>
      <vt:lpstr>Dietary Fat and Obesity</vt:lpstr>
      <vt:lpstr>Nibbling Versus Gorging</vt:lpstr>
      <vt:lpstr>The Other Side of the Energy Balance Equation: Is being sedentary a risk factor for obesity?</vt:lpstr>
      <vt:lpstr>WHY DO I EAT--LET ME COUNT THE WAYS The concept of appropriate/inappropriate eating cues:</vt:lpstr>
      <vt:lpstr>Assessing Obesity in Clinical Practice</vt:lpstr>
      <vt:lpstr>Assessing Obesity in Clinical Practice</vt:lpstr>
      <vt:lpstr>Treatments for Obesity</vt:lpstr>
      <vt:lpstr>What’s Our Best Hope for Obesity Prevention?</vt:lpstr>
      <vt:lpstr>Results of Weight Loss– Medication Use</vt:lpstr>
      <vt:lpstr>As a result of weight loss…</vt:lpstr>
      <vt:lpstr>As a result of weight loss…</vt:lpstr>
      <vt:lpstr>Other Common Outcomes</vt:lpstr>
      <vt:lpstr>Dietary Control of Obesity</vt:lpstr>
      <vt:lpstr>Why Mushrooms?</vt:lpstr>
      <vt:lpstr>But will it work?</vt:lpstr>
      <vt:lpstr>Background – Compensation</vt:lpstr>
      <vt:lpstr>Our recent work on mushrooms &amp; weight control: Mushroom Council sponsored</vt:lpstr>
      <vt:lpstr>Methods</vt:lpstr>
      <vt:lpstr>Methods</vt:lpstr>
      <vt:lpstr>Methods</vt:lpstr>
      <vt:lpstr>Calories: 783 meat, 339 mushroom dishes; Potential savings= 444 calories/day</vt:lpstr>
      <vt:lpstr>Fat grams per serving</vt:lpstr>
      <vt:lpstr>Slide 43</vt:lpstr>
      <vt:lpstr>Results</vt:lpstr>
      <vt:lpstr>Average Daily Consumption, Meat vs Mushroom weeks  </vt:lpstr>
      <vt:lpstr>Overall Results</vt:lpstr>
      <vt:lpstr>Duration of Results</vt:lpstr>
      <vt:lpstr>Benefit for weight control?</vt:lpstr>
      <vt:lpstr>Conclusion: These results strongly suggest that the substitution of low ED mushroom foods for high ED foods such as beef, in otherwise similar recipes, can be an effective method for reducing daily energy intake. </vt:lpstr>
      <vt:lpstr>Implications:</vt:lpstr>
      <vt:lpstr>Inflammation and Mushrooms</vt:lpstr>
      <vt:lpstr>Follow-up study:</vt:lpstr>
      <vt:lpstr>Follow-up study design:</vt:lpstr>
      <vt:lpstr>Follow-up study design:</vt:lpstr>
      <vt:lpstr>Follow-up study design:</vt:lpstr>
      <vt:lpstr>Follow-up study: Intervention</vt:lpstr>
      <vt:lpstr>Follow-up study: Phases</vt:lpstr>
      <vt:lpstr>Follow-up study: Data Collection and Analysis</vt:lpstr>
      <vt:lpstr>Slide 59</vt:lpstr>
      <vt:lpstr>Results of Long-Term Study</vt:lpstr>
      <vt:lpstr>Results of Long-Term Study</vt:lpstr>
      <vt:lpstr>Baseline Macronutrient Content</vt:lpstr>
      <vt:lpstr>Changes in Dietary Macronutrients</vt:lpstr>
      <vt:lpstr>Changes in Body Composition</vt:lpstr>
      <vt:lpstr>Conclusions</vt:lpstr>
      <vt:lpstr>Take-Home Message</vt:lpstr>
      <vt:lpstr>Slide 67</vt:lpstr>
    </vt:vector>
  </TitlesOfParts>
  <Company>Johns Hopkins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Keynote 02.18.05</dc:title>
  <dc:creator>Lawrence J. Cheskin, M.D.</dc:creator>
  <cp:lastModifiedBy>Shannon</cp:lastModifiedBy>
  <cp:revision>144</cp:revision>
  <dcterms:created xsi:type="dcterms:W3CDTF">2005-02-11T18:14:19Z</dcterms:created>
  <dcterms:modified xsi:type="dcterms:W3CDTF">2013-07-04T18:27:24Z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-589839333</vt:i4>
  </property>
  <property fmtid="{D5CDD505-2E9C-101B-9397-08002B2CF9AE}" pid="3" name="_NewReviewCycle">
    <vt:lpwstr/>
  </property>
  <property fmtid="{D5CDD505-2E9C-101B-9397-08002B2CF9AE}" pid="4" name="_EmailSubject">
    <vt:lpwstr>slides</vt:lpwstr>
  </property>
  <property fmtid="{D5CDD505-2E9C-101B-9397-08002B2CF9AE}" pid="5" name="_AuthorEmail">
    <vt:lpwstr>lcheskin@jhsph.edu</vt:lpwstr>
  </property>
  <property fmtid="{D5CDD505-2E9C-101B-9397-08002B2CF9AE}" pid="6" name="_AuthorEmailDisplayName">
    <vt:lpwstr>Cheskin, Lawrence J.</vt:lpwstr>
  </property>
  <property fmtid="{D5CDD505-2E9C-101B-9397-08002B2CF9AE}" pid="7" name="_PreviousAdHocReviewCycleID">
    <vt:i4>-1530935504</vt:i4>
  </property>
</Properties>
</file>